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5d18733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5d18733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5ef5087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5ef5087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5ef5087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5ef5087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5d18733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5d18733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5d18733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5d18733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5d18733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5d18733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d18733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d18733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5d187334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5d18733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5ef5087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5ef5087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ef5087d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ef5087d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5ef5087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5ef5087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tms.engin.umich.edu/CTMS/index.php?example=AircraftPitch&amp;section=SystemModeling" TargetMode="External"/><Relationship Id="rId4" Type="http://schemas.openxmlformats.org/officeDocument/2006/relationships/hyperlink" Target="https://www1.grc.nasa.gov/beginners-guide-to-aeronautics/aircraft-rotations/" TargetMode="External"/><Relationship Id="rId11" Type="http://schemas.openxmlformats.org/officeDocument/2006/relationships/hyperlink" Target="https://www.youtube.com/watch?v=CJGlKCfGEA0&amp;ab_channel=VDEngineering" TargetMode="External"/><Relationship Id="rId10" Type="http://schemas.openxmlformats.org/officeDocument/2006/relationships/hyperlink" Target="https://ijsrset.com/paper/2097.pdf" TargetMode="External"/><Relationship Id="rId12" Type="http://schemas.openxmlformats.org/officeDocument/2006/relationships/hyperlink" Target="https://www.youtube.com/watch?v=LzQPJRt00Ng&amp;t=1692s&amp;ab_channel=MATLAB" TargetMode="External"/><Relationship Id="rId9" Type="http://schemas.openxmlformats.org/officeDocument/2006/relationships/hyperlink" Target="http://www.b737.org.uk/flightcontrols.htm#Pitch" TargetMode="External"/><Relationship Id="rId5" Type="http://schemas.openxmlformats.org/officeDocument/2006/relationships/hyperlink" Target="http://www.b737.org.uk/techspecsdetailed.htm" TargetMode="External"/><Relationship Id="rId6" Type="http://schemas.openxmlformats.org/officeDocument/2006/relationships/hyperlink" Target="https://devsupport.flightsimulator.com/t/is-drag-coef-zero-lift-the-same-thing-as-cd0-how-do-i-match/5804" TargetMode="External"/><Relationship Id="rId7" Type="http://schemas.openxmlformats.org/officeDocument/2006/relationships/hyperlink" Target="https://reference.wolfram.com/system-modeler/libraries/Aircraft/Aircraft.Physical.FixedWing.Boeing737800.html" TargetMode="External"/><Relationship Id="rId8" Type="http://schemas.openxmlformats.org/officeDocument/2006/relationships/hyperlink" Target="https://aviation.stackexchange.com/questions/5150/what-is-the-wing-angle-of-attack-of-a-boeing-737-in-cruise#:~:text=This%20gives%20you%20an%20optimum%20lift%20coefficient%20of%200.44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2.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CQZAwhefq4tCYhCJxGIMHGgS6NlvxbT7/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Design of an Autopilot for Boeing 737-800 Aircraft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Kwasi D-P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Encountered</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am new to using the FlightGear simulator, so I feel my simulation was not as robust or clear as it could have been</a:t>
            </a:r>
            <a:endParaRPr/>
          </a:p>
          <a:p>
            <a:pPr indent="-342900" lvl="0" marL="457200" rtl="0" algn="l">
              <a:spcBef>
                <a:spcPts val="0"/>
              </a:spcBef>
              <a:spcAft>
                <a:spcPts val="0"/>
              </a:spcAft>
              <a:buSzPts val="1800"/>
              <a:buChar char="●"/>
            </a:pPr>
            <a:r>
              <a:rPr lang="en"/>
              <a:t>I was having trouble finding the variables needed for the equations of motion. I originally wanted to do a version of the Boeing 777, but I had to switch to the Boeing 737 due to finding more of these variables easier</a:t>
            </a:r>
            <a:endParaRPr/>
          </a:p>
          <a:p>
            <a:pPr indent="-342900" lvl="0" marL="457200" rtl="0" algn="l">
              <a:spcBef>
                <a:spcPts val="0"/>
              </a:spcBef>
              <a:spcAft>
                <a:spcPts val="0"/>
              </a:spcAft>
              <a:buSzPts val="1800"/>
              <a:buChar char="●"/>
            </a:pPr>
            <a:r>
              <a:rPr lang="en"/>
              <a:t>Even though I had an easier time finding variables with the 737, I still had trouble finding a few of the variables. For the ones that I could not find any information on, I just had to estimate based on the typical range for the value in question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Clr>
                <a:schemeClr val="dk1"/>
              </a:buClr>
              <a:buSzPct val="100000"/>
              <a:buChar char="●"/>
            </a:pPr>
            <a:r>
              <a:rPr lang="en" u="sng">
                <a:solidFill>
                  <a:schemeClr val="dk1"/>
                </a:solidFill>
                <a:hlinkClick r:id="rId3">
                  <a:extLst>
                    <a:ext uri="{A12FA001-AC4F-418D-AE19-62706E023703}">
                      <ahyp:hlinkClr val="tx"/>
                    </a:ext>
                  </a:extLst>
                </a:hlinkClick>
              </a:rPr>
              <a:t>https://ctms.engin.umich.edu/CTMS/index.php?example=AircraftPitch&amp;section=SystemModeling</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4">
                  <a:extLst>
                    <a:ext uri="{A12FA001-AC4F-418D-AE19-62706E023703}">
                      <ahyp:hlinkClr val="tx"/>
                    </a:ext>
                  </a:extLst>
                </a:hlinkClick>
              </a:rPr>
              <a:t>https://www1.grc.nasa.gov/beginners-guide-to-aeronautics/aircraft-rotations/</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5">
                  <a:extLst>
                    <a:ext uri="{A12FA001-AC4F-418D-AE19-62706E023703}">
                      <ahyp:hlinkClr val="tx"/>
                    </a:ext>
                  </a:extLst>
                </a:hlinkClick>
              </a:rPr>
              <a:t>http://www.b737.org.uk/techspecsdetailed.htm</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6">
                  <a:extLst>
                    <a:ext uri="{A12FA001-AC4F-418D-AE19-62706E023703}">
                      <ahyp:hlinkClr val="tx"/>
                    </a:ext>
                  </a:extLst>
                </a:hlinkClick>
              </a:rPr>
              <a:t>https://devsupport.flightsimulator.com/t/is-drag-coef-zero-lift-the-same-thing-as-cd0-how-do-i-match/5804</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7">
                  <a:extLst>
                    <a:ext uri="{A12FA001-AC4F-418D-AE19-62706E023703}">
                      <ahyp:hlinkClr val="tx"/>
                    </a:ext>
                  </a:extLst>
                </a:hlinkClick>
              </a:rPr>
              <a:t>https://reference.wolfram.com/system-modeler/libraries/Aircraft/Aircraft.Physical.FixedWing.Boeing737800.html</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8">
                  <a:extLst>
                    <a:ext uri="{A12FA001-AC4F-418D-AE19-62706E023703}">
                      <ahyp:hlinkClr val="tx"/>
                    </a:ext>
                  </a:extLst>
                </a:hlinkClick>
              </a:rPr>
              <a:t>https://aviation.stackexchange.com/questions/5150/what-is-the-wing-angle-of-attack-of-a-boeing-737-in-cruise#:~:text=This%20gives%20you%20an%20optimum%20lift%20coefficient%20of%200.445</a:t>
            </a:r>
            <a:r>
              <a:rPr lang="en">
                <a:solidFill>
                  <a:schemeClr val="dk1"/>
                </a:solidFill>
              </a:rPr>
              <a:t>.</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9">
                  <a:extLst>
                    <a:ext uri="{A12FA001-AC4F-418D-AE19-62706E023703}">
                      <ahyp:hlinkClr val="tx"/>
                    </a:ext>
                  </a:extLst>
                </a:hlinkClick>
              </a:rPr>
              <a:t>http://www.b737.org.uk/flightcontrols.htm#Pitch</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10">
                  <a:extLst>
                    <a:ext uri="{A12FA001-AC4F-418D-AE19-62706E023703}">
                      <ahyp:hlinkClr val="tx"/>
                    </a:ext>
                  </a:extLst>
                </a:hlinkClick>
              </a:rPr>
              <a:t>https://ijsrset.com/paper/2097.pdf</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11">
                  <a:extLst>
                    <a:ext uri="{A12FA001-AC4F-418D-AE19-62706E023703}">
                      <ahyp:hlinkClr val="tx"/>
                    </a:ext>
                  </a:extLst>
                </a:hlinkClick>
              </a:rPr>
              <a:t>https://www.youtube.com/watch?v=CJGlKCfGEA0&amp;ab_channel=VDEngineering</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hlinkClick r:id="rId12">
                  <a:extLst>
                    <a:ext uri="{A12FA001-AC4F-418D-AE19-62706E023703}">
                      <ahyp:hlinkClr val="tx"/>
                    </a:ext>
                  </a:extLst>
                </a:hlinkClick>
              </a:rPr>
              <a:t>https://www.youtube.com/watch?v=LzQPJRt00Ng&amp;t=1692s&amp;ab_channel=MATLAB</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MATLAB/Simulink Files used: </a:t>
            </a:r>
            <a:endParaRPr/>
          </a:p>
          <a:p>
            <a:pPr indent="-317500" lvl="1" marL="914400" rtl="0" algn="l">
              <a:spcBef>
                <a:spcPts val="0"/>
              </a:spcBef>
              <a:spcAft>
                <a:spcPts val="0"/>
              </a:spcAft>
              <a:buSzPts val="1400"/>
              <a:buChar char="○"/>
            </a:pPr>
            <a:r>
              <a:rPr lang="en"/>
              <a:t>ece332_final_project.slx	</a:t>
            </a:r>
            <a:endParaRPr/>
          </a:p>
          <a:p>
            <a:pPr indent="-317500" lvl="2" marL="1371600" rtl="0" algn="l">
              <a:spcBef>
                <a:spcPts val="0"/>
              </a:spcBef>
              <a:spcAft>
                <a:spcPts val="0"/>
              </a:spcAft>
              <a:buSzPts val="1400"/>
              <a:buChar char="■"/>
            </a:pPr>
            <a:r>
              <a:rPr lang="en"/>
              <a:t>Simulink model for control system of aircraft</a:t>
            </a:r>
            <a:endParaRPr/>
          </a:p>
          <a:p>
            <a:pPr indent="-342900" lvl="0" marL="457200" rtl="0" algn="l">
              <a:spcBef>
                <a:spcPts val="0"/>
              </a:spcBef>
              <a:spcAft>
                <a:spcPts val="0"/>
              </a:spcAft>
              <a:buSzPts val="1800"/>
              <a:buChar char="●"/>
            </a:pPr>
            <a:r>
              <a:rPr lang="en"/>
              <a:t>Other shared files:</a:t>
            </a:r>
            <a:endParaRPr/>
          </a:p>
          <a:p>
            <a:pPr indent="-317500" lvl="1" marL="914400" rtl="0" algn="l">
              <a:spcBef>
                <a:spcPts val="0"/>
              </a:spcBef>
              <a:spcAft>
                <a:spcPts val="0"/>
              </a:spcAft>
              <a:buSzPts val="1400"/>
              <a:buChar char="○"/>
            </a:pPr>
            <a:r>
              <a:rPr lang="en"/>
              <a:t>ece_final_project_recording</a:t>
            </a:r>
            <a:endParaRPr/>
          </a:p>
          <a:p>
            <a:pPr indent="-317500" lvl="2" marL="1371600" rtl="0" algn="l">
              <a:spcBef>
                <a:spcPts val="0"/>
              </a:spcBef>
              <a:spcAft>
                <a:spcPts val="0"/>
              </a:spcAft>
              <a:buSzPts val="1400"/>
              <a:buChar char="■"/>
            </a:pPr>
            <a:r>
              <a:rPr lang="en"/>
              <a:t>Video of flight gear simulation</a:t>
            </a:r>
            <a:endParaRPr/>
          </a:p>
          <a:p>
            <a:pPr indent="-317500" lvl="1" marL="914400" rtl="0" algn="l">
              <a:spcBef>
                <a:spcPts val="0"/>
              </a:spcBef>
              <a:spcAft>
                <a:spcPts val="0"/>
              </a:spcAft>
              <a:buSzPts val="1400"/>
              <a:buChar char="○"/>
            </a:pPr>
            <a:r>
              <a:rPr lang="en"/>
              <a:t>ECE 332 Final Project v2 </a:t>
            </a:r>
            <a:endParaRPr/>
          </a:p>
          <a:p>
            <a:pPr indent="-317500" lvl="2" marL="1371600" rtl="0" algn="l">
              <a:spcBef>
                <a:spcPts val="0"/>
              </a:spcBef>
              <a:spcAft>
                <a:spcPts val="0"/>
              </a:spcAft>
              <a:buSzPts val="1400"/>
              <a:buChar char="■"/>
            </a:pPr>
            <a:r>
              <a:rPr lang="en"/>
              <a:t>Slideshow detailing all of my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project involves the design and simulation of an aircraft using Simulink and FlightGear (plane simulation software integrated in Simulink), with the aircraft variables coming from an analysis on the Boeing 737-800</a:t>
            </a:r>
            <a:endParaRPr/>
          </a:p>
          <a:p>
            <a:pPr indent="-342900" lvl="0" marL="457200" rtl="0" algn="l">
              <a:spcBef>
                <a:spcPts val="0"/>
              </a:spcBef>
              <a:spcAft>
                <a:spcPts val="0"/>
              </a:spcAft>
              <a:buSzPts val="1800"/>
              <a:buChar char="●"/>
            </a:pPr>
            <a:r>
              <a:rPr lang="en"/>
              <a:t>Coordinate Axes: </a:t>
            </a:r>
            <a:endParaRPr/>
          </a:p>
        </p:txBody>
      </p:sp>
      <p:pic>
        <p:nvPicPr>
          <p:cNvPr id="62" name="Google Shape;62;p14"/>
          <p:cNvPicPr preferRelativeResize="0"/>
          <p:nvPr/>
        </p:nvPicPr>
        <p:blipFill>
          <a:blip r:embed="rId3">
            <a:alphaModFix/>
          </a:blip>
          <a:stretch>
            <a:fillRect/>
          </a:stretch>
        </p:blipFill>
        <p:spPr>
          <a:xfrm>
            <a:off x="1245718" y="2825775"/>
            <a:ext cx="3019149" cy="1932600"/>
          </a:xfrm>
          <a:prstGeom prst="rect">
            <a:avLst/>
          </a:prstGeom>
          <a:noFill/>
          <a:ln>
            <a:noFill/>
          </a:ln>
        </p:spPr>
      </p:pic>
      <p:pic>
        <p:nvPicPr>
          <p:cNvPr id="63" name="Google Shape;63;p14"/>
          <p:cNvPicPr preferRelativeResize="0"/>
          <p:nvPr/>
        </p:nvPicPr>
        <p:blipFill>
          <a:blip r:embed="rId4">
            <a:alphaModFix/>
          </a:blip>
          <a:stretch>
            <a:fillRect/>
          </a:stretch>
        </p:blipFill>
        <p:spPr>
          <a:xfrm>
            <a:off x="5432645" y="2825770"/>
            <a:ext cx="3073175" cy="1333025"/>
          </a:xfrm>
          <a:prstGeom prst="rect">
            <a:avLst/>
          </a:prstGeom>
          <a:noFill/>
          <a:ln>
            <a:noFill/>
          </a:ln>
        </p:spPr>
      </p:pic>
      <p:sp>
        <p:nvSpPr>
          <p:cNvPr id="64" name="Google Shape;64;p14"/>
          <p:cNvSpPr txBox="1"/>
          <p:nvPr/>
        </p:nvSpPr>
        <p:spPr>
          <a:xfrm>
            <a:off x="1591750" y="4758375"/>
            <a:ext cx="23271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3D axis of an aircraft</a:t>
            </a:r>
            <a:endParaRPr sz="1800">
              <a:solidFill>
                <a:schemeClr val="dk2"/>
              </a:solidFill>
            </a:endParaRPr>
          </a:p>
        </p:txBody>
      </p:sp>
      <p:sp>
        <p:nvSpPr>
          <p:cNvPr id="65" name="Google Shape;65;p14"/>
          <p:cNvSpPr txBox="1"/>
          <p:nvPr/>
        </p:nvSpPr>
        <p:spPr>
          <a:xfrm>
            <a:off x="4984738" y="4364775"/>
            <a:ext cx="3969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Forces in the x-z plane for an aircraft</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and Plane Variables for Boeing 737-800</a:t>
            </a:r>
            <a:endParaRPr/>
          </a:p>
        </p:txBody>
      </p:sp>
      <p:sp>
        <p:nvSpPr>
          <p:cNvPr id="71" name="Google Shape;71;p15"/>
          <p:cNvSpPr txBox="1"/>
          <p:nvPr>
            <p:ph idx="1" type="body"/>
          </p:nvPr>
        </p:nvSpPr>
        <p:spPr>
          <a:xfrm>
            <a:off x="311700" y="1152475"/>
            <a:ext cx="47580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Coefficient of thrust: Ct = 0.297</a:t>
            </a:r>
            <a:endParaRPr/>
          </a:p>
          <a:p>
            <a:pPr indent="-308610" lvl="0" marL="457200" rtl="0" algn="l">
              <a:spcBef>
                <a:spcPts val="0"/>
              </a:spcBef>
              <a:spcAft>
                <a:spcPts val="0"/>
              </a:spcAft>
              <a:buSzPct val="100000"/>
              <a:buChar char="●"/>
            </a:pPr>
            <a:r>
              <a:rPr lang="en"/>
              <a:t>Coefficient of lift: Cl = 0.445</a:t>
            </a:r>
            <a:endParaRPr/>
          </a:p>
          <a:p>
            <a:pPr indent="-308610" lvl="0" marL="457200" rtl="0" algn="l">
              <a:spcBef>
                <a:spcPts val="0"/>
              </a:spcBef>
              <a:spcAft>
                <a:spcPts val="0"/>
              </a:spcAft>
              <a:buSzPct val="100000"/>
              <a:buChar char="●"/>
            </a:pPr>
            <a:r>
              <a:rPr lang="en"/>
              <a:t>Coefficient of drag: Cd = 0.021</a:t>
            </a:r>
            <a:endParaRPr/>
          </a:p>
          <a:p>
            <a:pPr indent="-308610" lvl="0" marL="457200" rtl="0" algn="l">
              <a:spcBef>
                <a:spcPts val="0"/>
              </a:spcBef>
              <a:spcAft>
                <a:spcPts val="0"/>
              </a:spcAft>
              <a:buSzPct val="100000"/>
              <a:buChar char="●"/>
            </a:pPr>
            <a:r>
              <a:rPr lang="en"/>
              <a:t>Coefficient of weight: Cw = 0.04</a:t>
            </a:r>
            <a:endParaRPr/>
          </a:p>
          <a:p>
            <a:pPr indent="-308610" lvl="0" marL="457200" rtl="0" algn="l">
              <a:spcBef>
                <a:spcPts val="0"/>
              </a:spcBef>
              <a:spcAft>
                <a:spcPts val="0"/>
              </a:spcAft>
              <a:buSzPct val="100000"/>
              <a:buChar char="●"/>
            </a:pPr>
            <a:r>
              <a:rPr lang="en"/>
              <a:t>Coefficient of pitch moment: 0.02</a:t>
            </a:r>
            <a:endParaRPr/>
          </a:p>
          <a:p>
            <a:pPr indent="-308610" lvl="0" marL="457200" rtl="0" algn="l">
              <a:spcBef>
                <a:spcPts val="0"/>
              </a:spcBef>
              <a:spcAft>
                <a:spcPts val="0"/>
              </a:spcAft>
              <a:buSzPct val="100000"/>
              <a:buChar char="●"/>
            </a:pPr>
            <a:r>
              <a:rPr lang="en"/>
              <a:t>Flight path angle: 5 degrees</a:t>
            </a:r>
            <a:endParaRPr/>
          </a:p>
          <a:p>
            <a:pPr indent="-308610" lvl="0" marL="457200" rtl="0" algn="l">
              <a:spcBef>
                <a:spcPts val="0"/>
              </a:spcBef>
              <a:spcAft>
                <a:spcPts val="0"/>
              </a:spcAft>
              <a:buSzPct val="100000"/>
              <a:buChar char="●"/>
            </a:pPr>
            <a:r>
              <a:rPr lang="en"/>
              <a:t>Pitch angle: theta = 1 degree</a:t>
            </a:r>
            <a:endParaRPr/>
          </a:p>
          <a:p>
            <a:pPr indent="-308610" lvl="0" marL="457200" rtl="0" algn="l">
              <a:spcBef>
                <a:spcPts val="0"/>
              </a:spcBef>
              <a:spcAft>
                <a:spcPts val="0"/>
              </a:spcAft>
              <a:buSzPct val="100000"/>
              <a:buChar char="●"/>
            </a:pPr>
            <a:r>
              <a:rPr lang="en"/>
              <a:t>Gamma: 1.0</a:t>
            </a:r>
            <a:endParaRPr/>
          </a:p>
          <a:p>
            <a:pPr indent="-308610" lvl="0" marL="457200" rtl="0" algn="l">
              <a:spcBef>
                <a:spcPts val="0"/>
              </a:spcBef>
              <a:spcAft>
                <a:spcPts val="0"/>
              </a:spcAft>
              <a:buSzPct val="100000"/>
              <a:buChar char="●"/>
            </a:pPr>
            <a:r>
              <a:rPr lang="en"/>
              <a:t>Equilibrium</a:t>
            </a:r>
            <a:r>
              <a:rPr lang="en"/>
              <a:t> flight speed: U = 1000 km/h</a:t>
            </a:r>
            <a:endParaRPr/>
          </a:p>
          <a:p>
            <a:pPr indent="-308610" lvl="0" marL="457200" rtl="0" algn="l">
              <a:spcBef>
                <a:spcPts val="0"/>
              </a:spcBef>
              <a:spcAft>
                <a:spcPts val="0"/>
              </a:spcAft>
              <a:buSzPct val="100000"/>
              <a:buChar char="●"/>
            </a:pPr>
            <a:r>
              <a:rPr lang="en"/>
              <a:t>Omega: 141.20 m/s</a:t>
            </a:r>
            <a:endParaRPr/>
          </a:p>
          <a:p>
            <a:pPr indent="-308610" lvl="0" marL="457200" rtl="0" algn="l">
              <a:spcBef>
                <a:spcPts val="0"/>
              </a:spcBef>
              <a:spcAft>
                <a:spcPts val="0"/>
              </a:spcAft>
              <a:buSzPct val="100000"/>
              <a:buChar char="●"/>
            </a:pPr>
            <a:r>
              <a:rPr lang="en"/>
              <a:t>Moment of inertia about pitch: Iyy = 3,394,953 kg*m^2</a:t>
            </a:r>
            <a:endParaRPr/>
          </a:p>
          <a:p>
            <a:pPr indent="-308610" lvl="0" marL="457200" rtl="0" algn="l">
              <a:spcBef>
                <a:spcPts val="0"/>
              </a:spcBef>
              <a:spcAft>
                <a:spcPts val="0"/>
              </a:spcAft>
              <a:buSzPct val="100000"/>
              <a:buChar char="●"/>
            </a:pPr>
            <a:r>
              <a:rPr lang="en"/>
              <a:t>Nu: 4.24e-5</a:t>
            </a:r>
            <a:endParaRPr/>
          </a:p>
          <a:p>
            <a:pPr indent="-308610" lvl="0" marL="457200" rtl="0" algn="l">
              <a:spcBef>
                <a:spcPts val="0"/>
              </a:spcBef>
              <a:spcAft>
                <a:spcPts val="0"/>
              </a:spcAft>
              <a:buSzPct val="100000"/>
              <a:buChar char="●"/>
            </a:pPr>
            <a:r>
              <a:rPr lang="en"/>
              <a:t>Mu: 0.00212</a:t>
            </a:r>
            <a:endParaRPr/>
          </a:p>
          <a:p>
            <a:pPr indent="-308610" lvl="0" marL="457200" rtl="0" algn="l">
              <a:spcBef>
                <a:spcPts val="0"/>
              </a:spcBef>
              <a:spcAft>
                <a:spcPts val="0"/>
              </a:spcAft>
              <a:buSzPct val="100000"/>
              <a:buChar char="●"/>
            </a:pPr>
            <a:r>
              <a:rPr lang="en"/>
              <a:t>Mass: 41,145kg</a:t>
            </a:r>
            <a:endParaRPr/>
          </a:p>
          <a:p>
            <a:pPr indent="-308610" lvl="0" marL="457200" rtl="0" algn="l">
              <a:spcBef>
                <a:spcPts val="0"/>
              </a:spcBef>
              <a:spcAft>
                <a:spcPts val="0"/>
              </a:spcAft>
              <a:buSzPct val="100000"/>
              <a:buChar char="●"/>
            </a:pPr>
            <a:r>
              <a:rPr lang="en"/>
              <a:t>Chord Length: 7.88m</a:t>
            </a:r>
            <a:endParaRPr/>
          </a:p>
          <a:p>
            <a:pPr indent="-308610" lvl="0" marL="457200" rtl="0" algn="l">
              <a:spcBef>
                <a:spcPts val="0"/>
              </a:spcBef>
              <a:spcAft>
                <a:spcPts val="0"/>
              </a:spcAft>
              <a:buSzPct val="100000"/>
              <a:buChar char="●"/>
            </a:pPr>
            <a:r>
              <a:rPr lang="en"/>
              <a:t>Platform</a:t>
            </a:r>
            <a:r>
              <a:rPr lang="en"/>
              <a:t> area of wing: 34.32 m^2</a:t>
            </a:r>
            <a:endParaRPr/>
          </a:p>
          <a:p>
            <a:pPr indent="-308610" lvl="0" marL="457200" rtl="0" algn="l">
              <a:spcBef>
                <a:spcPts val="0"/>
              </a:spcBef>
              <a:spcAft>
                <a:spcPts val="0"/>
              </a:spcAft>
              <a:buSzPct val="100000"/>
              <a:buChar char="●"/>
            </a:pPr>
            <a:r>
              <a:rPr lang="en"/>
              <a:t>Density</a:t>
            </a:r>
            <a:r>
              <a:rPr lang="en"/>
              <a:t> of air: 1.293 kg/m^3</a:t>
            </a:r>
            <a:endParaRPr/>
          </a:p>
        </p:txBody>
      </p:sp>
      <p:pic>
        <p:nvPicPr>
          <p:cNvPr id="72" name="Google Shape;72;p15"/>
          <p:cNvPicPr preferRelativeResize="0"/>
          <p:nvPr/>
        </p:nvPicPr>
        <p:blipFill>
          <a:blip r:embed="rId3">
            <a:alphaModFix/>
          </a:blip>
          <a:stretch>
            <a:fillRect/>
          </a:stretch>
        </p:blipFill>
        <p:spPr>
          <a:xfrm>
            <a:off x="6636900" y="1017725"/>
            <a:ext cx="1245325" cy="392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Equations of Motion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assumptions for our equations of motion: </a:t>
            </a:r>
            <a:endParaRPr/>
          </a:p>
          <a:p>
            <a:pPr indent="-317500" lvl="1" marL="914400" rtl="0" algn="l">
              <a:spcBef>
                <a:spcPts val="0"/>
              </a:spcBef>
              <a:spcAft>
                <a:spcPts val="0"/>
              </a:spcAft>
              <a:buSzPts val="1400"/>
              <a:buChar char="○"/>
            </a:pPr>
            <a:r>
              <a:rPr lang="en"/>
              <a:t>Thrust</a:t>
            </a:r>
            <a:r>
              <a:rPr lang="en"/>
              <a:t>, drag, weight, and lift balance each other out</a:t>
            </a:r>
            <a:endParaRPr/>
          </a:p>
          <a:p>
            <a:pPr indent="-317500" lvl="1" marL="914400" rtl="0" algn="l">
              <a:spcBef>
                <a:spcPts val="0"/>
              </a:spcBef>
              <a:spcAft>
                <a:spcPts val="0"/>
              </a:spcAft>
              <a:buSzPts val="1400"/>
              <a:buChar char="○"/>
            </a:pPr>
            <a:r>
              <a:rPr lang="en"/>
              <a:t>Our aircraft moves steadily at a constant altitude and velocity</a:t>
            </a:r>
            <a:endParaRPr/>
          </a:p>
          <a:p>
            <a:pPr indent="-317500" lvl="1" marL="914400" rtl="0" algn="l">
              <a:spcBef>
                <a:spcPts val="0"/>
              </a:spcBef>
              <a:spcAft>
                <a:spcPts val="0"/>
              </a:spcAft>
              <a:buSzPts val="1400"/>
              <a:buChar char="○"/>
            </a:pPr>
            <a:r>
              <a:rPr lang="en"/>
              <a:t>Change in pitch will not change speed</a:t>
            </a:r>
            <a:endParaRPr/>
          </a:p>
          <a:p>
            <a:pPr indent="-342900" lvl="0" marL="457200" rtl="0" algn="l">
              <a:spcBef>
                <a:spcPts val="0"/>
              </a:spcBef>
              <a:spcAft>
                <a:spcPts val="0"/>
              </a:spcAft>
              <a:buSzPts val="1800"/>
              <a:buChar char="●"/>
            </a:pPr>
            <a:r>
              <a:rPr lang="en"/>
              <a:t>With these assumptions, our equations of motion are as follows: </a:t>
            </a:r>
            <a:endParaRPr/>
          </a:p>
        </p:txBody>
      </p:sp>
      <p:pic>
        <p:nvPicPr>
          <p:cNvPr id="79" name="Google Shape;79;p16"/>
          <p:cNvPicPr preferRelativeResize="0"/>
          <p:nvPr/>
        </p:nvPicPr>
        <p:blipFill>
          <a:blip r:embed="rId3">
            <a:alphaModFix/>
          </a:blip>
          <a:stretch>
            <a:fillRect/>
          </a:stretch>
        </p:blipFill>
        <p:spPr>
          <a:xfrm>
            <a:off x="1627813" y="2668825"/>
            <a:ext cx="5888376" cy="190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State-Space Representation and Transfer Function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our variables, our equations of motion are as follows: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State-Space form: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Using Laplace Transforms, we can also get our Transfer Function: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7" title="[89,89,89,&quot;https://www.codecogs.com/eqnedit.php?latex=%5Cdot%7B%5Calpha%7D%20%3D%20-0.143%5Calpha%20%2B%2083.90q%20%2B%200.130%5Cdelta#0&quot;]"/>
          <p:cNvPicPr preferRelativeResize="0"/>
          <p:nvPr/>
        </p:nvPicPr>
        <p:blipFill>
          <a:blip r:embed="rId3">
            <a:alphaModFix/>
          </a:blip>
          <a:stretch>
            <a:fillRect/>
          </a:stretch>
        </p:blipFill>
        <p:spPr>
          <a:xfrm>
            <a:off x="416900" y="1734725"/>
            <a:ext cx="2812342" cy="190500"/>
          </a:xfrm>
          <a:prstGeom prst="rect">
            <a:avLst/>
          </a:prstGeom>
          <a:noFill/>
          <a:ln>
            <a:noFill/>
          </a:ln>
        </p:spPr>
      </p:pic>
      <p:pic>
        <p:nvPicPr>
          <p:cNvPr id="87" name="Google Shape;87;p17" title="[89,89,89,&quot;https://www.codecogs.com/eqnedit.php?latex=%5Cdot%7Bq%7D%20%3D%207.89*10%5E%7B-10%7D%5Calpha%20%2B%200.02q%20%2B%207.8*10%5E%7B-7%7D%5Cdelta#0&quot;]"/>
          <p:cNvPicPr preferRelativeResize="0"/>
          <p:nvPr/>
        </p:nvPicPr>
        <p:blipFill>
          <a:blip r:embed="rId4">
            <a:alphaModFix/>
          </a:blip>
          <a:stretch>
            <a:fillRect/>
          </a:stretch>
        </p:blipFill>
        <p:spPr>
          <a:xfrm>
            <a:off x="3668288" y="1734725"/>
            <a:ext cx="2979272" cy="190500"/>
          </a:xfrm>
          <a:prstGeom prst="rect">
            <a:avLst/>
          </a:prstGeom>
          <a:noFill/>
          <a:ln>
            <a:noFill/>
          </a:ln>
        </p:spPr>
      </p:pic>
      <p:pic>
        <p:nvPicPr>
          <p:cNvPr id="88" name="Google Shape;88;p17" title="[89,89,89,&quot;https://www.codecogs.com/eqnedit.php?latex=%5Cdot%7B%5Ctheta%7D%20%3D%20141.20q#0&quot;]"/>
          <p:cNvPicPr preferRelativeResize="0"/>
          <p:nvPr/>
        </p:nvPicPr>
        <p:blipFill>
          <a:blip r:embed="rId5">
            <a:alphaModFix/>
          </a:blip>
          <a:stretch>
            <a:fillRect/>
          </a:stretch>
        </p:blipFill>
        <p:spPr>
          <a:xfrm>
            <a:off x="7245900" y="1734725"/>
            <a:ext cx="834571" cy="190500"/>
          </a:xfrm>
          <a:prstGeom prst="rect">
            <a:avLst/>
          </a:prstGeom>
          <a:noFill/>
          <a:ln>
            <a:noFill/>
          </a:ln>
        </p:spPr>
      </p:pic>
      <p:pic>
        <p:nvPicPr>
          <p:cNvPr id="89" name="Google Shape;89;p17" title="[89,89,89,&quot;https://www.codecogs.com/eqnedit.php?latex=%5Cbegin%7Bbmatrix%7D%5Cdot%7B%5Calpha%7D%20%5C%5C%20%5Cdot%7Bq%7D%20%5C%5C%20%5Cdot%7B%5Ctheta%7D%20%5Cend%7Bbmatrix%7D%20%3D%20%5Cbegin%7Bbmatrix%7D-0.143%20%26%2083.9%20%26%200%5C%5C%207.89*10%5E%7B-10%7D%20%26%200.02%20%26%200%5C%5C%200%20%26%20141.2%20%26%200%20%5Cend%7Bbmatrix%7D%20%5Cbegin%7Bbmatrix%7D%5Calpha%20%5C%5C%20q%20%5C%5C%20%5Ctheta%20%5Cend%7Bbmatrix%7D%20%2B%20%5Cbegin%7Bbmatrix%7D0.130%20%5C%5C%207.8*10%5E%7B-7%7D%20%5C%5C%200%20%5Cend%7Bbmatrix%7D%20%5Cbegin%7Bbmatrix%7D%20%5Cdelta%20%5Cend%7Bbmatrix%7D#0&quot;]"/>
          <p:cNvPicPr preferRelativeResize="0"/>
          <p:nvPr/>
        </p:nvPicPr>
        <p:blipFill>
          <a:blip r:embed="rId6">
            <a:alphaModFix/>
          </a:blip>
          <a:stretch>
            <a:fillRect/>
          </a:stretch>
        </p:blipFill>
        <p:spPr>
          <a:xfrm>
            <a:off x="416900" y="2642225"/>
            <a:ext cx="4968421" cy="754875"/>
          </a:xfrm>
          <a:prstGeom prst="rect">
            <a:avLst/>
          </a:prstGeom>
          <a:noFill/>
          <a:ln>
            <a:noFill/>
          </a:ln>
        </p:spPr>
      </p:pic>
      <p:pic>
        <p:nvPicPr>
          <p:cNvPr id="90" name="Google Shape;90;p17" title="[89,89,89,&quot;https://www.codecogs.com/eqnedit.php?latex=y%20%3D%20%5Cbegin%7Bbmatrix%7D0%20%26%200%20%26%201%20%5Cend%7Bbmatrix%7D%20%5Cbegin%7Bbmatrix%7D%20%5Calpha%20%5C%5C%20q%20%5C%5C%20%5Cdelta%20%5Cend%7Bbmatrix%7D#0&quot;]"/>
          <p:cNvPicPr preferRelativeResize="0"/>
          <p:nvPr/>
        </p:nvPicPr>
        <p:blipFill>
          <a:blip r:embed="rId7">
            <a:alphaModFix/>
          </a:blip>
          <a:stretch>
            <a:fillRect/>
          </a:stretch>
        </p:blipFill>
        <p:spPr>
          <a:xfrm>
            <a:off x="6376000" y="2554888"/>
            <a:ext cx="1955850" cy="929550"/>
          </a:xfrm>
          <a:prstGeom prst="rect">
            <a:avLst/>
          </a:prstGeom>
          <a:noFill/>
          <a:ln>
            <a:noFill/>
          </a:ln>
        </p:spPr>
      </p:pic>
      <p:pic>
        <p:nvPicPr>
          <p:cNvPr id="91" name="Google Shape;91;p17" title="[89,89,89,&quot;https://www.codecogs.com/eqnedit.php?latex=P(s)%20%3D%20%5Cfrac%7Bs(1.151s%20%2B%200.1774)%7D%7Bs%5E3%20%2B%200.739s%5E2%20%2B%200.921s%7D#0&quot;]"/>
          <p:cNvPicPr preferRelativeResize="0"/>
          <p:nvPr/>
        </p:nvPicPr>
        <p:blipFill>
          <a:blip r:embed="rId8">
            <a:alphaModFix/>
          </a:blip>
          <a:stretch>
            <a:fillRect/>
          </a:stretch>
        </p:blipFill>
        <p:spPr>
          <a:xfrm>
            <a:off x="416900" y="4034150"/>
            <a:ext cx="4266925" cy="75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Simulink Model</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612700" y="1239451"/>
            <a:ext cx="7918601" cy="349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Simulink Model Specifics and Output</a:t>
            </a:r>
            <a:endParaRPr/>
          </a:p>
        </p:txBody>
      </p:sp>
      <p:sp>
        <p:nvSpPr>
          <p:cNvPr id="104" name="Google Shape;104;p19"/>
          <p:cNvSpPr txBox="1"/>
          <p:nvPr>
            <p:ph idx="1" type="body"/>
          </p:nvPr>
        </p:nvSpPr>
        <p:spPr>
          <a:xfrm>
            <a:off x="311700" y="1152475"/>
            <a:ext cx="8520600" cy="78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my system, I used a PID block and tuned it using the PID Tuner Simulink Application</a:t>
            </a:r>
            <a:endParaRPr/>
          </a:p>
        </p:txBody>
      </p:sp>
      <p:pic>
        <p:nvPicPr>
          <p:cNvPr id="105" name="Google Shape;105;p19"/>
          <p:cNvPicPr preferRelativeResize="0"/>
          <p:nvPr/>
        </p:nvPicPr>
        <p:blipFill>
          <a:blip r:embed="rId3">
            <a:alphaModFix/>
          </a:blip>
          <a:stretch>
            <a:fillRect/>
          </a:stretch>
        </p:blipFill>
        <p:spPr>
          <a:xfrm>
            <a:off x="311700" y="2074723"/>
            <a:ext cx="4301431" cy="2407301"/>
          </a:xfrm>
          <a:prstGeom prst="rect">
            <a:avLst/>
          </a:prstGeom>
          <a:noFill/>
          <a:ln>
            <a:noFill/>
          </a:ln>
        </p:spPr>
      </p:pic>
      <p:pic>
        <p:nvPicPr>
          <p:cNvPr id="106" name="Google Shape;106;p19"/>
          <p:cNvPicPr preferRelativeResize="0"/>
          <p:nvPr/>
        </p:nvPicPr>
        <p:blipFill>
          <a:blip r:embed="rId4">
            <a:alphaModFix/>
          </a:blip>
          <a:stretch>
            <a:fillRect/>
          </a:stretch>
        </p:blipFill>
        <p:spPr>
          <a:xfrm>
            <a:off x="5506076" y="2320450"/>
            <a:ext cx="2847500" cy="1915850"/>
          </a:xfrm>
          <a:prstGeom prst="rect">
            <a:avLst/>
          </a:prstGeom>
          <a:noFill/>
          <a:ln>
            <a:noFill/>
          </a:ln>
        </p:spPr>
      </p:pic>
      <p:sp>
        <p:nvSpPr>
          <p:cNvPr id="107" name="Google Shape;107;p19"/>
          <p:cNvSpPr txBox="1"/>
          <p:nvPr/>
        </p:nvSpPr>
        <p:spPr>
          <a:xfrm>
            <a:off x="874813" y="4616775"/>
            <a:ext cx="31752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PID Tuner Application</a:t>
            </a:r>
            <a:endParaRPr sz="1800">
              <a:solidFill>
                <a:schemeClr val="dk2"/>
              </a:solidFill>
            </a:endParaRPr>
          </a:p>
        </p:txBody>
      </p:sp>
      <p:sp>
        <p:nvSpPr>
          <p:cNvPr id="108" name="Google Shape;108;p19"/>
          <p:cNvSpPr txBox="1"/>
          <p:nvPr/>
        </p:nvSpPr>
        <p:spPr>
          <a:xfrm>
            <a:off x="5412875" y="4419275"/>
            <a:ext cx="30339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Simulink Output for Model</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Simulink Model Specifics and Output (cont’d)</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a:t>
            </a:r>
            <a:r>
              <a:rPr lang="en"/>
              <a:t>involves closed-loop control with step input, with the controller being the PID controller and the plant being the state variables for the system</a:t>
            </a:r>
            <a:endParaRPr/>
          </a:p>
          <a:p>
            <a:pPr indent="-342900" lvl="0" marL="457200" rtl="0" algn="l">
              <a:spcBef>
                <a:spcPts val="0"/>
              </a:spcBef>
              <a:spcAft>
                <a:spcPts val="0"/>
              </a:spcAft>
              <a:buSzPts val="1800"/>
              <a:buChar char="●"/>
            </a:pPr>
            <a:r>
              <a:rPr lang="en"/>
              <a:t>The system outputs: “Angle of Attack”, “Pitch Rate”, and “Pitch Angle”</a:t>
            </a:r>
            <a:endParaRPr/>
          </a:p>
          <a:p>
            <a:pPr indent="-317500" lvl="1" marL="914400" rtl="0" algn="l">
              <a:spcBef>
                <a:spcPts val="0"/>
              </a:spcBef>
              <a:spcAft>
                <a:spcPts val="0"/>
              </a:spcAft>
              <a:buSzPts val="1400"/>
              <a:buChar char="○"/>
            </a:pPr>
            <a:r>
              <a:rPr lang="en"/>
              <a:t>The scope outputs Pitch Angle, whereas the other two are “terminated” </a:t>
            </a:r>
            <a:endParaRPr/>
          </a:p>
          <a:p>
            <a:pPr indent="-342900" lvl="0" marL="457200" rtl="0" algn="l">
              <a:spcBef>
                <a:spcPts val="0"/>
              </a:spcBef>
              <a:spcAft>
                <a:spcPts val="0"/>
              </a:spcAft>
              <a:buSzPts val="1800"/>
              <a:buChar char="●"/>
            </a:pPr>
            <a:r>
              <a:rPr lang="en"/>
              <a:t>The block in the bottom right and the blue block are the FlightGear simulator integration blocks</a:t>
            </a:r>
            <a:endParaRPr/>
          </a:p>
          <a:p>
            <a:pPr indent="-317500" lvl="1" marL="914400" rtl="0" algn="l">
              <a:spcBef>
                <a:spcPts val="0"/>
              </a:spcBef>
              <a:spcAft>
                <a:spcPts val="0"/>
              </a:spcAft>
              <a:buSzPts val="1400"/>
              <a:buChar char="○"/>
            </a:pPr>
            <a:r>
              <a:rPr lang="en"/>
              <a:t>The blue block generates the script that connects FlightGear to Simulink</a:t>
            </a:r>
            <a:endParaRPr/>
          </a:p>
          <a:p>
            <a:pPr indent="-317500" lvl="1" marL="914400" rtl="0" algn="l">
              <a:spcBef>
                <a:spcPts val="0"/>
              </a:spcBef>
              <a:spcAft>
                <a:spcPts val="0"/>
              </a:spcAft>
              <a:buSzPts val="1400"/>
              <a:buChar char="○"/>
            </a:pPr>
            <a:r>
              <a:rPr lang="en"/>
              <a:t>The other block takes in 6 inputs: longitude, latitude, altitude, roll, pitch, and yaw</a:t>
            </a:r>
            <a:endParaRPr/>
          </a:p>
          <a:p>
            <a:pPr indent="-317500" lvl="2" marL="1371600" rtl="0" algn="l">
              <a:spcBef>
                <a:spcPts val="0"/>
              </a:spcBef>
              <a:spcAft>
                <a:spcPts val="0"/>
              </a:spcAft>
              <a:buSzPts val="1400"/>
              <a:buChar char="■"/>
            </a:pPr>
            <a:r>
              <a:rPr lang="en"/>
              <a:t>I set longitude, latitude, roll, and yaw to 0, altitude to 1000, and pitch as the Pitch Angle output from my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FlightGear Simulation</a:t>
            </a:r>
            <a:endParaRPr/>
          </a:p>
        </p:txBody>
      </p:sp>
      <p:sp>
        <p:nvSpPr>
          <p:cNvPr id="120" name="Google Shape;120;p21"/>
          <p:cNvSpPr txBox="1"/>
          <p:nvPr>
            <p:ph idx="1" type="body"/>
          </p:nvPr>
        </p:nvSpPr>
        <p:spPr>
          <a:xfrm>
            <a:off x="4754200" y="1152475"/>
            <a:ext cx="4078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a video of my model simulated in FlightGear, a flight </a:t>
            </a:r>
            <a:r>
              <a:rPr lang="en"/>
              <a:t>simulator</a:t>
            </a:r>
            <a:r>
              <a:rPr lang="en"/>
              <a:t> capable of being connected to Simulink</a:t>
            </a:r>
            <a:endParaRPr/>
          </a:p>
          <a:p>
            <a:pPr indent="-342900" lvl="0" marL="457200" rtl="0" algn="l">
              <a:spcBef>
                <a:spcPts val="0"/>
              </a:spcBef>
              <a:spcAft>
                <a:spcPts val="0"/>
              </a:spcAft>
              <a:buSzPts val="1800"/>
              <a:buChar char="●"/>
            </a:pPr>
            <a:r>
              <a:rPr lang="en"/>
              <a:t>It is a bit hard to see, but you can see like in my scope output from the last slide, the plane’s altitude seems to converge </a:t>
            </a:r>
            <a:r>
              <a:rPr lang="en"/>
              <a:t>around</a:t>
            </a:r>
            <a:r>
              <a:rPr lang="en"/>
              <a:t> the 10 second mark</a:t>
            </a:r>
            <a:endParaRPr/>
          </a:p>
        </p:txBody>
      </p:sp>
      <p:pic>
        <p:nvPicPr>
          <p:cNvPr id="121" name="Google Shape;121;p21" title="ece332_final_project_recording.mp4">
            <a:hlinkClick r:id="rId3"/>
          </p:cNvPr>
          <p:cNvPicPr preferRelativeResize="0"/>
          <p:nvPr/>
        </p:nvPicPr>
        <p:blipFill>
          <a:blip r:embed="rId4">
            <a:alphaModFix/>
          </a:blip>
          <a:stretch>
            <a:fillRect/>
          </a:stretch>
        </p:blipFill>
        <p:spPr>
          <a:xfrm>
            <a:off x="8700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