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0" r:id="rId5"/>
    <p:sldMasterId id="2147483720" r:id="rId6"/>
  </p:sldMasterIdLst>
  <p:notesMasterIdLst>
    <p:notesMasterId r:id="rId79"/>
  </p:notesMasterIdLst>
  <p:sldIdLst>
    <p:sldId id="256" r:id="rId7"/>
    <p:sldId id="257" r:id="rId8"/>
    <p:sldId id="2147373921" r:id="rId9"/>
    <p:sldId id="864" r:id="rId10"/>
    <p:sldId id="863" r:id="rId11"/>
    <p:sldId id="812" r:id="rId12"/>
    <p:sldId id="805" r:id="rId13"/>
    <p:sldId id="806" r:id="rId14"/>
    <p:sldId id="807" r:id="rId15"/>
    <p:sldId id="926" r:id="rId16"/>
    <p:sldId id="2147373858" r:id="rId17"/>
    <p:sldId id="2147373843" r:id="rId18"/>
    <p:sldId id="2147373859" r:id="rId19"/>
    <p:sldId id="2147373860" r:id="rId20"/>
    <p:sldId id="2147373861" r:id="rId21"/>
    <p:sldId id="2147373862" r:id="rId22"/>
    <p:sldId id="2147373845" r:id="rId23"/>
    <p:sldId id="2147373846" r:id="rId24"/>
    <p:sldId id="2147373847" r:id="rId25"/>
    <p:sldId id="2147373884" r:id="rId26"/>
    <p:sldId id="937" r:id="rId27"/>
    <p:sldId id="857" r:id="rId28"/>
    <p:sldId id="2147373897" r:id="rId29"/>
    <p:sldId id="2147373900" r:id="rId30"/>
    <p:sldId id="2147373899" r:id="rId31"/>
    <p:sldId id="2147373901" r:id="rId32"/>
    <p:sldId id="2147373902" r:id="rId33"/>
    <p:sldId id="2147373904" r:id="rId34"/>
    <p:sldId id="2147373905" r:id="rId35"/>
    <p:sldId id="2147373909" r:id="rId36"/>
    <p:sldId id="2147373906" r:id="rId37"/>
    <p:sldId id="2147373907" r:id="rId38"/>
    <p:sldId id="2147373908" r:id="rId39"/>
    <p:sldId id="2147373910" r:id="rId40"/>
    <p:sldId id="2147373912" r:id="rId41"/>
    <p:sldId id="2147373913" r:id="rId42"/>
    <p:sldId id="2147373914" r:id="rId43"/>
    <p:sldId id="2147373915" r:id="rId44"/>
    <p:sldId id="2147373917" r:id="rId45"/>
    <p:sldId id="2147373911" r:id="rId46"/>
    <p:sldId id="2147373918" r:id="rId47"/>
    <p:sldId id="2147373919" r:id="rId48"/>
    <p:sldId id="2147373920" r:id="rId49"/>
    <p:sldId id="2147373894" r:id="rId50"/>
    <p:sldId id="2147373896" r:id="rId51"/>
    <p:sldId id="2147373885" r:id="rId52"/>
    <p:sldId id="932" r:id="rId53"/>
    <p:sldId id="2147373864" r:id="rId54"/>
    <p:sldId id="2147373865" r:id="rId55"/>
    <p:sldId id="2147373888" r:id="rId56"/>
    <p:sldId id="2147373887" r:id="rId57"/>
    <p:sldId id="2147373889" r:id="rId58"/>
    <p:sldId id="2147373866" r:id="rId59"/>
    <p:sldId id="2147373892" r:id="rId60"/>
    <p:sldId id="2147373867" r:id="rId61"/>
    <p:sldId id="2147373869" r:id="rId62"/>
    <p:sldId id="2147373890" r:id="rId63"/>
    <p:sldId id="2147373868" r:id="rId64"/>
    <p:sldId id="2147373891" r:id="rId65"/>
    <p:sldId id="2147373870" r:id="rId66"/>
    <p:sldId id="2147373871" r:id="rId67"/>
    <p:sldId id="2147373880" r:id="rId68"/>
    <p:sldId id="2147373878" r:id="rId69"/>
    <p:sldId id="2147373879" r:id="rId70"/>
    <p:sldId id="2147373877" r:id="rId71"/>
    <p:sldId id="2147373893" r:id="rId72"/>
    <p:sldId id="2147373873" r:id="rId73"/>
    <p:sldId id="2147373874" r:id="rId74"/>
    <p:sldId id="2147373875" r:id="rId75"/>
    <p:sldId id="2147373881" r:id="rId76"/>
    <p:sldId id="2147373882" r:id="rId77"/>
    <p:sldId id="214737388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5BE263C-DBD7-4A20-BB59-AAB30ACAA65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3" autoAdjust="0"/>
    <p:restoredTop sz="94660"/>
  </p:normalViewPr>
  <p:slideViewPr>
    <p:cSldViewPr snapToGrid="0">
      <p:cViewPr varScale="1">
        <p:scale>
          <a:sx n="61" d="100"/>
          <a:sy n="61" d="100"/>
        </p:scale>
        <p:origin x="256"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microsoft.com/office/2016/11/relationships/changesInfo" Target="changesInfos/changesInfo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Grimm" userId="e035d7f2-cfda-4aef-8475-25518f7ba058" providerId="ADAL" clId="{34201165-5668-4E84-A467-67CB273B1189}"/>
    <pc:docChg chg="addSld">
      <pc:chgData name="Rebecca Grimm" userId="e035d7f2-cfda-4aef-8475-25518f7ba058" providerId="ADAL" clId="{34201165-5668-4E84-A467-67CB273B1189}" dt="2021-08-26T13:23:39.821" v="0" actId="680"/>
      <pc:docMkLst>
        <pc:docMk/>
      </pc:docMkLst>
      <pc:sldChg chg="new">
        <pc:chgData name="Rebecca Grimm" userId="e035d7f2-cfda-4aef-8475-25518f7ba058" providerId="ADAL" clId="{34201165-5668-4E84-A467-67CB273B1189}" dt="2021-08-26T13:23:39.821" v="0" actId="680"/>
        <pc:sldMkLst>
          <pc:docMk/>
          <pc:sldMk cId="278926223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ED8E0-D9D7-4ACE-94FA-690F075C26F1}" type="datetimeFigureOut">
              <a:rPr lang="en-GB" smtClean="0"/>
              <a:t>22/10/2024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1FA8E-2D8D-45CD-A974-A0083F6CA603}" type="slidenum">
              <a:rPr lang="en-GB" smtClean="0"/>
              <a:t>‹#›</a:t>
            </a:fld>
            <a:endParaRPr lang="en-GB"/>
          </a:p>
        </p:txBody>
      </p:sp>
    </p:spTree>
    <p:extLst>
      <p:ext uri="{BB962C8B-B14F-4D97-AF65-F5344CB8AC3E}">
        <p14:creationId xmlns:p14="http://schemas.microsoft.com/office/powerpoint/2010/main" val="77923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7.jpeg"/><Relationship Id="rId11" Type="http://schemas.openxmlformats.org/officeDocument/2006/relationships/image" Target="../media/image2.svg"/><Relationship Id="rId5" Type="http://schemas.openxmlformats.org/officeDocument/2006/relationships/image" Target="../media/image16.jpeg"/><Relationship Id="rId10" Type="http://schemas.openxmlformats.org/officeDocument/2006/relationships/image" Target="../media/image1.png"/><Relationship Id="rId4" Type="http://schemas.openxmlformats.org/officeDocument/2006/relationships/image" Target="../media/image15.jpeg"/><Relationship Id="rId9"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2"/>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3"/>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bg1"/>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26593050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Slice Lim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6" name="Graphic 23">
            <a:extLst>
              <a:ext uri="{FF2B5EF4-FFF2-40B4-BE49-F238E27FC236}">
                <a16:creationId xmlns:a16="http://schemas.microsoft.com/office/drawing/2014/main" id="{8926AEE1-5C08-4ADB-9900-5A9E40BA1E58}"/>
              </a:ext>
            </a:extLst>
          </p:cNvPr>
          <p:cNvSpPr/>
          <p:nvPr userDrawn="1"/>
        </p:nvSpPr>
        <p:spPr>
          <a:xfrm>
            <a:off x="9110869"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9080643B-C847-484A-90EA-96D78F0285E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C5BA9E78-0244-475F-B79B-DDD85FB2AA5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9532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text/table gray BG">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84A33C4E-9484-6D43-B8BE-3DD49957E1E7}"/>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1"/>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4D8E622F-0B13-4D58-822C-E68EFE229A3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EAE699-F70B-459B-90C3-3095A30C8A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484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chart/text/table white BG">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19362668-0C2B-E149-8B4E-2FC7F9AB5165}"/>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91630926-FA4C-426B-A607-8960F65B7C2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AA1731-32B1-487D-9F3E-13AE4BD374F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30605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White">
    <p:bg>
      <p:bgPr>
        <a:solidFill>
          <a:schemeClr val="bg1"/>
        </a:solidFill>
        <a:effectLst/>
      </p:bgPr>
    </p:bg>
    <p:spTree>
      <p:nvGrpSpPr>
        <p:cNvPr id="1" name=""/>
        <p:cNvGrpSpPr/>
        <p:nvPr/>
      </p:nvGrpSpPr>
      <p:grpSpPr>
        <a:xfrm>
          <a:off x="0" y="0"/>
          <a:ext cx="0" cy="0"/>
          <a:chOff x="0" y="0"/>
          <a:chExt cx="0" cy="0"/>
        </a:xfrm>
      </p:grpSpPr>
      <p:sp>
        <p:nvSpPr>
          <p:cNvPr id="16" name="Graphic 23">
            <a:extLst>
              <a:ext uri="{FF2B5EF4-FFF2-40B4-BE49-F238E27FC236}">
                <a16:creationId xmlns:a16="http://schemas.microsoft.com/office/drawing/2014/main" id="{88ADDA5D-8F28-1B49-89A0-8D46A5AE4CE4}"/>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7" name="Picture 6">
            <a:extLst>
              <a:ext uri="{FF2B5EF4-FFF2-40B4-BE49-F238E27FC236}">
                <a16:creationId xmlns:a16="http://schemas.microsoft.com/office/drawing/2014/main" id="{39FCB38E-51F3-4340-A0D4-18F56F35383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9" name="Graphic 19">
            <a:extLst>
              <a:ext uri="{FF2B5EF4-FFF2-40B4-BE49-F238E27FC236}">
                <a16:creationId xmlns:a16="http://schemas.microsoft.com/office/drawing/2014/main" id="{C7A6EA1E-FFD2-B745-A9A5-BDF9BA88EAFF}"/>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85890FE3-BEE9-47E8-8C05-318B5DD8C16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ECFA3526-F84B-406E-BDAB-253152A7E79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511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a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3" name="Graphic 23">
            <a:extLst>
              <a:ext uri="{FF2B5EF4-FFF2-40B4-BE49-F238E27FC236}">
                <a16:creationId xmlns:a16="http://schemas.microsoft.com/office/drawing/2014/main" id="{1E29F9FC-8976-384C-BB31-D0DF14291589}"/>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14" name="Picture 13">
            <a:extLst>
              <a:ext uri="{FF2B5EF4-FFF2-40B4-BE49-F238E27FC236}">
                <a16:creationId xmlns:a16="http://schemas.microsoft.com/office/drawing/2014/main" id="{3C9899D6-EE33-9046-8BA6-1024953B096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16" name="Graphic 19">
            <a:extLst>
              <a:ext uri="{FF2B5EF4-FFF2-40B4-BE49-F238E27FC236}">
                <a16:creationId xmlns:a16="http://schemas.microsoft.com/office/drawing/2014/main" id="{1485E60B-9B72-664B-A174-D612C5A3FE62}"/>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A1572DDA-835A-4F4C-922F-3CF3FC2D273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432A4344-BBD1-48EC-851B-6E419565004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1971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White Bigger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pic>
        <p:nvPicPr>
          <p:cNvPr id="6" name="Graphic 5">
            <a:extLst>
              <a:ext uri="{FF2B5EF4-FFF2-40B4-BE49-F238E27FC236}">
                <a16:creationId xmlns:a16="http://schemas.microsoft.com/office/drawing/2014/main" id="{4F436AFD-4D1C-40AE-906F-26F24E6DCB0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7" name="Slide Number Placeholder 6">
            <a:extLst>
              <a:ext uri="{FF2B5EF4-FFF2-40B4-BE49-F238E27FC236}">
                <a16:creationId xmlns:a16="http://schemas.microsoft.com/office/drawing/2014/main" id="{FAB8A101-5590-41C1-B744-6666D8C1699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3953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Gray Bigger Text">
    <p:bg>
      <p:bgPr>
        <a:solidFill>
          <a:schemeClr val="bg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sp>
        <p:nvSpPr>
          <p:cNvPr id="6" name="Title 1">
            <a:extLst>
              <a:ext uri="{FF2B5EF4-FFF2-40B4-BE49-F238E27FC236}">
                <a16:creationId xmlns:a16="http://schemas.microsoft.com/office/drawing/2014/main" id="{A36E7245-EAE1-4DBD-9B88-B9D6D2ABF9D1}"/>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252DD610-F456-4F91-B33E-F39BE7C0433C}"/>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10" name="Graphic 9">
            <a:extLst>
              <a:ext uri="{FF2B5EF4-FFF2-40B4-BE49-F238E27FC236}">
                <a16:creationId xmlns:a16="http://schemas.microsoft.com/office/drawing/2014/main" id="{B301FECA-91D0-43C6-904F-96B38AF92F68}"/>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FBD8C608-D026-44C8-BB79-93F0F9A81FE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60050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tex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8059738" y="1798387"/>
            <a:ext cx="373522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980362"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75E43AB5-2F61-44F8-AB9F-F112C84311C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430FE31F-6E84-4F50-A3E4-9BFAEC56C3D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39FC3405-1AD8-4D06-8BCB-5796625EA7F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63468D2B-CE33-43FD-9220-325E4D2AC5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48464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1">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D8511F4-0527-487D-8B21-E7D66C20F49A}"/>
              </a:ext>
            </a:extLst>
          </p:cNvPr>
          <p:cNvSpPr/>
          <p:nvPr/>
        </p:nvSpPr>
        <p:spPr>
          <a:xfrm>
            <a:off x="7577421" y="1016066"/>
            <a:ext cx="4217723" cy="5126860"/>
          </a:xfrm>
          <a:custGeom>
            <a:avLst/>
            <a:gdLst>
              <a:gd name="connsiteX0" fmla="*/ 405883 w 4217723"/>
              <a:gd name="connsiteY0" fmla="*/ 0 h 5126860"/>
              <a:gd name="connsiteX1" fmla="*/ 4217724 w 4217723"/>
              <a:gd name="connsiteY1" fmla="*/ 0 h 5126860"/>
              <a:gd name="connsiteX2" fmla="*/ 4217724 w 4217723"/>
              <a:gd name="connsiteY2" fmla="*/ 4260435 h 5126860"/>
              <a:gd name="connsiteX3" fmla="*/ 3010118 w 4217723"/>
              <a:gd name="connsiteY3" fmla="*/ 5126861 h 5126860"/>
              <a:gd name="connsiteX4" fmla="*/ 1653 w 4217723"/>
              <a:gd name="connsiteY4" fmla="*/ 5115802 h 5126860"/>
              <a:gd name="connsiteX5" fmla="*/ 0 w 4217723"/>
              <a:gd name="connsiteY5" fmla="*/ 4644454 h 5126860"/>
              <a:gd name="connsiteX6" fmla="*/ 0 w 4217723"/>
              <a:gd name="connsiteY6" fmla="*/ 1653 h 5126860"/>
              <a:gd name="connsiteX7" fmla="*/ 405883 w 4217723"/>
              <a:gd name="connsiteY7" fmla="*/ 0 h 512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7723" h="5126860">
                <a:moveTo>
                  <a:pt x="405883" y="0"/>
                </a:moveTo>
                <a:lnTo>
                  <a:pt x="4217724" y="0"/>
                </a:lnTo>
                <a:lnTo>
                  <a:pt x="4217724" y="4260435"/>
                </a:lnTo>
                <a:lnTo>
                  <a:pt x="3010118" y="5126861"/>
                </a:lnTo>
                <a:lnTo>
                  <a:pt x="1653" y="5115802"/>
                </a:lnTo>
                <a:lnTo>
                  <a:pt x="0" y="4644454"/>
                </a:lnTo>
                <a:lnTo>
                  <a:pt x="0" y="1653"/>
                </a:lnTo>
                <a:lnTo>
                  <a:pt x="405883" y="0"/>
                </a:lnTo>
                <a:close/>
              </a:path>
            </a:pathLst>
          </a:custGeom>
          <a:solidFill>
            <a:srgbClr val="F4F4F4"/>
          </a:solidFill>
          <a:ln w="12710" cap="flat">
            <a:noFill/>
            <a:prstDash val="solid"/>
            <a:miter/>
          </a:ln>
        </p:spPr>
        <p:txBody>
          <a:bodyPr rtlCol="0" anchor="ctr">
            <a:noAutofit/>
          </a:bodyPr>
          <a:lstStyle/>
          <a:p>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E3C0791C-3506-48D1-90ED-BBA9B30DCAB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3601E10A-37C6-419B-938B-9A36B94A9EE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47271461-93BA-484A-B04B-C85A02353F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F832FE5C-0E08-4ED7-AC0C-2AAEDADFD2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436854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B48E9D0-D817-4A30-91F7-2494BAA8003C}"/>
              </a:ext>
            </a:extLst>
          </p:cNvPr>
          <p:cNvSpPr/>
          <p:nvPr userDrawn="1"/>
        </p:nvSpPr>
        <p:spPr>
          <a:xfrm flipH="1">
            <a:off x="406400" y="1274763"/>
            <a:ext cx="7173496" cy="4584616"/>
          </a:xfrm>
          <a:custGeom>
            <a:avLst/>
            <a:gdLst>
              <a:gd name="connsiteX0" fmla="*/ 7173496 w 7173496"/>
              <a:gd name="connsiteY0" fmla="*/ 0 h 4584616"/>
              <a:gd name="connsiteX1" fmla="*/ 0 w 7173496"/>
              <a:gd name="connsiteY1" fmla="*/ 0 h 4584616"/>
              <a:gd name="connsiteX2" fmla="*/ 0 w 7173496"/>
              <a:gd name="connsiteY2" fmla="*/ 4012293 h 4584616"/>
              <a:gd name="connsiteX3" fmla="*/ 818322 w 7173496"/>
              <a:gd name="connsiteY3" fmla="*/ 4584616 h 4584616"/>
              <a:gd name="connsiteX4" fmla="*/ 7173496 w 7173496"/>
              <a:gd name="connsiteY4" fmla="*/ 4584616 h 458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3496" h="4584616">
                <a:moveTo>
                  <a:pt x="7173496" y="0"/>
                </a:moveTo>
                <a:lnTo>
                  <a:pt x="0" y="0"/>
                </a:lnTo>
                <a:lnTo>
                  <a:pt x="0" y="4012293"/>
                </a:lnTo>
                <a:lnTo>
                  <a:pt x="818322" y="4584616"/>
                </a:lnTo>
                <a:lnTo>
                  <a:pt x="7173496" y="45846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740152" y="2207468"/>
            <a:ext cx="6526922" cy="3375770"/>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294976" y="365126"/>
            <a:ext cx="10230649"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740151" y="1563528"/>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Rectangle 7">
            <a:extLst>
              <a:ext uri="{FF2B5EF4-FFF2-40B4-BE49-F238E27FC236}">
                <a16:creationId xmlns:a16="http://schemas.microsoft.com/office/drawing/2014/main" id="{76998A2D-7ACF-4577-95C7-28C62EBFC3F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9" name="Graphic 8">
            <a:extLst>
              <a:ext uri="{FF2B5EF4-FFF2-40B4-BE49-F238E27FC236}">
                <a16:creationId xmlns:a16="http://schemas.microsoft.com/office/drawing/2014/main" id="{66B9D79F-C70C-4CDE-869E-FC112FEEB63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A07ED532-5EF4-4933-9576-1BA917964B7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7DF58DE-EDA3-4A6E-9E36-7E1B321735A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8208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pic>
        <p:nvPicPr>
          <p:cNvPr id="8" name="Picture 7">
            <a:extLst>
              <a:ext uri="{FF2B5EF4-FFF2-40B4-BE49-F238E27FC236}">
                <a16:creationId xmlns:a16="http://schemas.microsoft.com/office/drawing/2014/main" id="{F280F945-88D3-3F49-A3DA-4882B19C8A2F}"/>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lstStyle/>
          <a:p>
            <a:endParaRPr lang="en-GB"/>
          </a:p>
        </p:txBody>
      </p:sp>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1"/>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accent2"/>
                </a:solidFill>
              </a:defRPr>
            </a:lvl1pPr>
          </a:lstStyle>
          <a:p>
            <a:pPr lvl="0"/>
            <a:r>
              <a:rPr lang="en-US" dirty="0"/>
              <a:t>Subhead Goes Here</a:t>
            </a:r>
          </a:p>
        </p:txBody>
      </p:sp>
    </p:spTree>
    <p:extLst>
      <p:ext uri="{BB962C8B-B14F-4D97-AF65-F5344CB8AC3E}">
        <p14:creationId xmlns:p14="http://schemas.microsoft.com/office/powerpoint/2010/main" val="322734375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duction with pictur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9A1CE236-4E02-4DEF-B91B-61D2949923AA}"/>
              </a:ext>
            </a:extLst>
          </p:cNvPr>
          <p:cNvSpPr>
            <a:spLocks noGrp="1"/>
          </p:cNvSpPr>
          <p:nvPr>
            <p:ph sz="half" idx="15"/>
          </p:nvPr>
        </p:nvSpPr>
        <p:spPr>
          <a:xfrm>
            <a:off x="8058583" y="1274763"/>
            <a:ext cx="3725863" cy="48854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468" h="4360719">
                <a:moveTo>
                  <a:pt x="0" y="0"/>
                </a:moveTo>
                <a:lnTo>
                  <a:pt x="4086468" y="0"/>
                </a:lnTo>
                <a:lnTo>
                  <a:pt x="4086468" y="3626014"/>
                </a:lnTo>
                <a:lnTo>
                  <a:pt x="2828517" y="4360719"/>
                </a:lnTo>
                <a:lnTo>
                  <a:pt x="0" y="4351338"/>
                </a:lnTo>
                <a:lnTo>
                  <a:pt x="0" y="0"/>
                </a:lnTo>
                <a:close/>
              </a:path>
            </a:pathLst>
          </a:custGeom>
          <a:blipFill>
            <a:blip r:embed="rId2" cstate="email">
              <a:extLst>
                <a:ext uri="{28A0092B-C50C-407E-A947-70E740481C1C}">
                  <a14:useLocalDpi xmlns:a14="http://schemas.microsoft.com/office/drawing/2010/main"/>
                </a:ext>
              </a:extLst>
            </a:blip>
            <a:srcRect/>
            <a:stretch>
              <a:fillRect t="67"/>
            </a:stretch>
          </a:blipFill>
        </p:spPr>
        <p:txBody>
          <a:bodyPr wrap="square" lIns="792000" tIns="360000" rIns="72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endParaRPr lang="en-US"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2332978"/>
            <a:ext cx="6960268" cy="3303002"/>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809354"/>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0D82BCB2-32E2-41D0-A40C-467F70E51F9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E7E17C5A-1ADC-41D8-A13F-3B38CEE9BB8F}"/>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7F282625-4B5C-4369-A430-8D5D45AFF41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759D05BF-D628-4C4C-B74E-724B0ADDCA9F}"/>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26973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6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0" name="Picture Placeholder 29">
            <a:extLst>
              <a:ext uri="{FF2B5EF4-FFF2-40B4-BE49-F238E27FC236}">
                <a16:creationId xmlns:a16="http://schemas.microsoft.com/office/drawing/2014/main" id="{449430E9-4E12-4E92-A562-6528C977A682}"/>
              </a:ext>
            </a:extLst>
          </p:cNvPr>
          <p:cNvSpPr>
            <a:spLocks noGrp="1"/>
          </p:cNvSpPr>
          <p:nvPr>
            <p:ph type="pic" sz="quarter" idx="13"/>
          </p:nvPr>
        </p:nvSpPr>
        <p:spPr>
          <a:xfrm>
            <a:off x="546183"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2"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51" name="Text Placeholder 50">
            <a:extLst>
              <a:ext uri="{FF2B5EF4-FFF2-40B4-BE49-F238E27FC236}">
                <a16:creationId xmlns:a16="http://schemas.microsoft.com/office/drawing/2014/main" id="{DBF34D24-E4EF-4041-8021-96B849ACD432}"/>
              </a:ext>
            </a:extLst>
          </p:cNvPr>
          <p:cNvSpPr>
            <a:spLocks noGrp="1"/>
          </p:cNvSpPr>
          <p:nvPr>
            <p:ph type="body" sz="quarter" idx="19" hasCustomPrompt="1"/>
          </p:nvPr>
        </p:nvSpPr>
        <p:spPr>
          <a:xfrm>
            <a:off x="569823"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1" name="Picture Placeholder 30">
            <a:extLst>
              <a:ext uri="{FF2B5EF4-FFF2-40B4-BE49-F238E27FC236}">
                <a16:creationId xmlns:a16="http://schemas.microsoft.com/office/drawing/2014/main" id="{F7B5708A-B3B1-40EF-BDDE-2E3914DA4AD8}"/>
              </a:ext>
            </a:extLst>
          </p:cNvPr>
          <p:cNvSpPr>
            <a:spLocks noGrp="1"/>
          </p:cNvSpPr>
          <p:nvPr>
            <p:ph type="pic" sz="quarter" idx="20"/>
          </p:nvPr>
        </p:nvSpPr>
        <p:spPr>
          <a:xfrm>
            <a:off x="2504208" y="2563725"/>
            <a:ext cx="1495807" cy="1495807"/>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3"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2" name="Text Placeholder 50">
            <a:extLst>
              <a:ext uri="{FF2B5EF4-FFF2-40B4-BE49-F238E27FC236}">
                <a16:creationId xmlns:a16="http://schemas.microsoft.com/office/drawing/2014/main" id="{DFFAE44A-0D9C-4601-90DD-C1DA0545FA96}"/>
              </a:ext>
            </a:extLst>
          </p:cNvPr>
          <p:cNvSpPr>
            <a:spLocks noGrp="1"/>
          </p:cNvSpPr>
          <p:nvPr>
            <p:ph type="body" sz="quarter" idx="21" hasCustomPrompt="1"/>
          </p:nvPr>
        </p:nvSpPr>
        <p:spPr>
          <a:xfrm>
            <a:off x="249488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3" name="Picture Placeholder 32">
            <a:extLst>
              <a:ext uri="{FF2B5EF4-FFF2-40B4-BE49-F238E27FC236}">
                <a16:creationId xmlns:a16="http://schemas.microsoft.com/office/drawing/2014/main" id="{EC50A1C9-E2E6-4D50-8C78-6083224A496D}"/>
              </a:ext>
            </a:extLst>
          </p:cNvPr>
          <p:cNvSpPr>
            <a:spLocks noGrp="1"/>
          </p:cNvSpPr>
          <p:nvPr>
            <p:ph type="pic" sz="quarter" idx="22"/>
          </p:nvPr>
        </p:nvSpPr>
        <p:spPr>
          <a:xfrm>
            <a:off x="4396288"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4"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4" name="Text Placeholder 50">
            <a:extLst>
              <a:ext uri="{FF2B5EF4-FFF2-40B4-BE49-F238E27FC236}">
                <a16:creationId xmlns:a16="http://schemas.microsoft.com/office/drawing/2014/main" id="{13E7045A-089D-4477-BFB5-420E9E385A36}"/>
              </a:ext>
            </a:extLst>
          </p:cNvPr>
          <p:cNvSpPr>
            <a:spLocks noGrp="1"/>
          </p:cNvSpPr>
          <p:nvPr>
            <p:ph type="body" sz="quarter" idx="23" hasCustomPrompt="1"/>
          </p:nvPr>
        </p:nvSpPr>
        <p:spPr>
          <a:xfrm>
            <a:off x="4419928"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5" name="Picture Placeholder 34">
            <a:extLst>
              <a:ext uri="{FF2B5EF4-FFF2-40B4-BE49-F238E27FC236}">
                <a16:creationId xmlns:a16="http://schemas.microsoft.com/office/drawing/2014/main" id="{930D2F98-F629-48B0-A19D-A17906B14271}"/>
              </a:ext>
            </a:extLst>
          </p:cNvPr>
          <p:cNvSpPr>
            <a:spLocks noGrp="1"/>
          </p:cNvSpPr>
          <p:nvPr>
            <p:ph type="pic" sz="quarter" idx="24"/>
          </p:nvPr>
        </p:nvSpPr>
        <p:spPr>
          <a:xfrm>
            <a:off x="6309316"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6" name="Text Placeholder 50">
            <a:extLst>
              <a:ext uri="{FF2B5EF4-FFF2-40B4-BE49-F238E27FC236}">
                <a16:creationId xmlns:a16="http://schemas.microsoft.com/office/drawing/2014/main" id="{6C7A14B0-8179-4069-8330-F5F4768DF620}"/>
              </a:ext>
            </a:extLst>
          </p:cNvPr>
          <p:cNvSpPr>
            <a:spLocks noGrp="1"/>
          </p:cNvSpPr>
          <p:nvPr>
            <p:ph type="body" sz="quarter" idx="25" hasCustomPrompt="1"/>
          </p:nvPr>
        </p:nvSpPr>
        <p:spPr>
          <a:xfrm>
            <a:off x="6332956"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7" name="Picture Placeholder 36">
            <a:extLst>
              <a:ext uri="{FF2B5EF4-FFF2-40B4-BE49-F238E27FC236}">
                <a16:creationId xmlns:a16="http://schemas.microsoft.com/office/drawing/2014/main" id="{3A8905D2-F921-4D41-8F22-8C5861EDFFFC}"/>
              </a:ext>
            </a:extLst>
          </p:cNvPr>
          <p:cNvSpPr>
            <a:spLocks noGrp="1"/>
          </p:cNvSpPr>
          <p:nvPr>
            <p:ph type="pic" sz="quarter" idx="26"/>
          </p:nvPr>
        </p:nvSpPr>
        <p:spPr>
          <a:xfrm>
            <a:off x="8210300"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49" name="Text Placeholder 50">
            <a:extLst>
              <a:ext uri="{FF2B5EF4-FFF2-40B4-BE49-F238E27FC236}">
                <a16:creationId xmlns:a16="http://schemas.microsoft.com/office/drawing/2014/main" id="{AE91822D-762E-4802-A380-D6A74267E208}"/>
              </a:ext>
            </a:extLst>
          </p:cNvPr>
          <p:cNvSpPr>
            <a:spLocks noGrp="1"/>
          </p:cNvSpPr>
          <p:nvPr>
            <p:ph type="body" sz="quarter" idx="27" hasCustomPrompt="1"/>
          </p:nvPr>
        </p:nvSpPr>
        <p:spPr>
          <a:xfrm>
            <a:off x="823394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50" name="Picture Placeholder 49">
            <a:extLst>
              <a:ext uri="{FF2B5EF4-FFF2-40B4-BE49-F238E27FC236}">
                <a16:creationId xmlns:a16="http://schemas.microsoft.com/office/drawing/2014/main" id="{F4E7808C-3CA7-424C-9339-D7B363B45564}"/>
              </a:ext>
            </a:extLst>
          </p:cNvPr>
          <p:cNvSpPr>
            <a:spLocks noGrp="1"/>
          </p:cNvSpPr>
          <p:nvPr>
            <p:ph type="pic" sz="quarter" idx="28"/>
          </p:nvPr>
        </p:nvSpPr>
        <p:spPr>
          <a:xfrm>
            <a:off x="10136142"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7"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52" name="Text Placeholder 50">
            <a:extLst>
              <a:ext uri="{FF2B5EF4-FFF2-40B4-BE49-F238E27FC236}">
                <a16:creationId xmlns:a16="http://schemas.microsoft.com/office/drawing/2014/main" id="{16708135-F5A5-427C-9B18-000AFF692AA6}"/>
              </a:ext>
            </a:extLst>
          </p:cNvPr>
          <p:cNvSpPr>
            <a:spLocks noGrp="1"/>
          </p:cNvSpPr>
          <p:nvPr>
            <p:ph type="body" sz="quarter" idx="29" hasCustomPrompt="1"/>
          </p:nvPr>
        </p:nvSpPr>
        <p:spPr>
          <a:xfrm>
            <a:off x="10159782"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16" name="Rectangle 15">
            <a:extLst>
              <a:ext uri="{FF2B5EF4-FFF2-40B4-BE49-F238E27FC236}">
                <a16:creationId xmlns:a16="http://schemas.microsoft.com/office/drawing/2014/main" id="{2BCBB70F-C72F-4C76-BFE1-31172C113B7D}"/>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7" name="Graphic 16">
            <a:extLst>
              <a:ext uri="{FF2B5EF4-FFF2-40B4-BE49-F238E27FC236}">
                <a16:creationId xmlns:a16="http://schemas.microsoft.com/office/drawing/2014/main" id="{5414AEF2-CACB-4A20-9142-BA486486181A}"/>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8" name="Slide Number Placeholder 6">
            <a:extLst>
              <a:ext uri="{FF2B5EF4-FFF2-40B4-BE49-F238E27FC236}">
                <a16:creationId xmlns:a16="http://schemas.microsoft.com/office/drawing/2014/main" id="{A5AB96F0-0126-4E56-B9F8-CC1A93A4266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6CBFB2B3-F39F-470B-A6EA-710D1CF106B6}"/>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07072" y="6466142"/>
            <a:ext cx="603584" cy="290184"/>
          </a:xfrm>
          <a:prstGeom prst="rect">
            <a:avLst/>
          </a:prstGeom>
        </p:spPr>
      </p:pic>
      <p:sp>
        <p:nvSpPr>
          <p:cNvPr id="22" name="Content Placeholder 3">
            <a:extLst>
              <a:ext uri="{FF2B5EF4-FFF2-40B4-BE49-F238E27FC236}">
                <a16:creationId xmlns:a16="http://schemas.microsoft.com/office/drawing/2014/main" id="{0A2D973D-3393-4087-B7AD-E13012AD9871}"/>
              </a:ext>
            </a:extLst>
          </p:cNvPr>
          <p:cNvSpPr>
            <a:spLocks noGrp="1"/>
          </p:cNvSpPr>
          <p:nvPr>
            <p:ph sz="half" idx="30" hasCustomPrompt="1"/>
          </p:nvPr>
        </p:nvSpPr>
        <p:spPr>
          <a:xfrm>
            <a:off x="569823"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4" name="Content Placeholder 3">
            <a:extLst>
              <a:ext uri="{FF2B5EF4-FFF2-40B4-BE49-F238E27FC236}">
                <a16:creationId xmlns:a16="http://schemas.microsoft.com/office/drawing/2014/main" id="{3F052943-5FB3-4DD6-B757-F5CF1355C771}"/>
              </a:ext>
            </a:extLst>
          </p:cNvPr>
          <p:cNvSpPr>
            <a:spLocks noGrp="1"/>
          </p:cNvSpPr>
          <p:nvPr>
            <p:ph sz="half" idx="31" hasCustomPrompt="1"/>
          </p:nvPr>
        </p:nvSpPr>
        <p:spPr>
          <a:xfrm>
            <a:off x="249488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5" name="Content Placeholder 3">
            <a:extLst>
              <a:ext uri="{FF2B5EF4-FFF2-40B4-BE49-F238E27FC236}">
                <a16:creationId xmlns:a16="http://schemas.microsoft.com/office/drawing/2014/main" id="{F72DB88E-E266-4945-8356-FEAB57A1FCE4}"/>
              </a:ext>
            </a:extLst>
          </p:cNvPr>
          <p:cNvSpPr>
            <a:spLocks noGrp="1"/>
          </p:cNvSpPr>
          <p:nvPr>
            <p:ph sz="half" idx="32" hasCustomPrompt="1"/>
          </p:nvPr>
        </p:nvSpPr>
        <p:spPr>
          <a:xfrm>
            <a:off x="4419928"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6" name="Content Placeholder 3">
            <a:extLst>
              <a:ext uri="{FF2B5EF4-FFF2-40B4-BE49-F238E27FC236}">
                <a16:creationId xmlns:a16="http://schemas.microsoft.com/office/drawing/2014/main" id="{E0D9A8C7-F1BA-4E0A-988A-2017BF085226}"/>
              </a:ext>
            </a:extLst>
          </p:cNvPr>
          <p:cNvSpPr>
            <a:spLocks noGrp="1"/>
          </p:cNvSpPr>
          <p:nvPr>
            <p:ph sz="half" idx="33" hasCustomPrompt="1"/>
          </p:nvPr>
        </p:nvSpPr>
        <p:spPr>
          <a:xfrm>
            <a:off x="6332956"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7" name="Content Placeholder 3">
            <a:extLst>
              <a:ext uri="{FF2B5EF4-FFF2-40B4-BE49-F238E27FC236}">
                <a16:creationId xmlns:a16="http://schemas.microsoft.com/office/drawing/2014/main" id="{6D846360-8A2E-416F-B3B9-A06222DE531A}"/>
              </a:ext>
            </a:extLst>
          </p:cNvPr>
          <p:cNvSpPr>
            <a:spLocks noGrp="1"/>
          </p:cNvSpPr>
          <p:nvPr>
            <p:ph sz="half" idx="34" hasCustomPrompt="1"/>
          </p:nvPr>
        </p:nvSpPr>
        <p:spPr>
          <a:xfrm>
            <a:off x="823394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8" name="Content Placeholder 3">
            <a:extLst>
              <a:ext uri="{FF2B5EF4-FFF2-40B4-BE49-F238E27FC236}">
                <a16:creationId xmlns:a16="http://schemas.microsoft.com/office/drawing/2014/main" id="{009E1C01-2578-4266-9C00-A1D8F92836DF}"/>
              </a:ext>
            </a:extLst>
          </p:cNvPr>
          <p:cNvSpPr>
            <a:spLocks noGrp="1"/>
          </p:cNvSpPr>
          <p:nvPr>
            <p:ph sz="half" idx="35" hasCustomPrompt="1"/>
          </p:nvPr>
        </p:nvSpPr>
        <p:spPr>
          <a:xfrm>
            <a:off x="10159782"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Tree>
    <p:extLst>
      <p:ext uri="{BB962C8B-B14F-4D97-AF65-F5344CB8AC3E}">
        <p14:creationId xmlns:p14="http://schemas.microsoft.com/office/powerpoint/2010/main" val="3441009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4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22" name="Text Placeholder 50">
            <a:extLst>
              <a:ext uri="{FF2B5EF4-FFF2-40B4-BE49-F238E27FC236}">
                <a16:creationId xmlns:a16="http://schemas.microsoft.com/office/drawing/2014/main" id="{2BE59D87-4F90-4D76-B7D7-2D6880548735}"/>
              </a:ext>
            </a:extLst>
          </p:cNvPr>
          <p:cNvSpPr>
            <a:spLocks noGrp="1"/>
          </p:cNvSpPr>
          <p:nvPr>
            <p:ph type="body" sz="quarter" idx="19" hasCustomPrompt="1"/>
          </p:nvPr>
        </p:nvSpPr>
        <p:spPr>
          <a:xfrm>
            <a:off x="84394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5" name="Text Placeholder 50">
            <a:extLst>
              <a:ext uri="{FF2B5EF4-FFF2-40B4-BE49-F238E27FC236}">
                <a16:creationId xmlns:a16="http://schemas.microsoft.com/office/drawing/2014/main" id="{5DF86211-2A6F-4AD0-AA2E-F5875F8B0EAD}"/>
              </a:ext>
            </a:extLst>
          </p:cNvPr>
          <p:cNvSpPr>
            <a:spLocks noGrp="1"/>
          </p:cNvSpPr>
          <p:nvPr>
            <p:ph type="body" sz="quarter" idx="21" hasCustomPrompt="1"/>
          </p:nvPr>
        </p:nvSpPr>
        <p:spPr>
          <a:xfrm>
            <a:off x="367136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7" name="Text Placeholder 50">
            <a:extLst>
              <a:ext uri="{FF2B5EF4-FFF2-40B4-BE49-F238E27FC236}">
                <a16:creationId xmlns:a16="http://schemas.microsoft.com/office/drawing/2014/main" id="{839AB236-4251-46D5-8E73-37CF54155A2F}"/>
              </a:ext>
            </a:extLst>
          </p:cNvPr>
          <p:cNvSpPr>
            <a:spLocks noGrp="1"/>
          </p:cNvSpPr>
          <p:nvPr>
            <p:ph type="body" sz="quarter" idx="23" hasCustomPrompt="1"/>
          </p:nvPr>
        </p:nvSpPr>
        <p:spPr>
          <a:xfrm>
            <a:off x="6595037"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9" name="Text Placeholder 50">
            <a:extLst>
              <a:ext uri="{FF2B5EF4-FFF2-40B4-BE49-F238E27FC236}">
                <a16:creationId xmlns:a16="http://schemas.microsoft.com/office/drawing/2014/main" id="{3B95B53C-F335-4EAF-B8CC-D6E80F6125F9}"/>
              </a:ext>
            </a:extLst>
          </p:cNvPr>
          <p:cNvSpPr>
            <a:spLocks noGrp="1"/>
          </p:cNvSpPr>
          <p:nvPr>
            <p:ph type="body" sz="quarter" idx="25" hasCustomPrompt="1"/>
          </p:nvPr>
        </p:nvSpPr>
        <p:spPr>
          <a:xfrm>
            <a:off x="943449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2" name="Rectangle 11">
            <a:extLst>
              <a:ext uri="{FF2B5EF4-FFF2-40B4-BE49-F238E27FC236}">
                <a16:creationId xmlns:a16="http://schemas.microsoft.com/office/drawing/2014/main" id="{B3EC4ABE-DDB7-47C1-B05A-FF07ABC01233}"/>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3" name="Graphic 12">
            <a:extLst>
              <a:ext uri="{FF2B5EF4-FFF2-40B4-BE49-F238E27FC236}">
                <a16:creationId xmlns:a16="http://schemas.microsoft.com/office/drawing/2014/main" id="{229C9B84-3BBA-418D-A62E-11F4872559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4" name="Slide Number Placeholder 6">
            <a:extLst>
              <a:ext uri="{FF2B5EF4-FFF2-40B4-BE49-F238E27FC236}">
                <a16:creationId xmlns:a16="http://schemas.microsoft.com/office/drawing/2014/main" id="{69893563-9524-4DF8-BA83-67F328D951F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5" name="Graphic 14">
            <a:extLst>
              <a:ext uri="{FF2B5EF4-FFF2-40B4-BE49-F238E27FC236}">
                <a16:creationId xmlns:a16="http://schemas.microsoft.com/office/drawing/2014/main" id="{EC08AB81-423B-41BF-8D1F-35C263B4421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6" name="Content Placeholder 3">
            <a:extLst>
              <a:ext uri="{FF2B5EF4-FFF2-40B4-BE49-F238E27FC236}">
                <a16:creationId xmlns:a16="http://schemas.microsoft.com/office/drawing/2014/main" id="{F5C17FD5-27BF-4AA6-B57E-275BBD5026CD}"/>
              </a:ext>
            </a:extLst>
          </p:cNvPr>
          <p:cNvSpPr>
            <a:spLocks noGrp="1"/>
          </p:cNvSpPr>
          <p:nvPr>
            <p:ph sz="half" idx="30" hasCustomPrompt="1"/>
          </p:nvPr>
        </p:nvSpPr>
        <p:spPr>
          <a:xfrm>
            <a:off x="839012"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7" name="Content Placeholder 3">
            <a:extLst>
              <a:ext uri="{FF2B5EF4-FFF2-40B4-BE49-F238E27FC236}">
                <a16:creationId xmlns:a16="http://schemas.microsoft.com/office/drawing/2014/main" id="{B75196D4-5347-4B4B-839E-F9A5205D478B}"/>
              </a:ext>
            </a:extLst>
          </p:cNvPr>
          <p:cNvSpPr>
            <a:spLocks noGrp="1"/>
          </p:cNvSpPr>
          <p:nvPr>
            <p:ph sz="half" idx="31" hasCustomPrompt="1"/>
          </p:nvPr>
        </p:nvSpPr>
        <p:spPr>
          <a:xfrm>
            <a:off x="367136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Content Placeholder 3">
            <a:extLst>
              <a:ext uri="{FF2B5EF4-FFF2-40B4-BE49-F238E27FC236}">
                <a16:creationId xmlns:a16="http://schemas.microsoft.com/office/drawing/2014/main" id="{350A3128-26F2-4A68-9BCB-6050AD8460E7}"/>
              </a:ext>
            </a:extLst>
          </p:cNvPr>
          <p:cNvSpPr>
            <a:spLocks noGrp="1"/>
          </p:cNvSpPr>
          <p:nvPr>
            <p:ph sz="half" idx="32" hasCustomPrompt="1"/>
          </p:nvPr>
        </p:nvSpPr>
        <p:spPr>
          <a:xfrm>
            <a:off x="6595037"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9" name="Content Placeholder 3">
            <a:extLst>
              <a:ext uri="{FF2B5EF4-FFF2-40B4-BE49-F238E27FC236}">
                <a16:creationId xmlns:a16="http://schemas.microsoft.com/office/drawing/2014/main" id="{328CD714-D7B7-4EBB-A873-8C83B23DC158}"/>
              </a:ext>
            </a:extLst>
          </p:cNvPr>
          <p:cNvSpPr>
            <a:spLocks noGrp="1"/>
          </p:cNvSpPr>
          <p:nvPr>
            <p:ph sz="half" idx="33" hasCustomPrompt="1"/>
          </p:nvPr>
        </p:nvSpPr>
        <p:spPr>
          <a:xfrm>
            <a:off x="943449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0" name="Picture Placeholder 29">
            <a:extLst>
              <a:ext uri="{FF2B5EF4-FFF2-40B4-BE49-F238E27FC236}">
                <a16:creationId xmlns:a16="http://schemas.microsoft.com/office/drawing/2014/main" id="{D3023A88-7D98-4F64-9A26-B8FD88451D63}"/>
              </a:ext>
            </a:extLst>
          </p:cNvPr>
          <p:cNvSpPr>
            <a:spLocks noGrp="1"/>
          </p:cNvSpPr>
          <p:nvPr>
            <p:ph type="pic" sz="quarter" idx="34"/>
          </p:nvPr>
        </p:nvSpPr>
        <p:spPr>
          <a:xfrm>
            <a:off x="53415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3822922D-FD19-48AC-ABBF-C5C01F138024}"/>
              </a:ext>
            </a:extLst>
          </p:cNvPr>
          <p:cNvSpPr>
            <a:spLocks noGrp="1"/>
          </p:cNvSpPr>
          <p:nvPr>
            <p:ph type="pic" sz="quarter" idx="35"/>
          </p:nvPr>
        </p:nvSpPr>
        <p:spPr>
          <a:xfrm>
            <a:off x="336157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0" name="Picture Placeholder 29">
            <a:extLst>
              <a:ext uri="{FF2B5EF4-FFF2-40B4-BE49-F238E27FC236}">
                <a16:creationId xmlns:a16="http://schemas.microsoft.com/office/drawing/2014/main" id="{05A3A8F4-08A8-4496-A0BA-3EAA2D7F5302}"/>
              </a:ext>
            </a:extLst>
          </p:cNvPr>
          <p:cNvSpPr>
            <a:spLocks noGrp="1"/>
          </p:cNvSpPr>
          <p:nvPr>
            <p:ph type="pic" sz="quarter" idx="36"/>
          </p:nvPr>
        </p:nvSpPr>
        <p:spPr>
          <a:xfrm>
            <a:off x="6285248"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1" name="Picture Placeholder 29">
            <a:extLst>
              <a:ext uri="{FF2B5EF4-FFF2-40B4-BE49-F238E27FC236}">
                <a16:creationId xmlns:a16="http://schemas.microsoft.com/office/drawing/2014/main" id="{9CF72CD1-8438-4F9E-9326-801A83A14EE6}"/>
              </a:ext>
            </a:extLst>
          </p:cNvPr>
          <p:cNvSpPr>
            <a:spLocks noGrp="1"/>
          </p:cNvSpPr>
          <p:nvPr>
            <p:ph type="pic" sz="quarter" idx="37"/>
          </p:nvPr>
        </p:nvSpPr>
        <p:spPr>
          <a:xfrm>
            <a:off x="912470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2830895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3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536429"/>
          </a:xfrm>
          <a:prstGeom prst="rect">
            <a:avLst/>
          </a:prstGeom>
        </p:spPr>
        <p:txBody>
          <a:bodyPr>
            <a:noAutofit/>
          </a:bodyPr>
          <a:lstStyle>
            <a:lvl1pPr marL="0">
              <a:spcBef>
                <a:spcPts val="0"/>
              </a:spcBef>
              <a:buNone/>
              <a:defRPr/>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19" name="Text Placeholder 50">
            <a:extLst>
              <a:ext uri="{FF2B5EF4-FFF2-40B4-BE49-F238E27FC236}">
                <a16:creationId xmlns:a16="http://schemas.microsoft.com/office/drawing/2014/main" id="{BFB8C056-D179-4E36-9FEA-7AB659AB34CC}"/>
              </a:ext>
            </a:extLst>
          </p:cNvPr>
          <p:cNvSpPr>
            <a:spLocks noGrp="1"/>
          </p:cNvSpPr>
          <p:nvPr>
            <p:ph type="body" sz="quarter" idx="19" hasCustomPrompt="1"/>
          </p:nvPr>
        </p:nvSpPr>
        <p:spPr>
          <a:xfrm>
            <a:off x="1671864"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1" name="Text Placeholder 50">
            <a:extLst>
              <a:ext uri="{FF2B5EF4-FFF2-40B4-BE49-F238E27FC236}">
                <a16:creationId xmlns:a16="http://schemas.microsoft.com/office/drawing/2014/main" id="{0A096FEB-2459-4C2A-8FB5-FEF4555070A4}"/>
              </a:ext>
            </a:extLst>
          </p:cNvPr>
          <p:cNvSpPr>
            <a:spLocks noGrp="1"/>
          </p:cNvSpPr>
          <p:nvPr>
            <p:ph type="body" sz="quarter" idx="21" hasCustomPrompt="1"/>
          </p:nvPr>
        </p:nvSpPr>
        <p:spPr>
          <a:xfrm>
            <a:off x="5136958"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3" name="Text Placeholder 50">
            <a:extLst>
              <a:ext uri="{FF2B5EF4-FFF2-40B4-BE49-F238E27FC236}">
                <a16:creationId xmlns:a16="http://schemas.microsoft.com/office/drawing/2014/main" id="{A051D65A-D36C-4B6C-9C2A-D5CB1ECC3254}"/>
              </a:ext>
            </a:extLst>
          </p:cNvPr>
          <p:cNvSpPr>
            <a:spLocks noGrp="1"/>
          </p:cNvSpPr>
          <p:nvPr>
            <p:ph type="body" sz="quarter" idx="23" hasCustomPrompt="1"/>
          </p:nvPr>
        </p:nvSpPr>
        <p:spPr>
          <a:xfrm>
            <a:off x="8602053"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0" name="Rectangle 9">
            <a:extLst>
              <a:ext uri="{FF2B5EF4-FFF2-40B4-BE49-F238E27FC236}">
                <a16:creationId xmlns:a16="http://schemas.microsoft.com/office/drawing/2014/main" id="{B4E20554-B718-4C09-B903-24A472C2CDC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00678BD1-DB66-479F-A943-806BC9EA757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9F818F52-6BD3-4708-AF74-A617C998522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155C96D-353A-41EE-9858-DD0FDF0A47F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Content Placeholder 3">
            <a:extLst>
              <a:ext uri="{FF2B5EF4-FFF2-40B4-BE49-F238E27FC236}">
                <a16:creationId xmlns:a16="http://schemas.microsoft.com/office/drawing/2014/main" id="{15E33DC8-0204-4BE4-B1C9-0E9FDE0DA5E8}"/>
              </a:ext>
            </a:extLst>
          </p:cNvPr>
          <p:cNvSpPr>
            <a:spLocks noGrp="1"/>
          </p:cNvSpPr>
          <p:nvPr>
            <p:ph sz="half" idx="30" hasCustomPrompt="1"/>
          </p:nvPr>
        </p:nvSpPr>
        <p:spPr>
          <a:xfrm>
            <a:off x="1671864"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5" name="Content Placeholder 3">
            <a:extLst>
              <a:ext uri="{FF2B5EF4-FFF2-40B4-BE49-F238E27FC236}">
                <a16:creationId xmlns:a16="http://schemas.microsoft.com/office/drawing/2014/main" id="{DFC4EA06-B2B3-4AC2-9C39-B17A01E92AFD}"/>
              </a:ext>
            </a:extLst>
          </p:cNvPr>
          <p:cNvSpPr>
            <a:spLocks noGrp="1"/>
          </p:cNvSpPr>
          <p:nvPr>
            <p:ph sz="half" idx="31" hasCustomPrompt="1"/>
          </p:nvPr>
        </p:nvSpPr>
        <p:spPr>
          <a:xfrm>
            <a:off x="5136958"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6" name="Content Placeholder 3">
            <a:extLst>
              <a:ext uri="{FF2B5EF4-FFF2-40B4-BE49-F238E27FC236}">
                <a16:creationId xmlns:a16="http://schemas.microsoft.com/office/drawing/2014/main" id="{541EF8BC-95C8-4EE9-AD73-5C2ACE23157D}"/>
              </a:ext>
            </a:extLst>
          </p:cNvPr>
          <p:cNvSpPr>
            <a:spLocks noGrp="1"/>
          </p:cNvSpPr>
          <p:nvPr>
            <p:ph sz="half" idx="32" hasCustomPrompt="1"/>
          </p:nvPr>
        </p:nvSpPr>
        <p:spPr>
          <a:xfrm>
            <a:off x="8602053"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Picture Placeholder 29">
            <a:extLst>
              <a:ext uri="{FF2B5EF4-FFF2-40B4-BE49-F238E27FC236}">
                <a16:creationId xmlns:a16="http://schemas.microsoft.com/office/drawing/2014/main" id="{BAD92DC5-8FAD-4BAC-904F-8DC829249F9B}"/>
              </a:ext>
            </a:extLst>
          </p:cNvPr>
          <p:cNvSpPr>
            <a:spLocks noGrp="1"/>
          </p:cNvSpPr>
          <p:nvPr>
            <p:ph type="pic" sz="quarter" idx="37"/>
          </p:nvPr>
        </p:nvSpPr>
        <p:spPr>
          <a:xfrm>
            <a:off x="1362075"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FCF4FF47-9776-469B-BC31-F7C321A2DA1B}"/>
              </a:ext>
            </a:extLst>
          </p:cNvPr>
          <p:cNvSpPr>
            <a:spLocks noGrp="1"/>
          </p:cNvSpPr>
          <p:nvPr>
            <p:ph type="pic" sz="quarter" idx="38"/>
          </p:nvPr>
        </p:nvSpPr>
        <p:spPr>
          <a:xfrm>
            <a:off x="4827169"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5" name="Picture Placeholder 29">
            <a:extLst>
              <a:ext uri="{FF2B5EF4-FFF2-40B4-BE49-F238E27FC236}">
                <a16:creationId xmlns:a16="http://schemas.microsoft.com/office/drawing/2014/main" id="{A9C2422F-B7C7-4816-8BA7-72FC40DE3513}"/>
              </a:ext>
            </a:extLst>
          </p:cNvPr>
          <p:cNvSpPr>
            <a:spLocks noGrp="1"/>
          </p:cNvSpPr>
          <p:nvPr>
            <p:ph type="pic" sz="quarter" idx="39"/>
          </p:nvPr>
        </p:nvSpPr>
        <p:spPr>
          <a:xfrm>
            <a:off x="8292264"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4237356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allout Blu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B1E2EE3D-FAA6-4C3D-87F8-4096F4AC69FC}"/>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297577EF-8234-497B-9297-8BFEADF9E34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D62C208-699C-48F6-8ED2-C0361FC2989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87B8A40B-352A-4D2A-97C3-0CD065F53CE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B5A727E7-5030-4C29-A624-272BC3EE407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3338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8" cy="435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7AE49BB4-DBE0-4803-B620-A5149C362172}"/>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2F7773C8-C183-473E-9C36-613D16253CE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62D80032-5FED-4FBC-A9D2-32F5A3DD56D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1D2CC6FE-5EF4-4ECA-B81E-19D40D210AE0}"/>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47C1AC8F-5D42-4A61-ABA2-0EF24D1DAC8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6303637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llou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532A78-F634-4F63-BFAE-C1E5320DA01C}"/>
              </a:ext>
            </a:extLst>
          </p:cNvPr>
          <p:cNvSpPr>
            <a:spLocks/>
          </p:cNvSpPr>
          <p:nvPr userDrawn="1"/>
        </p:nvSpPr>
        <p:spPr>
          <a:xfrm>
            <a:off x="7708489" y="1798387"/>
            <a:ext cx="4086468" cy="4351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5CC3F9BC-1797-4C67-9F3F-BC1F5C8A4AE6}"/>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9" name="Rectangle 8">
            <a:extLst>
              <a:ext uri="{FF2B5EF4-FFF2-40B4-BE49-F238E27FC236}">
                <a16:creationId xmlns:a16="http://schemas.microsoft.com/office/drawing/2014/main" id="{8AEB7E9A-5683-4443-AFE0-0F52CD6CC70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9DCB0BF6-0257-4C4E-938A-943C1B1AB1C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98EF25B5-4609-44D0-95CE-6340B70DBD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6DCC6695-D2AE-43B7-913B-53D1C71380A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311381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7" cy="4365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44334E0F-024A-48CD-8343-033277BD544D}"/>
              </a:ext>
            </a:extLst>
          </p:cNvPr>
          <p:cNvSpPr>
            <a:spLocks noGrp="1"/>
          </p:cNvSpPr>
          <p:nvPr>
            <p:ph sz="half" idx="16" hasCustomPrompt="1"/>
          </p:nvPr>
        </p:nvSpPr>
        <p:spPr>
          <a:xfrm>
            <a:off x="7708490" y="1787631"/>
            <a:ext cx="4099347" cy="43736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 name="connsiteX0" fmla="*/ 0 w 4099347"/>
              <a:gd name="connsiteY0" fmla="*/ 1 h 3903892"/>
              <a:gd name="connsiteX1" fmla="*/ 4099347 w 4099347"/>
              <a:gd name="connsiteY1" fmla="*/ 0 h 3903892"/>
              <a:gd name="connsiteX2" fmla="*/ 4086468 w 4099347"/>
              <a:gd name="connsiteY2" fmla="*/ 3177689 h 3903892"/>
              <a:gd name="connsiteX3" fmla="*/ 2828517 w 4099347"/>
              <a:gd name="connsiteY3" fmla="*/ 3903892 h 3903892"/>
              <a:gd name="connsiteX4" fmla="*/ 0 w 4099347"/>
              <a:gd name="connsiteY4" fmla="*/ 3903013 h 3903892"/>
              <a:gd name="connsiteX5" fmla="*/ 0 w 4099347"/>
              <a:gd name="connsiteY5" fmla="*/ 1 h 390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03892">
                <a:moveTo>
                  <a:pt x="0" y="1"/>
                </a:moveTo>
                <a:lnTo>
                  <a:pt x="4099347" y="0"/>
                </a:lnTo>
                <a:lnTo>
                  <a:pt x="4086468" y="3177689"/>
                </a:lnTo>
                <a:lnTo>
                  <a:pt x="2828517" y="3903892"/>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5F208B18-8837-4490-B8DD-5ED0312BB96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C3E2F32D-D810-4470-B8F0-BCA94FAD45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27FF9309-1110-4D4E-8EF0-E9D0E7E259C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32767625-1DEA-4D42-A5E2-0F0B41D8269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9759012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048458" y="1827084"/>
            <a:ext cx="711139" cy="657700"/>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140489" y="1826384"/>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140488" y="4987651"/>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5" name="Rectangle 4">
            <a:extLst>
              <a:ext uri="{FF2B5EF4-FFF2-40B4-BE49-F238E27FC236}">
                <a16:creationId xmlns:a16="http://schemas.microsoft.com/office/drawing/2014/main" id="{D1E25C41-697E-4EBF-A393-98C157489A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7FFEE186-173D-4931-8AF2-FD7D2EA7981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D493B413-3C18-412D-B92A-7A334EC0969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A76C5ADC-D290-4254-9EF1-190194FED8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203930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6" name="Rectangle 5">
            <a:extLst>
              <a:ext uri="{FF2B5EF4-FFF2-40B4-BE49-F238E27FC236}">
                <a16:creationId xmlns:a16="http://schemas.microsoft.com/office/drawing/2014/main" id="{1009C49D-5574-424C-84C6-01AA37237EB6}"/>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30AED210-E8DB-4164-92EE-7FE02B4B3B8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39C613A6-F817-44BB-8ACF-9EC883C4A81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1" name="Graphic 10">
            <a:extLst>
              <a:ext uri="{FF2B5EF4-FFF2-40B4-BE49-F238E27FC236}">
                <a16:creationId xmlns:a16="http://schemas.microsoft.com/office/drawing/2014/main" id="{C6BAFB33-6F94-4948-8368-14540553EB6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2" name="Picture Placeholder 29">
            <a:extLst>
              <a:ext uri="{FF2B5EF4-FFF2-40B4-BE49-F238E27FC236}">
                <a16:creationId xmlns:a16="http://schemas.microsoft.com/office/drawing/2014/main" id="{01585232-BDD7-4142-A97E-9CA258DB1AAC}"/>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169572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2"/>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noAutofit/>
          </a:bodyPr>
          <a:lstStyle>
            <a:lvl1pPr marL="0">
              <a:buNone/>
              <a:defRPr sz="2400">
                <a:solidFill>
                  <a:schemeClr val="tx2"/>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808304" y="3064449"/>
            <a:ext cx="5381322" cy="3769019"/>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4EC9F5"/>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419082047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B15688F-B249-4DED-BA73-58DD63B7E1D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9" name="TextBox 8">
            <a:extLst>
              <a:ext uri="{FF2B5EF4-FFF2-40B4-BE49-F238E27FC236}">
                <a16:creationId xmlns:a16="http://schemas.microsoft.com/office/drawing/2014/main" id="{B1E46C9F-21CF-411F-A0C6-99E6077A327B}"/>
              </a:ext>
            </a:extLst>
          </p:cNvPr>
          <p:cNvSpPr txBox="1"/>
          <p:nvPr userDrawn="1"/>
        </p:nvSpPr>
        <p:spPr>
          <a:xfrm>
            <a:off x="2280539" y="1865342"/>
            <a:ext cx="797111" cy="737212"/>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379028" y="1864642"/>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379027" y="5025909"/>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8" name="Graphic 19">
            <a:extLst>
              <a:ext uri="{FF2B5EF4-FFF2-40B4-BE49-F238E27FC236}">
                <a16:creationId xmlns:a16="http://schemas.microsoft.com/office/drawing/2014/main" id="{1D550AD6-EF5D-D247-8FA5-4F5C0012CBF9}"/>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6DD5A535-5282-4D20-9600-8D63880CFC61}"/>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0" name="Slide Number Placeholder 6">
            <a:extLst>
              <a:ext uri="{FF2B5EF4-FFF2-40B4-BE49-F238E27FC236}">
                <a16:creationId xmlns:a16="http://schemas.microsoft.com/office/drawing/2014/main" id="{87CB7246-9CED-4E7B-99EA-214FADC242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10718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4">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6379B6F3-CA3D-AA4E-AAEE-4E6914C2233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D6DC74B4-DF27-594E-A50A-71CB6836A331}"/>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6C63A685-0E69-4CC1-BC2B-1A8EF469E78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3838D674-C53A-4F7D-AAAF-E283CB5365A7}"/>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208585DA-0704-4ED0-93FC-04A51A0373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55698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5">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1909384" y="1632410"/>
            <a:ext cx="929728" cy="859863"/>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220003"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220002"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7" name="Picture 6">
            <a:extLst>
              <a:ext uri="{FF2B5EF4-FFF2-40B4-BE49-F238E27FC236}">
                <a16:creationId xmlns:a16="http://schemas.microsoft.com/office/drawing/2014/main" id="{81E1DB65-BF21-D348-98B7-7C2D0F28718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0" name="Graphic 19">
            <a:extLst>
              <a:ext uri="{FF2B5EF4-FFF2-40B4-BE49-F238E27FC236}">
                <a16:creationId xmlns:a16="http://schemas.microsoft.com/office/drawing/2014/main" id="{3D35BB2A-55D4-CE40-A9D5-ACFBC6D2F0C0}"/>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777EC800-24C9-4E67-A443-3285AA0CF8E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68408E93-FCAC-409F-A4EB-0FDEA96C6A7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143168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6">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889513" y="1632411"/>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512590"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3512590"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443F5265-C71A-1A41-B868-A5883106D2A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C372AFA1-2104-C747-BECD-BD14090BE258}"/>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0A4C0097-9013-4D1D-9CFE-0556CE39F53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D49D410A-8906-48F9-BB00-BCAAC81FAD5A}"/>
              </a:ext>
            </a:extLst>
          </p:cNvPr>
          <p:cNvSpPr>
            <a:spLocks noGrp="1"/>
          </p:cNvSpPr>
          <p:nvPr>
            <p:ph type="pic" sz="quarter" idx="38"/>
          </p:nvPr>
        </p:nvSpPr>
        <p:spPr>
          <a:xfrm>
            <a:off x="183683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E327A591-ACEC-406E-9079-D4CDD4ABD70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107587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with bigger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9C4AF4E-9359-42AA-A077-1DAF240922DB}"/>
              </a:ext>
            </a:extLst>
          </p:cNvPr>
          <p:cNvSpPr>
            <a:spLocks noGrp="1"/>
          </p:cNvSpPr>
          <p:nvPr>
            <p:ph type="pic" sz="quarter" idx="14"/>
          </p:nvPr>
        </p:nvSpPr>
        <p:spPr>
          <a:xfrm>
            <a:off x="6990721" y="0"/>
            <a:ext cx="5201277" cy="6350000"/>
          </a:xfrm>
          <a:blipFill>
            <a:blip r:embed="rId2" cstate="email">
              <a:extLst>
                <a:ext uri="{28A0092B-C50C-407E-A947-70E740481C1C}">
                  <a14:useLocalDpi xmlns:a14="http://schemas.microsoft.com/office/drawing/2010/main"/>
                </a:ext>
              </a:extLst>
            </a:blip>
            <a:srcRect/>
            <a:stretch>
              <a:fillRect t="230" b="350"/>
            </a:stretch>
          </a:blipFill>
        </p:spPr>
        <p:txBody>
          <a:bodyPr>
            <a:noAutofit/>
          </a:bodyPr>
          <a:lstStyle/>
          <a:p>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564605"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6190247"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43CBBEBA-FFE4-4014-A594-D7EDD452FFD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BC0B40FF-695B-4E9A-86C9-1A534914315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8B517536-FDA2-483D-86CF-C7F73D8F36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6B967162-AFBA-49B6-91A0-5717051BF1C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09923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400"/>
            </a:lvl2pPr>
            <a:lvl3pPr>
              <a:buFont typeface="Arial" panose="020B0604020202020204" pitchFamily="34" charset="0"/>
              <a:buChar char="•"/>
              <a:defRPr sz="1400"/>
            </a:lvl3pPr>
            <a:lvl4pPr>
              <a:buFont typeface="Arial" panose="020B0604020202020204" pitchFamily="34" charset="0"/>
              <a:buChar char="•"/>
              <a:defRPr sz="1400"/>
            </a:lvl4pPr>
            <a:lvl5pP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6F5F4BC2-EDCD-459F-8365-B2CFF45A2607}"/>
              </a:ext>
            </a:extLst>
          </p:cNvPr>
          <p:cNvSpPr>
            <a:spLocks noGrp="1"/>
          </p:cNvSpPr>
          <p:nvPr>
            <p:ph sz="half" idx="2" hasCustomPrompt="1"/>
          </p:nvPr>
        </p:nvSpPr>
        <p:spPr>
          <a:xfrm>
            <a:off x="6172200" y="1798387"/>
            <a:ext cx="5613400" cy="4351338"/>
          </a:xfrm>
          <a:prstGeom prst="rect">
            <a:avLst/>
          </a:prstGeom>
        </p:spPr>
        <p:txBody>
          <a:bodyPr>
            <a:noAutofit/>
          </a:bodyPr>
          <a:lstStyle>
            <a:lvl1pPr marL="0">
              <a:buNone/>
              <a:defRPr sz="1400"/>
            </a:lvl1pPr>
          </a:lstStyle>
          <a:p>
            <a:pPr lvl="0"/>
            <a:r>
              <a:rPr lang="en-US" dirty="0"/>
              <a:t>You can start typing or you can click on one of the icons in the middle to insert a chart, a video or an image</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9863D20A-00C0-4EE3-A026-41FDE9018E7B}"/>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6C8D456D-753D-46AC-B4CC-1C5F3C4EB86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F2057569-E6BA-437C-8DBC-C63C3267FBD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CA29B1CA-E29F-4619-B7F3-A3AAA710F15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31684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63426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6342648"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C5ED65C8-A0A0-499B-80FA-D1646C841A3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67E116D-2BC2-425F-9CDC-12FC8014EE5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574BD215-10B5-4BFA-8831-E9E69EEBB78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4F57F40F-82C8-4A7B-9487-27398710316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68787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rm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C64AB7E-FD77-4D87-8424-B3CC2D382FB3}"/>
              </a:ext>
            </a:extLst>
          </p:cNvPr>
          <p:cNvSpPr>
            <a:spLocks noGrp="1"/>
          </p:cNvSpPr>
          <p:nvPr>
            <p:ph sz="half" idx="14" hasCustomPrompt="1"/>
          </p:nvPr>
        </p:nvSpPr>
        <p:spPr>
          <a:xfrm>
            <a:off x="4142374"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3" name="Text Placeholder 17">
            <a:extLst>
              <a:ext uri="{FF2B5EF4-FFF2-40B4-BE49-F238E27FC236}">
                <a16:creationId xmlns:a16="http://schemas.microsoft.com/office/drawing/2014/main" id="{06C55992-2F6A-4A0C-9796-107B6AFB6BF3}"/>
              </a:ext>
            </a:extLst>
          </p:cNvPr>
          <p:cNvSpPr>
            <a:spLocks noGrp="1"/>
          </p:cNvSpPr>
          <p:nvPr>
            <p:ph type="body" sz="quarter" idx="15" hasCustomPrompt="1"/>
          </p:nvPr>
        </p:nvSpPr>
        <p:spPr>
          <a:xfrm>
            <a:off x="4141789"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37E1FBD1-11C9-4B81-AF09-A6C0E06AE25D}"/>
              </a:ext>
            </a:extLst>
          </p:cNvPr>
          <p:cNvSpPr>
            <a:spLocks noGrp="1"/>
          </p:cNvSpPr>
          <p:nvPr>
            <p:ph sz="half" idx="16" hasCustomPrompt="1"/>
          </p:nvPr>
        </p:nvSpPr>
        <p:spPr>
          <a:xfrm>
            <a:off x="796189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5" name="Text Placeholder 17">
            <a:extLst>
              <a:ext uri="{FF2B5EF4-FFF2-40B4-BE49-F238E27FC236}">
                <a16:creationId xmlns:a16="http://schemas.microsoft.com/office/drawing/2014/main" id="{F95DAAB8-EA67-45FB-95CD-F0281EB88B72}"/>
              </a:ext>
            </a:extLst>
          </p:cNvPr>
          <p:cNvSpPr>
            <a:spLocks noGrp="1"/>
          </p:cNvSpPr>
          <p:nvPr>
            <p:ph type="body" sz="quarter" idx="17" hasCustomPrompt="1"/>
          </p:nvPr>
        </p:nvSpPr>
        <p:spPr>
          <a:xfrm>
            <a:off x="796131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89130A5C-26C3-4F02-98A5-B8EA7AEA379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0" name="Graphic 9">
            <a:extLst>
              <a:ext uri="{FF2B5EF4-FFF2-40B4-BE49-F238E27FC236}">
                <a16:creationId xmlns:a16="http://schemas.microsoft.com/office/drawing/2014/main" id="{02E3D6B8-D7B6-4E9E-B363-19479D69648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B4CF0916-80E1-4C8B-A782-98B16E901A98}"/>
              </a:ext>
            </a:extLst>
          </p:cNvPr>
          <p:cNvSpPr>
            <a:spLocks noGrp="1"/>
          </p:cNvSpPr>
          <p:nvPr>
            <p:ph type="sldNum" sz="quarter" idx="12"/>
          </p:nvPr>
        </p:nvSpPr>
        <p:spPr>
          <a:xfrm>
            <a:off x="9282364" y="6428540"/>
            <a:ext cx="2743200" cy="365125"/>
          </a:xfrm>
        </p:spPr>
        <p:txBody>
          <a:bodyPr>
            <a:norm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5717D532-7FAD-42D2-A2D7-235E66315A4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03288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Rectangle 10">
            <a:extLst>
              <a:ext uri="{FF2B5EF4-FFF2-40B4-BE49-F238E27FC236}">
                <a16:creationId xmlns:a16="http://schemas.microsoft.com/office/drawing/2014/main" id="{A8805534-EBCD-4511-A9BE-F281FC5717C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D9970EA9-6D2D-43F7-9F5D-5F2789EBA87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FA6DC6F7-8FB6-400D-BFD0-5E982C1886D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55A80445-E872-4721-BD3B-6800331D17D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1473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252746"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6341443"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1252746"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6341443"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A6B2273-5414-44B7-8575-5ACED2515D9B}"/>
              </a:ext>
            </a:extLst>
          </p:cNvPr>
          <p:cNvSpPr>
            <a:spLocks noGrp="1"/>
          </p:cNvSpPr>
          <p:nvPr>
            <p:ph sz="half" idx="16" hasCustomPrompt="1"/>
          </p:nvPr>
        </p:nvSpPr>
        <p:spPr>
          <a:xfrm>
            <a:off x="1252746"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39" name="Content Placeholder 2">
            <a:extLst>
              <a:ext uri="{FF2B5EF4-FFF2-40B4-BE49-F238E27FC236}">
                <a16:creationId xmlns:a16="http://schemas.microsoft.com/office/drawing/2014/main" id="{F80B8408-4E20-4680-8EF4-4AC92696DAE8}"/>
              </a:ext>
            </a:extLst>
          </p:cNvPr>
          <p:cNvSpPr>
            <a:spLocks noGrp="1"/>
          </p:cNvSpPr>
          <p:nvPr>
            <p:ph sz="half" idx="34" hasCustomPrompt="1"/>
          </p:nvPr>
        </p:nvSpPr>
        <p:spPr>
          <a:xfrm>
            <a:off x="1252746"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0" name="Content Placeholder 2">
            <a:extLst>
              <a:ext uri="{FF2B5EF4-FFF2-40B4-BE49-F238E27FC236}">
                <a16:creationId xmlns:a16="http://schemas.microsoft.com/office/drawing/2014/main" id="{142074C3-DE64-48FE-BAA4-4D13746947F0}"/>
              </a:ext>
            </a:extLst>
          </p:cNvPr>
          <p:cNvSpPr>
            <a:spLocks noGrp="1"/>
          </p:cNvSpPr>
          <p:nvPr>
            <p:ph sz="half" idx="35" hasCustomPrompt="1"/>
          </p:nvPr>
        </p:nvSpPr>
        <p:spPr>
          <a:xfrm>
            <a:off x="6341443"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2" name="Content Placeholder 2">
            <a:extLst>
              <a:ext uri="{FF2B5EF4-FFF2-40B4-BE49-F238E27FC236}">
                <a16:creationId xmlns:a16="http://schemas.microsoft.com/office/drawing/2014/main" id="{2D091C92-21DC-4AD0-9786-814AFE36F8E3}"/>
              </a:ext>
            </a:extLst>
          </p:cNvPr>
          <p:cNvSpPr>
            <a:spLocks noGrp="1"/>
          </p:cNvSpPr>
          <p:nvPr>
            <p:ph sz="half" idx="36" hasCustomPrompt="1"/>
          </p:nvPr>
        </p:nvSpPr>
        <p:spPr>
          <a:xfrm>
            <a:off x="6341443"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11" name="Rectangle 10">
            <a:extLst>
              <a:ext uri="{FF2B5EF4-FFF2-40B4-BE49-F238E27FC236}">
                <a16:creationId xmlns:a16="http://schemas.microsoft.com/office/drawing/2014/main" id="{EC631E6C-9813-45A2-9043-FAB1A7A469FA}"/>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063FC056-C9A8-4206-8ACB-FBB7BBC4427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18F2E921-92D2-4150-AE25-B4959A6AE1E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4" name="Graphic 13">
            <a:extLst>
              <a:ext uri="{FF2B5EF4-FFF2-40B4-BE49-F238E27FC236}">
                <a16:creationId xmlns:a16="http://schemas.microsoft.com/office/drawing/2014/main" id="{07F63BEE-ECF7-485E-B566-CB01C56EE9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56942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backgroun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D0ECF6-70F9-46A2-ABEC-B76705EEF55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0" name="Graphic 49">
            <a:extLst>
              <a:ext uri="{FF2B5EF4-FFF2-40B4-BE49-F238E27FC236}">
                <a16:creationId xmlns:a16="http://schemas.microsoft.com/office/drawing/2014/main" id="{19142FD5-F3C3-4A4C-9DBC-E737EEBC97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pic>
        <p:nvPicPr>
          <p:cNvPr id="34" name="Graphic 33">
            <a:extLst>
              <a:ext uri="{FF2B5EF4-FFF2-40B4-BE49-F238E27FC236}">
                <a16:creationId xmlns:a16="http://schemas.microsoft.com/office/drawing/2014/main" id="{F074F84D-B36D-4743-A249-62B8541F824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EB3F33CD-C159-4A65-A323-0FA39B59C480}"/>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26667AA0-2020-46C2-A22B-D484D8A46A29}"/>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91778729-E66A-4126-9E09-EAEAF787C304}"/>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20EA86DD-9B1A-4260-8E53-C2E50061A81E}"/>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7C222CE1-1F12-48DA-9526-02F356854623}"/>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3F664C2D-41A4-4664-B0C0-26A360918B86}"/>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A9CC48E-7C56-465A-920C-E3C09409A26C}"/>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767F36C3-9376-4927-85A8-9E9A7E98B113}"/>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28327F67-624F-4D36-B283-827D5DCD2429}"/>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D752CBE6-E5A3-4E97-8D60-E7F9A1A268FA}"/>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9" name="Slide Number Placeholder 6">
            <a:extLst>
              <a:ext uri="{FF2B5EF4-FFF2-40B4-BE49-F238E27FC236}">
                <a16:creationId xmlns:a16="http://schemas.microsoft.com/office/drawing/2014/main" id="{F0ED697B-4411-41B2-8775-89EE4A2E55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796301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40640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15423100-CFD8-4396-92CA-FA4CF523FAF2}"/>
              </a:ext>
            </a:extLst>
          </p:cNvPr>
          <p:cNvSpPr>
            <a:spLocks noGrp="1"/>
          </p:cNvSpPr>
          <p:nvPr>
            <p:ph type="body" sz="quarter" idx="29" hasCustomPrompt="1"/>
          </p:nvPr>
        </p:nvSpPr>
        <p:spPr>
          <a:xfrm>
            <a:off x="40640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Text Placeholder 17">
            <a:extLst>
              <a:ext uri="{FF2B5EF4-FFF2-40B4-BE49-F238E27FC236}">
                <a16:creationId xmlns:a16="http://schemas.microsoft.com/office/drawing/2014/main" id="{A6D554E0-0F5E-4386-90B3-E8DECD0F2005}"/>
              </a:ext>
            </a:extLst>
          </p:cNvPr>
          <p:cNvSpPr>
            <a:spLocks noGrp="1"/>
          </p:cNvSpPr>
          <p:nvPr>
            <p:ph type="body" sz="quarter" idx="31" hasCustomPrompt="1"/>
          </p:nvPr>
        </p:nvSpPr>
        <p:spPr>
          <a:xfrm>
            <a:off x="4232965"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6" name="Text Placeholder 17">
            <a:extLst>
              <a:ext uri="{FF2B5EF4-FFF2-40B4-BE49-F238E27FC236}">
                <a16:creationId xmlns:a16="http://schemas.microsoft.com/office/drawing/2014/main" id="{0321EDED-D697-4A1C-85A5-623748D61B82}"/>
              </a:ext>
            </a:extLst>
          </p:cNvPr>
          <p:cNvSpPr>
            <a:spLocks noGrp="1"/>
          </p:cNvSpPr>
          <p:nvPr>
            <p:ph type="body" sz="quarter" idx="33" hasCustomPrompt="1"/>
          </p:nvPr>
        </p:nvSpPr>
        <p:spPr>
          <a:xfrm>
            <a:off x="4232965"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8" name="Text Placeholder 17">
            <a:extLst>
              <a:ext uri="{FF2B5EF4-FFF2-40B4-BE49-F238E27FC236}">
                <a16:creationId xmlns:a16="http://schemas.microsoft.com/office/drawing/2014/main" id="{6EAD2C1B-3FA7-4F6B-A5FB-742DFF50FA83}"/>
              </a:ext>
            </a:extLst>
          </p:cNvPr>
          <p:cNvSpPr>
            <a:spLocks noGrp="1"/>
          </p:cNvSpPr>
          <p:nvPr>
            <p:ph type="body" sz="quarter" idx="35" hasCustomPrompt="1"/>
          </p:nvPr>
        </p:nvSpPr>
        <p:spPr>
          <a:xfrm>
            <a:off x="806947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0" name="Text Placeholder 17">
            <a:extLst>
              <a:ext uri="{FF2B5EF4-FFF2-40B4-BE49-F238E27FC236}">
                <a16:creationId xmlns:a16="http://schemas.microsoft.com/office/drawing/2014/main" id="{B42F31C7-415F-4B39-AC78-08DBF2C0E660}"/>
              </a:ext>
            </a:extLst>
          </p:cNvPr>
          <p:cNvSpPr>
            <a:spLocks noGrp="1"/>
          </p:cNvSpPr>
          <p:nvPr>
            <p:ph type="body" sz="quarter" idx="37" hasCustomPrompt="1"/>
          </p:nvPr>
        </p:nvSpPr>
        <p:spPr>
          <a:xfrm>
            <a:off x="806947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EAAB0804-D27F-4B15-9251-75A2A8903A9B}"/>
              </a:ext>
            </a:extLst>
          </p:cNvPr>
          <p:cNvSpPr>
            <a:spLocks noGrp="1"/>
          </p:cNvSpPr>
          <p:nvPr>
            <p:ph sz="half" idx="16" hasCustomPrompt="1"/>
          </p:nvPr>
        </p:nvSpPr>
        <p:spPr>
          <a:xfrm>
            <a:off x="40640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3" name="Content Placeholder 2">
            <a:extLst>
              <a:ext uri="{FF2B5EF4-FFF2-40B4-BE49-F238E27FC236}">
                <a16:creationId xmlns:a16="http://schemas.microsoft.com/office/drawing/2014/main" id="{6425D948-8510-4519-B5CF-8810E973742E}"/>
              </a:ext>
            </a:extLst>
          </p:cNvPr>
          <p:cNvSpPr>
            <a:spLocks noGrp="1"/>
          </p:cNvSpPr>
          <p:nvPr>
            <p:ph sz="half" idx="39" hasCustomPrompt="1"/>
          </p:nvPr>
        </p:nvSpPr>
        <p:spPr>
          <a:xfrm>
            <a:off x="4232965"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5" name="Content Placeholder 2">
            <a:extLst>
              <a:ext uri="{FF2B5EF4-FFF2-40B4-BE49-F238E27FC236}">
                <a16:creationId xmlns:a16="http://schemas.microsoft.com/office/drawing/2014/main" id="{3CCB5CC4-ECE1-4400-A527-37F2EFCBD80C}"/>
              </a:ext>
            </a:extLst>
          </p:cNvPr>
          <p:cNvSpPr>
            <a:spLocks noGrp="1"/>
          </p:cNvSpPr>
          <p:nvPr>
            <p:ph sz="half" idx="40" hasCustomPrompt="1"/>
          </p:nvPr>
        </p:nvSpPr>
        <p:spPr>
          <a:xfrm>
            <a:off x="806947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1" name="Content Placeholder 2">
            <a:extLst>
              <a:ext uri="{FF2B5EF4-FFF2-40B4-BE49-F238E27FC236}">
                <a16:creationId xmlns:a16="http://schemas.microsoft.com/office/drawing/2014/main" id="{669CE0F5-0DD2-4201-895B-2F53C27FEC1B}"/>
              </a:ext>
            </a:extLst>
          </p:cNvPr>
          <p:cNvSpPr>
            <a:spLocks noGrp="1"/>
          </p:cNvSpPr>
          <p:nvPr>
            <p:ph sz="half" idx="41" hasCustomPrompt="1"/>
          </p:nvPr>
        </p:nvSpPr>
        <p:spPr>
          <a:xfrm>
            <a:off x="40640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3" name="Content Placeholder 2">
            <a:extLst>
              <a:ext uri="{FF2B5EF4-FFF2-40B4-BE49-F238E27FC236}">
                <a16:creationId xmlns:a16="http://schemas.microsoft.com/office/drawing/2014/main" id="{48AA1EC4-ED1E-46C7-AE6A-923FB3D04FBD}"/>
              </a:ext>
            </a:extLst>
          </p:cNvPr>
          <p:cNvSpPr>
            <a:spLocks noGrp="1"/>
          </p:cNvSpPr>
          <p:nvPr>
            <p:ph sz="half" idx="42" hasCustomPrompt="1"/>
          </p:nvPr>
        </p:nvSpPr>
        <p:spPr>
          <a:xfrm>
            <a:off x="4232965"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4" name="Content Placeholder 2">
            <a:extLst>
              <a:ext uri="{FF2B5EF4-FFF2-40B4-BE49-F238E27FC236}">
                <a16:creationId xmlns:a16="http://schemas.microsoft.com/office/drawing/2014/main" id="{97A1F852-A394-4B8B-9CCA-556797B80999}"/>
              </a:ext>
            </a:extLst>
          </p:cNvPr>
          <p:cNvSpPr>
            <a:spLocks noGrp="1"/>
          </p:cNvSpPr>
          <p:nvPr>
            <p:ph sz="half" idx="43" hasCustomPrompt="1"/>
          </p:nvPr>
        </p:nvSpPr>
        <p:spPr>
          <a:xfrm>
            <a:off x="806947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15" name="Rectangle 14">
            <a:extLst>
              <a:ext uri="{FF2B5EF4-FFF2-40B4-BE49-F238E27FC236}">
                <a16:creationId xmlns:a16="http://schemas.microsoft.com/office/drawing/2014/main" id="{53155413-FFA3-48E2-B331-3148F52A7F7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9" name="Graphic 18">
            <a:extLst>
              <a:ext uri="{FF2B5EF4-FFF2-40B4-BE49-F238E27FC236}">
                <a16:creationId xmlns:a16="http://schemas.microsoft.com/office/drawing/2014/main" id="{A0C55E20-4523-49C8-97E1-A0CCAAF0E1E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0" name="Slide Number Placeholder 6">
            <a:extLst>
              <a:ext uri="{FF2B5EF4-FFF2-40B4-BE49-F238E27FC236}">
                <a16:creationId xmlns:a16="http://schemas.microsoft.com/office/drawing/2014/main" id="{33528A35-3DFB-4C7E-8980-EBC252FB4D0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24" name="Graphic 23">
            <a:extLst>
              <a:ext uri="{FF2B5EF4-FFF2-40B4-BE49-F238E27FC236}">
                <a16:creationId xmlns:a16="http://schemas.microsoft.com/office/drawing/2014/main" id="{1ECD0841-82F7-45C1-B625-C14D05D65148}"/>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70585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 grid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3"/>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FE44E0E-001C-4E1E-88A3-C93A0C491DE9}"/>
              </a:ext>
            </a:extLst>
          </p:cNvPr>
          <p:cNvSpPr>
            <a:spLocks noGrp="1"/>
          </p:cNvSpPr>
          <p:nvPr>
            <p:ph sz="half" idx="20" hasCustomPrompt="1"/>
          </p:nvPr>
        </p:nvSpPr>
        <p:spPr>
          <a:xfrm>
            <a:off x="32284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32226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702A8AE-7E22-42D3-AA64-45989CC28E53}"/>
              </a:ext>
            </a:extLst>
          </p:cNvPr>
          <p:cNvSpPr>
            <a:spLocks noGrp="1"/>
          </p:cNvSpPr>
          <p:nvPr>
            <p:ph sz="half" idx="22" hasCustomPrompt="1"/>
          </p:nvPr>
        </p:nvSpPr>
        <p:spPr>
          <a:xfrm>
            <a:off x="3270834"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327025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2">
            <a:extLst>
              <a:ext uri="{FF2B5EF4-FFF2-40B4-BE49-F238E27FC236}">
                <a16:creationId xmlns:a16="http://schemas.microsoft.com/office/drawing/2014/main" id="{9D4C09B7-1C98-41D2-92A7-E98CB0F1E9D8}"/>
              </a:ext>
            </a:extLst>
          </p:cNvPr>
          <p:cNvSpPr>
            <a:spLocks noGrp="1"/>
          </p:cNvSpPr>
          <p:nvPr>
            <p:ph sz="half" idx="24" hasCustomPrompt="1"/>
          </p:nvPr>
        </p:nvSpPr>
        <p:spPr>
          <a:xfrm>
            <a:off x="611880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8" name="Text Placeholder 17">
            <a:extLst>
              <a:ext uri="{FF2B5EF4-FFF2-40B4-BE49-F238E27FC236}">
                <a16:creationId xmlns:a16="http://schemas.microsoft.com/office/drawing/2014/main" id="{162EB909-4F30-4F15-A535-6629132CA6BC}"/>
              </a:ext>
            </a:extLst>
          </p:cNvPr>
          <p:cNvSpPr>
            <a:spLocks noGrp="1"/>
          </p:cNvSpPr>
          <p:nvPr>
            <p:ph type="body" sz="quarter" idx="25" hasCustomPrompt="1"/>
          </p:nvPr>
        </p:nvSpPr>
        <p:spPr>
          <a:xfrm>
            <a:off x="611822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2">
            <a:extLst>
              <a:ext uri="{FF2B5EF4-FFF2-40B4-BE49-F238E27FC236}">
                <a16:creationId xmlns:a16="http://schemas.microsoft.com/office/drawing/2014/main" id="{BC72AEB7-D2B7-49EA-B29C-598E07BC7215}"/>
              </a:ext>
            </a:extLst>
          </p:cNvPr>
          <p:cNvSpPr>
            <a:spLocks noGrp="1"/>
          </p:cNvSpPr>
          <p:nvPr>
            <p:ph sz="half" idx="26" hasCustomPrompt="1"/>
          </p:nvPr>
        </p:nvSpPr>
        <p:spPr>
          <a:xfrm>
            <a:off x="9081084" y="4083085"/>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0" name="Text Placeholder 17">
            <a:extLst>
              <a:ext uri="{FF2B5EF4-FFF2-40B4-BE49-F238E27FC236}">
                <a16:creationId xmlns:a16="http://schemas.microsoft.com/office/drawing/2014/main" id="{5FAC478F-DF07-4BDC-9611-9E64F62BBDE2}"/>
              </a:ext>
            </a:extLst>
          </p:cNvPr>
          <p:cNvSpPr>
            <a:spLocks noGrp="1"/>
          </p:cNvSpPr>
          <p:nvPr>
            <p:ph type="body" sz="quarter" idx="27" hasCustomPrompt="1"/>
          </p:nvPr>
        </p:nvSpPr>
        <p:spPr>
          <a:xfrm>
            <a:off x="908050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9" name="Rectangle 18">
            <a:extLst>
              <a:ext uri="{FF2B5EF4-FFF2-40B4-BE49-F238E27FC236}">
                <a16:creationId xmlns:a16="http://schemas.microsoft.com/office/drawing/2014/main" id="{55282C73-4AD4-4192-BCA9-25DD652E4037}"/>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1" name="Graphic 30">
            <a:extLst>
              <a:ext uri="{FF2B5EF4-FFF2-40B4-BE49-F238E27FC236}">
                <a16:creationId xmlns:a16="http://schemas.microsoft.com/office/drawing/2014/main" id="{FA92858D-9DED-45BE-BB05-1EE6A493F4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32" name="Slide Number Placeholder 6">
            <a:extLst>
              <a:ext uri="{FF2B5EF4-FFF2-40B4-BE49-F238E27FC236}">
                <a16:creationId xmlns:a16="http://schemas.microsoft.com/office/drawing/2014/main" id="{3901B2FB-E80D-43B7-B029-93C0D9ECA8B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3" name="Graphic 32">
            <a:extLst>
              <a:ext uri="{FF2B5EF4-FFF2-40B4-BE49-F238E27FC236}">
                <a16:creationId xmlns:a16="http://schemas.microsoft.com/office/drawing/2014/main" id="{4F03B9DB-8959-48FE-96E7-D7BC39EA743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730570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90602FBA-6144-4127-A77C-AF77C9C02F4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55490E0D-E744-4EA6-941C-2E909D396A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BA887F14-FB50-487B-88FA-55669D376F4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16D29D9B-7222-44D6-86AD-B5BF432B0C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Text Placeholder 7">
            <a:extLst>
              <a:ext uri="{FF2B5EF4-FFF2-40B4-BE49-F238E27FC236}">
                <a16:creationId xmlns:a16="http://schemas.microsoft.com/office/drawing/2014/main" id="{08C84C78-B2C8-4D2D-8007-C7979CFC1FB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15" name="Text Placeholder 7">
            <a:extLst>
              <a:ext uri="{FF2B5EF4-FFF2-40B4-BE49-F238E27FC236}">
                <a16:creationId xmlns:a16="http://schemas.microsoft.com/office/drawing/2014/main" id="{B76820B7-8FDB-4B28-8FD5-C51B5350E2B4}"/>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76006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2">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FAD175FC-740B-488C-ABED-069AED078B0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47F9E919-FA42-4925-A5C9-23111C3F190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6074DC9D-C801-4B28-8B7C-CC2A1175A4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E65424A0-8C97-4FBF-9FD5-C314D843A91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25" name="Text Placeholder 7">
            <a:extLst>
              <a:ext uri="{FF2B5EF4-FFF2-40B4-BE49-F238E27FC236}">
                <a16:creationId xmlns:a16="http://schemas.microsoft.com/office/drawing/2014/main" id="{D5F5E27A-8647-46A9-AED3-962E5AB8FA1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26" name="Text Placeholder 7">
            <a:extLst>
              <a:ext uri="{FF2B5EF4-FFF2-40B4-BE49-F238E27FC236}">
                <a16:creationId xmlns:a16="http://schemas.microsoft.com/office/drawing/2014/main" id="{B94217F4-14A7-4C0C-B571-D0FA9CFEADDE}"/>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3916710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alpha val="37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370293" y="476250"/>
            <a:ext cx="5168722" cy="5614265"/>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5"/>
            <a:ext cx="3661323" cy="1758331"/>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310148" y="2091226"/>
            <a:ext cx="4039783" cy="1218925"/>
          </a:xfrm>
        </p:spPr>
        <p:txBody>
          <a:bodyPr>
            <a:noAutofit/>
          </a:bodyPr>
          <a:lstStyle>
            <a:lvl1pPr marL="0" indent="0">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5" name="Rectangle 4">
            <a:extLst>
              <a:ext uri="{FF2B5EF4-FFF2-40B4-BE49-F238E27FC236}">
                <a16:creationId xmlns:a16="http://schemas.microsoft.com/office/drawing/2014/main" id="{9104A79C-08EE-4F3E-82D8-25BECA66732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6" name="Graphic 5">
            <a:extLst>
              <a:ext uri="{FF2B5EF4-FFF2-40B4-BE49-F238E27FC236}">
                <a16:creationId xmlns:a16="http://schemas.microsoft.com/office/drawing/2014/main" id="{4E4BCAB0-C7BD-4189-A8E5-32011609680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6">
            <a:extLst>
              <a:ext uri="{FF2B5EF4-FFF2-40B4-BE49-F238E27FC236}">
                <a16:creationId xmlns:a16="http://schemas.microsoft.com/office/drawing/2014/main" id="{559AC0B1-0227-44EA-8693-FC5B09ECAB6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46C62ED3-D323-4CCC-9D94-C4765E06A31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00203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hite 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FBF39A35-0673-4A9E-B3CA-2FEBFCA1DA5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39C80A90-687A-49A1-BF54-5CE9C0189E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1F28340D-712E-464E-B0F5-0BD395B12F3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FC72909D-066C-48D2-8E2A-B4AC21478E5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8267073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White 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162B3-E07B-4C83-9FBD-C75D2C967E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 name="Graphic 2">
            <a:extLst>
              <a:ext uri="{FF2B5EF4-FFF2-40B4-BE49-F238E27FC236}">
                <a16:creationId xmlns:a16="http://schemas.microsoft.com/office/drawing/2014/main" id="{9730EFF7-0A41-41E9-AFD1-A281DE6CF8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Slide Number Placeholder 6">
            <a:extLst>
              <a:ext uri="{FF2B5EF4-FFF2-40B4-BE49-F238E27FC236}">
                <a16:creationId xmlns:a16="http://schemas.microsoft.com/office/drawing/2014/main" id="{F7FC6653-BE82-4DD1-90BD-905C38B21C1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5" name="Graphic 4">
            <a:extLst>
              <a:ext uri="{FF2B5EF4-FFF2-40B4-BE49-F238E27FC236}">
                <a16:creationId xmlns:a16="http://schemas.microsoft.com/office/drawing/2014/main" id="{75291865-7FD3-4F62-89B8-ACFE93C57EB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9579024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Gray BG">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9F66999B-5DDC-4AD8-BF7E-C3EAED1F506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851F6885-3D7B-47EB-9F92-8C93B695682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B304C1B1-7F8E-41FA-A3FD-8FA904980C4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72A6C782-5448-416C-8AC4-1C2E380E9ED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2008960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Gray BG">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689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Picture and Smaller titl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6BAB02-F8E3-4587-AEC4-5E37749031F3}"/>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1"/>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2ACC79C0-F34B-4E62-AEC9-66B10EF5DC8E}"/>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A6827A88-D4EF-4F2A-82E4-6BF95B82BE6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616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accent3"/>
                </a:solidFill>
              </a:defRPr>
            </a:lvl1pPr>
          </a:lstStyle>
          <a:p>
            <a:r>
              <a:rPr lang="en-US" dirty="0"/>
              <a:t>Agenda</a:t>
            </a:r>
            <a:endParaRPr lang="en-GB" dirty="0"/>
          </a:p>
        </p:txBody>
      </p:sp>
      <p:sp>
        <p:nvSpPr>
          <p:cNvPr id="27" name="Content Placeholder 3">
            <a:extLst>
              <a:ext uri="{FF2B5EF4-FFF2-40B4-BE49-F238E27FC236}">
                <a16:creationId xmlns:a16="http://schemas.microsoft.com/office/drawing/2014/main" id="{7711EE7A-4F49-48C7-9458-15328FD2B803}"/>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28" name="Text Placeholder 17">
            <a:extLst>
              <a:ext uri="{FF2B5EF4-FFF2-40B4-BE49-F238E27FC236}">
                <a16:creationId xmlns:a16="http://schemas.microsoft.com/office/drawing/2014/main" id="{BB1BB279-1DA0-4C6C-AFF4-B5FFB167A07B}"/>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E46FC708-2A18-40DC-9A6C-F93DFDD95D61}"/>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0" name="Text Placeholder 17">
            <a:extLst>
              <a:ext uri="{FF2B5EF4-FFF2-40B4-BE49-F238E27FC236}">
                <a16:creationId xmlns:a16="http://schemas.microsoft.com/office/drawing/2014/main" id="{EF68F7CB-A746-486E-BD4B-AA5492952FB2}"/>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290396D3-88DB-4CDE-8561-34AF6077D757}"/>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2" name="Text Placeholder 17">
            <a:extLst>
              <a:ext uri="{FF2B5EF4-FFF2-40B4-BE49-F238E27FC236}">
                <a16:creationId xmlns:a16="http://schemas.microsoft.com/office/drawing/2014/main" id="{B89F34E7-FE07-4BCF-A358-6A6E51D14BF2}"/>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E232EAE3-0D22-49DF-9A2D-1E1FD6DB386D}"/>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4" name="Text Placeholder 17">
            <a:extLst>
              <a:ext uri="{FF2B5EF4-FFF2-40B4-BE49-F238E27FC236}">
                <a16:creationId xmlns:a16="http://schemas.microsoft.com/office/drawing/2014/main" id="{2EBDDFA1-5FF3-495F-A1C6-C9AE6708F7CA}"/>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8EE09E3F-9D12-45C5-8AD1-5DF2F781D782}"/>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6" name="Text Placeholder 17">
            <a:extLst>
              <a:ext uri="{FF2B5EF4-FFF2-40B4-BE49-F238E27FC236}">
                <a16:creationId xmlns:a16="http://schemas.microsoft.com/office/drawing/2014/main" id="{ACE0BF8F-BE89-4203-9B3C-0325FC0EA9FF}"/>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7" name="Content Placeholder 3">
            <a:extLst>
              <a:ext uri="{FF2B5EF4-FFF2-40B4-BE49-F238E27FC236}">
                <a16:creationId xmlns:a16="http://schemas.microsoft.com/office/drawing/2014/main" id="{EADB0C1D-4489-409B-8DA0-043CF3E39D1B}"/>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48" name="Text Placeholder 17">
            <a:extLst>
              <a:ext uri="{FF2B5EF4-FFF2-40B4-BE49-F238E27FC236}">
                <a16:creationId xmlns:a16="http://schemas.microsoft.com/office/drawing/2014/main" id="{FB82D6A3-CAE9-4D96-B306-68A4C7034E8F}"/>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9" name="Content Placeholder 3">
            <a:extLst>
              <a:ext uri="{FF2B5EF4-FFF2-40B4-BE49-F238E27FC236}">
                <a16:creationId xmlns:a16="http://schemas.microsoft.com/office/drawing/2014/main" id="{DFFAE3B5-AEEC-469D-8217-54661A37B774}"/>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0" name="Text Placeholder 17">
            <a:extLst>
              <a:ext uri="{FF2B5EF4-FFF2-40B4-BE49-F238E27FC236}">
                <a16:creationId xmlns:a16="http://schemas.microsoft.com/office/drawing/2014/main" id="{E92045F1-72D0-44E1-BC87-F6BD5CA8A952}"/>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1" name="Content Placeholder 3">
            <a:extLst>
              <a:ext uri="{FF2B5EF4-FFF2-40B4-BE49-F238E27FC236}">
                <a16:creationId xmlns:a16="http://schemas.microsoft.com/office/drawing/2014/main" id="{3271D4FD-27C3-4316-B4AA-9ADCDEE24241}"/>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2" name="Text Placeholder 17">
            <a:extLst>
              <a:ext uri="{FF2B5EF4-FFF2-40B4-BE49-F238E27FC236}">
                <a16:creationId xmlns:a16="http://schemas.microsoft.com/office/drawing/2014/main" id="{CE99558F-F028-41EB-88ED-D76BA138BEBF}"/>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3" name="Content Placeholder 3">
            <a:extLst>
              <a:ext uri="{FF2B5EF4-FFF2-40B4-BE49-F238E27FC236}">
                <a16:creationId xmlns:a16="http://schemas.microsoft.com/office/drawing/2014/main" id="{EA956EAD-910B-4B40-A504-00E73B246488}"/>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4" name="Text Placeholder 17">
            <a:extLst>
              <a:ext uri="{FF2B5EF4-FFF2-40B4-BE49-F238E27FC236}">
                <a16:creationId xmlns:a16="http://schemas.microsoft.com/office/drawing/2014/main" id="{E4076A9D-22DF-4DD7-AA8E-FF8F500FB7E5}"/>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5" name="Content Placeholder 3">
            <a:extLst>
              <a:ext uri="{FF2B5EF4-FFF2-40B4-BE49-F238E27FC236}">
                <a16:creationId xmlns:a16="http://schemas.microsoft.com/office/drawing/2014/main" id="{F862D41E-EE3B-4F8C-BD7B-44E3D039FF9C}"/>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6" name="Text Placeholder 17">
            <a:extLst>
              <a:ext uri="{FF2B5EF4-FFF2-40B4-BE49-F238E27FC236}">
                <a16:creationId xmlns:a16="http://schemas.microsoft.com/office/drawing/2014/main" id="{20D28CCC-907E-477D-A456-28B1349EBBBA}"/>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64264949-266D-4E0B-B51A-03AA51E6FE65}"/>
              </a:ext>
            </a:extLst>
          </p:cNvPr>
          <p:cNvSpPr/>
          <p:nvPr userDrawn="1"/>
        </p:nvSpPr>
        <p:spPr>
          <a:xfrm>
            <a:off x="0" y="6353719"/>
            <a:ext cx="12191999" cy="5042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6" name="Graphic 25">
            <a:extLst>
              <a:ext uri="{FF2B5EF4-FFF2-40B4-BE49-F238E27FC236}">
                <a16:creationId xmlns:a16="http://schemas.microsoft.com/office/drawing/2014/main" id="{3D9935F7-68FE-4A83-B6D5-F35E1F94E56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pic>
        <p:nvPicPr>
          <p:cNvPr id="35" name="Graphic 34">
            <a:extLst>
              <a:ext uri="{FF2B5EF4-FFF2-40B4-BE49-F238E27FC236}">
                <a16:creationId xmlns:a16="http://schemas.microsoft.com/office/drawing/2014/main" id="{F6B9F100-DF6D-4592-B468-A2AC8574FE7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6" name="Text Placeholder 17">
            <a:extLst>
              <a:ext uri="{FF2B5EF4-FFF2-40B4-BE49-F238E27FC236}">
                <a16:creationId xmlns:a16="http://schemas.microsoft.com/office/drawing/2014/main" id="{061453D5-C62D-49CA-B39B-57F0B85E14A5}"/>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5069E38-283A-4A14-BD53-94032BB96461}"/>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5F42DDCC-2494-4AC7-99E7-0DAEF4DB7358}"/>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15C82293-1DBF-435C-A73F-89F601D5F98B}"/>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46336FA-87E3-424E-A0C3-A5DD87FB5F49}"/>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60AB15F-017C-42B3-BE21-2DEC3A904480}"/>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B07A9C26-BA64-4287-A55C-FC9150C10961}"/>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6A9A65D4-91DB-4DD2-9641-ADF8F7447100}"/>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7" name="Text Placeholder 17">
            <a:extLst>
              <a:ext uri="{FF2B5EF4-FFF2-40B4-BE49-F238E27FC236}">
                <a16:creationId xmlns:a16="http://schemas.microsoft.com/office/drawing/2014/main" id="{8EED98EE-058F-4D11-B0E4-A8DDD189987D}"/>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8" name="Text Placeholder 17">
            <a:extLst>
              <a:ext uri="{FF2B5EF4-FFF2-40B4-BE49-F238E27FC236}">
                <a16:creationId xmlns:a16="http://schemas.microsoft.com/office/drawing/2014/main" id="{5C4F43E8-E3F6-4751-84C2-6FF4BFC6E22E}"/>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9" name="Slide Number Placeholder 6">
            <a:extLst>
              <a:ext uri="{FF2B5EF4-FFF2-40B4-BE49-F238E27FC236}">
                <a16:creationId xmlns:a16="http://schemas.microsoft.com/office/drawing/2014/main" id="{A0A8FD50-F101-4278-A124-47D5A6813C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067477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Full Picture and Smaller title">
    <p:bg>
      <p:bgPr>
        <a:solidFill>
          <a:schemeClr val="tx2"/>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C324162-174C-42B4-88B8-1270178C1A70}"/>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3"/>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52C06344-EBBB-453A-8632-539CC48D8825}"/>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B51A58EE-AFB5-4882-BE5B-966CA654D03B}"/>
              </a:ext>
            </a:extLst>
          </p:cNvPr>
          <p:cNvSpPr>
            <a:spLocks noGrp="1"/>
          </p:cNvSpPr>
          <p:nvPr>
            <p:ph type="sldNum" sz="quarter" idx="12"/>
          </p:nvPr>
        </p:nvSpPr>
        <p:spPr>
          <a:xfrm>
            <a:off x="9282364" y="6428540"/>
            <a:ext cx="2743200" cy="365125"/>
          </a:xfrm>
        </p:spPr>
        <p:txBody>
          <a:bodyPr>
            <a:noAutofit/>
          </a:bodyPr>
          <a:lstStyle>
            <a:lvl1pPr>
              <a:defRPr>
                <a:solidFill>
                  <a:schemeClr val="bg1"/>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0892316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Picture and Smaller title">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A9DCB6EC-0EF6-4A35-B29D-261DF7942895}"/>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543152" y="1009650"/>
            <a:ext cx="4318000" cy="1574800"/>
          </a:xfrm>
        </p:spPr>
        <p:txBody>
          <a:bodyPr>
            <a:noAutofit/>
          </a:bodyPr>
          <a:lstStyle>
            <a:lvl1pPr marL="0" indent="0">
              <a:buNone/>
              <a:defRPr sz="4000" b="1">
                <a:solidFill>
                  <a:schemeClr val="tx2"/>
                </a:solidFill>
              </a:defRPr>
            </a:lvl1pPr>
          </a:lstStyle>
          <a:p>
            <a:pPr lvl="0"/>
            <a:r>
              <a:rPr lang="en-US" dirty="0"/>
              <a:t>Click to edit Master title style</a:t>
            </a:r>
            <a:endParaRPr lang="en-GB" dirty="0"/>
          </a:p>
        </p:txBody>
      </p:sp>
      <p:sp>
        <p:nvSpPr>
          <p:cNvPr id="5" name="Picture Placeholder 2">
            <a:extLst>
              <a:ext uri="{FF2B5EF4-FFF2-40B4-BE49-F238E27FC236}">
                <a16:creationId xmlns:a16="http://schemas.microsoft.com/office/drawing/2014/main" id="{325C654D-F105-41A6-8C59-FC64823DB20D}"/>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4BEB8717-D8EF-434C-A98C-B6DCD97B396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74497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Picture and Bigger Titl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9ADB03-3EC7-4042-8D1B-9D65CD60F6F6}"/>
              </a:ext>
            </a:extLst>
          </p:cNvPr>
          <p:cNvSpPr>
            <a:spLocks noGrp="1"/>
          </p:cNvSpPr>
          <p:nvPr>
            <p:ph type="pic" sz="quarter" idx="12"/>
          </p:nvPr>
        </p:nvSpPr>
        <p:spPr>
          <a:xfrm>
            <a:off x="-1" y="11738"/>
            <a:ext cx="6095999" cy="6846262"/>
          </a:xfrm>
          <a:blipFill>
            <a:blip r:embed="rId2" cstate="email">
              <a:extLst>
                <a:ext uri="{28A0092B-C50C-407E-A947-70E740481C1C}">
                  <a14:useLocalDpi xmlns:a14="http://schemas.microsoft.com/office/drawing/2010/main"/>
                </a:ext>
              </a:extLst>
            </a:blip>
            <a:srcRect/>
            <a:stretch>
              <a:fillRect/>
            </a:stretch>
          </a:blipFill>
        </p:spPr>
        <p:txBody>
          <a:bodyPr>
            <a:noAutofit/>
          </a:bodyPr>
          <a:lstStyle/>
          <a:p>
            <a:endParaRPr lang="en-GB" dirty="0"/>
          </a:p>
        </p:txBody>
      </p:sp>
      <p:sp>
        <p:nvSpPr>
          <p:cNvPr id="7" name="Content Placeholder 16">
            <a:extLst>
              <a:ext uri="{FF2B5EF4-FFF2-40B4-BE49-F238E27FC236}">
                <a16:creationId xmlns:a16="http://schemas.microsoft.com/office/drawing/2014/main" id="{0B5F6D39-05EB-4CDB-BE5F-4CA6B4D780B5}"/>
              </a:ext>
            </a:extLst>
          </p:cNvPr>
          <p:cNvSpPr>
            <a:spLocks noGrp="1"/>
          </p:cNvSpPr>
          <p:nvPr>
            <p:ph sz="half" idx="15" hasCustomPrompt="1"/>
          </p:nvPr>
        </p:nvSpPr>
        <p:spPr>
          <a:xfrm>
            <a:off x="6096000" y="27780"/>
            <a:ext cx="6096000" cy="6834524"/>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468" h="4351338">
                <a:moveTo>
                  <a:pt x="0" y="0"/>
                </a:moveTo>
                <a:lnTo>
                  <a:pt x="4086468" y="0"/>
                </a:lnTo>
                <a:lnTo>
                  <a:pt x="4086468" y="3156943"/>
                </a:lnTo>
                <a:lnTo>
                  <a:pt x="2367414" y="4351338"/>
                </a:lnTo>
                <a:lnTo>
                  <a:pt x="0" y="4351338"/>
                </a:lnTo>
                <a:close/>
              </a:path>
            </a:pathLst>
          </a:custGeom>
          <a:solidFill>
            <a:schemeClr val="bg2"/>
          </a:solidFill>
        </p:spPr>
        <p:txBody>
          <a:bodyPr wrap="square" lIns="1260000" tIns="1080000" rIns="1260000" bIns="108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Picture Placeholder 2">
            <a:extLst>
              <a:ext uri="{FF2B5EF4-FFF2-40B4-BE49-F238E27FC236}">
                <a16:creationId xmlns:a16="http://schemas.microsoft.com/office/drawing/2014/main" id="{E12B5B93-0673-46F3-BDC3-F3461AF2C18A}"/>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A7929AEF-D87A-4DBC-9E15-05CA25FD50B6}"/>
              </a:ext>
            </a:extLst>
          </p:cNvPr>
          <p:cNvSpPr>
            <a:spLocks noGrp="1"/>
          </p:cNvSpPr>
          <p:nvPr>
            <p:ph type="sldNum" sz="quarter" idx="17"/>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79995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C9C18B-B9B8-4BB7-BBC1-B9C45611C8EF}"/>
              </a:ext>
            </a:extLst>
          </p:cNvPr>
          <p:cNvSpPr txBox="1"/>
          <p:nvPr userDrawn="1"/>
        </p:nvSpPr>
        <p:spPr>
          <a:xfrm>
            <a:off x="4374033" y="3044279"/>
            <a:ext cx="3443934" cy="769441"/>
          </a:xfrm>
          <a:prstGeom prst="rect">
            <a:avLst/>
          </a:prstGeom>
          <a:noFill/>
        </p:spPr>
        <p:txBody>
          <a:bodyPr wrap="square" rtlCol="0">
            <a:noAutofit/>
          </a:bodyPr>
          <a:lstStyle/>
          <a:p>
            <a:pPr algn="ctr"/>
            <a:r>
              <a:rPr lang="en-US" sz="4400" b="1" dirty="0">
                <a:solidFill>
                  <a:schemeClr val="accent3"/>
                </a:solidFill>
              </a:rPr>
              <a:t>Questions?</a:t>
            </a:r>
            <a:endParaRPr lang="en-GB" sz="4400" b="1" dirty="0">
              <a:solidFill>
                <a:schemeClr val="accent3"/>
              </a:solidFill>
            </a:endParaRPr>
          </a:p>
        </p:txBody>
      </p:sp>
      <p:pic>
        <p:nvPicPr>
          <p:cNvPr id="5" name="Picture 4">
            <a:extLst>
              <a:ext uri="{FF2B5EF4-FFF2-40B4-BE49-F238E27FC236}">
                <a16:creationId xmlns:a16="http://schemas.microsoft.com/office/drawing/2014/main" id="{EAD70626-0034-984D-8567-2F2CBA6B565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2B66E340-F7D7-954C-A588-D9670F5015FB}"/>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pic>
        <p:nvPicPr>
          <p:cNvPr id="6" name="Graphic 5">
            <a:extLst>
              <a:ext uri="{FF2B5EF4-FFF2-40B4-BE49-F238E27FC236}">
                <a16:creationId xmlns:a16="http://schemas.microsoft.com/office/drawing/2014/main" id="{F93DBE67-060B-41BD-9FEC-DF15169FAC5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1262" y="5997091"/>
            <a:ext cx="1112394" cy="534805"/>
          </a:xfrm>
          <a:prstGeom prst="rect">
            <a:avLst/>
          </a:prstGeom>
        </p:spPr>
      </p:pic>
      <p:sp>
        <p:nvSpPr>
          <p:cNvPr id="9" name="Slide Number Placeholder 6">
            <a:extLst>
              <a:ext uri="{FF2B5EF4-FFF2-40B4-BE49-F238E27FC236}">
                <a16:creationId xmlns:a16="http://schemas.microsoft.com/office/drawing/2014/main" id="{2A3B9905-CE8A-4C89-9C17-9FF16035D3F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5468718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114A5-876C-40B5-80B8-754BC0126C7A}"/>
              </a:ext>
            </a:extLst>
          </p:cNvPr>
          <p:cNvSpPr txBox="1"/>
          <p:nvPr userDrawn="1"/>
        </p:nvSpPr>
        <p:spPr>
          <a:xfrm>
            <a:off x="481262" y="2844224"/>
            <a:ext cx="7325032" cy="1169551"/>
          </a:xfrm>
          <a:prstGeom prst="rect">
            <a:avLst/>
          </a:prstGeom>
          <a:noFill/>
        </p:spPr>
        <p:txBody>
          <a:bodyPr wrap="square" rtlCol="0">
            <a:noAutofit/>
          </a:bodyPr>
          <a:lstStyle/>
          <a:p>
            <a:pPr algn="l"/>
            <a:r>
              <a:rPr lang="en-US" sz="7000" b="1" dirty="0">
                <a:solidFill>
                  <a:schemeClr val="accent3"/>
                </a:solidFill>
              </a:rPr>
              <a:t>Thank you.</a:t>
            </a:r>
            <a:endParaRPr lang="en-GB" sz="7000" b="1" dirty="0">
              <a:solidFill>
                <a:schemeClr val="accent3"/>
              </a:solidFill>
            </a:endParaRPr>
          </a:p>
        </p:txBody>
      </p:sp>
      <p:pic>
        <p:nvPicPr>
          <p:cNvPr id="13" name="Graphic 12">
            <a:extLst>
              <a:ext uri="{FF2B5EF4-FFF2-40B4-BE49-F238E27FC236}">
                <a16:creationId xmlns:a16="http://schemas.microsoft.com/office/drawing/2014/main" id="{AEF1B7BF-8E29-4CE9-A5C9-B7737C507A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1262" y="5997091"/>
            <a:ext cx="1112394" cy="534805"/>
          </a:xfrm>
          <a:prstGeom prst="rect">
            <a:avLst/>
          </a:prstGeom>
        </p:spPr>
      </p:pic>
      <p:pic>
        <p:nvPicPr>
          <p:cNvPr id="6" name="Picture 5">
            <a:extLst>
              <a:ext uri="{FF2B5EF4-FFF2-40B4-BE49-F238E27FC236}">
                <a16:creationId xmlns:a16="http://schemas.microsoft.com/office/drawing/2014/main" id="{8B4962A1-CA1F-8A4B-8DF4-A020B1723C2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43CCF83C-F061-3A4E-BEE6-492D1F338F8D}"/>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
        <p:nvSpPr>
          <p:cNvPr id="7" name="Slide Number Placeholder 6">
            <a:extLst>
              <a:ext uri="{FF2B5EF4-FFF2-40B4-BE49-F238E27FC236}">
                <a16:creationId xmlns:a16="http://schemas.microsoft.com/office/drawing/2014/main" id="{39CA9559-DD80-44F8-ABD2-06F9B7D49DD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2070216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2"/>
          </p:nvPr>
        </p:nvSpPr>
        <p:spPr bwMode="auto">
          <a:xfrm>
            <a:off x="609600" y="6540854"/>
            <a:ext cx="2844800" cy="2144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solidFill>
                <a:srgbClr val="000000"/>
              </a:solidFill>
            </a:endParaRPr>
          </a:p>
        </p:txBody>
      </p:sp>
      <p:sp>
        <p:nvSpPr>
          <p:cNvPr id="9" name="Rectangle 5"/>
          <p:cNvSpPr>
            <a:spLocks noGrp="1" noChangeArrowheads="1"/>
          </p:cNvSpPr>
          <p:nvPr>
            <p:ph type="ftr" sz="quarter" idx="3"/>
          </p:nvPr>
        </p:nvSpPr>
        <p:spPr bwMode="auto">
          <a:xfrm>
            <a:off x="4165600" y="6541369"/>
            <a:ext cx="3860800" cy="2252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solidFill>
                <a:srgbClr val="000000"/>
              </a:solidFill>
            </a:endParaRPr>
          </a:p>
        </p:txBody>
      </p:sp>
      <p:sp>
        <p:nvSpPr>
          <p:cNvPr id="10" name="Rectangle 6"/>
          <p:cNvSpPr>
            <a:spLocks noGrp="1" noChangeArrowheads="1"/>
          </p:cNvSpPr>
          <p:nvPr>
            <p:ph type="sldNum" sz="quarter" idx="4"/>
          </p:nvPr>
        </p:nvSpPr>
        <p:spPr bwMode="auto">
          <a:xfrm>
            <a:off x="8737600" y="6542450"/>
            <a:ext cx="2844800" cy="2468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64C47640-ECEC-E34E-A5C6-81F2A80A839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4676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7649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mp; Imag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E68601E-B0BB-CA44-933E-00FA74DDF648}"/>
              </a:ext>
            </a:extLst>
          </p:cNvPr>
          <p:cNvSpPr>
            <a:spLocks noGrp="1"/>
          </p:cNvSpPr>
          <p:nvPr>
            <p:ph type="sldNum" sz="quarter" idx="11"/>
          </p:nvPr>
        </p:nvSpPr>
        <p:spPr/>
        <p:txBody>
          <a:bodyPr/>
          <a:lstStyle/>
          <a:p>
            <a:fld id="{B3A009AF-FA1E-D64A-B26E-950FA0F92F80}" type="slidenum">
              <a:rPr lang="en-US" smtClean="0"/>
              <a:pPr/>
              <a:t>‹#›</a:t>
            </a:fld>
            <a:endParaRPr lang="en-US" dirty="0"/>
          </a:p>
        </p:txBody>
      </p:sp>
      <p:sp>
        <p:nvSpPr>
          <p:cNvPr id="9" name="Title 8">
            <a:extLst>
              <a:ext uri="{FF2B5EF4-FFF2-40B4-BE49-F238E27FC236}">
                <a16:creationId xmlns:a16="http://schemas.microsoft.com/office/drawing/2014/main" id="{36C5F770-DAA5-8A42-97BB-393A9E307E78}"/>
              </a:ext>
            </a:extLst>
          </p:cNvPr>
          <p:cNvSpPr>
            <a:spLocks noGrp="1"/>
          </p:cNvSpPr>
          <p:nvPr>
            <p:ph type="title" hasCustomPrompt="1"/>
          </p:nvPr>
        </p:nvSpPr>
        <p:spPr>
          <a:xfrm>
            <a:off x="245945" y="598741"/>
            <a:ext cx="11773035" cy="846974"/>
          </a:xfrm>
        </p:spPr>
        <p:txBody>
          <a:bodyPr/>
          <a:lstStyle/>
          <a:p>
            <a:r>
              <a:rPr lang="en-US" dirty="0"/>
              <a:t>EMPEDI NAM AUT</a:t>
            </a:r>
          </a:p>
        </p:txBody>
      </p:sp>
      <p:sp>
        <p:nvSpPr>
          <p:cNvPr id="15" name="Text Placeholder 14">
            <a:extLst>
              <a:ext uri="{FF2B5EF4-FFF2-40B4-BE49-F238E27FC236}">
                <a16:creationId xmlns:a16="http://schemas.microsoft.com/office/drawing/2014/main" id="{05670C1E-3BB5-804D-9D5C-BA77907235DA}"/>
              </a:ext>
            </a:extLst>
          </p:cNvPr>
          <p:cNvSpPr>
            <a:spLocks noGrp="1"/>
          </p:cNvSpPr>
          <p:nvPr>
            <p:ph type="body" sz="quarter" idx="12" hasCustomPrompt="1"/>
          </p:nvPr>
        </p:nvSpPr>
        <p:spPr>
          <a:xfrm>
            <a:off x="245944" y="1635961"/>
            <a:ext cx="11773036" cy="4771978"/>
          </a:xfrm>
        </p:spPr>
        <p:txBody>
          <a:bodyPr/>
          <a:lstStyle/>
          <a:p>
            <a:pPr lvl="0"/>
            <a:r>
              <a:rPr lang="en-US" dirty="0"/>
              <a:t>Nam </a:t>
            </a:r>
            <a:r>
              <a:rPr lang="en-US" dirty="0" err="1"/>
              <a:t>hil</a:t>
            </a:r>
            <a:r>
              <a:rPr lang="en-US" dirty="0"/>
              <a:t> </a:t>
            </a:r>
            <a:r>
              <a:rPr lang="en-US" dirty="0" err="1"/>
              <a:t>eos</a:t>
            </a:r>
            <a:r>
              <a:rPr lang="en-US" dirty="0"/>
              <a:t> </a:t>
            </a:r>
            <a:r>
              <a:rPr lang="en-US" dirty="0" err="1"/>
              <a:t>mossusa</a:t>
            </a:r>
            <a:r>
              <a:rPr lang="en-US" dirty="0"/>
              <a:t> </a:t>
            </a:r>
            <a:r>
              <a:rPr lang="en-US" dirty="0" err="1"/>
              <a:t>perio</a:t>
            </a:r>
            <a:r>
              <a:rPr lang="en-US" dirty="0"/>
              <a:t>. Is </a:t>
            </a:r>
            <a:r>
              <a:rPr lang="en-US" dirty="0" err="1"/>
              <a:t>quis</a:t>
            </a:r>
            <a:r>
              <a:rPr lang="en-US" dirty="0"/>
              <a:t> et </a:t>
            </a:r>
            <a:r>
              <a:rPr lang="en-US" dirty="0" err="1"/>
              <a:t>volecte</a:t>
            </a:r>
            <a:r>
              <a:rPr lang="en-US" dirty="0"/>
              <a:t> </a:t>
            </a:r>
            <a:r>
              <a:rPr lang="en-US" dirty="0" err="1"/>
              <a:t>dignis</a:t>
            </a:r>
            <a:r>
              <a:rPr lang="en-US" dirty="0"/>
              <a:t> </a:t>
            </a:r>
            <a:r>
              <a:rPr lang="en-US" dirty="0" err="1"/>
              <a:t>dolum</a:t>
            </a:r>
            <a:r>
              <a:rPr lang="en-US" dirty="0"/>
              <a:t>. </a:t>
            </a:r>
            <a:r>
              <a:rPr lang="en-US" dirty="0" err="1"/>
              <a:t>Pedictis</a:t>
            </a:r>
            <a:r>
              <a:rPr lang="en-US" dirty="0"/>
              <a:t> non </a:t>
            </a:r>
            <a:r>
              <a:rPr lang="en-US" dirty="0" err="1"/>
              <a:t>cusam</a:t>
            </a:r>
            <a:r>
              <a:rPr lang="en-US" dirty="0"/>
              <a:t> fugit id </a:t>
            </a:r>
            <a:r>
              <a:rPr lang="en-US" dirty="0" err="1"/>
              <a:t>molor</a:t>
            </a:r>
            <a:r>
              <a:rPr lang="en-US" dirty="0"/>
              <a:t> </a:t>
            </a:r>
            <a:r>
              <a:rPr lang="en-US" dirty="0" err="1"/>
              <a:t>si</a:t>
            </a:r>
            <a:r>
              <a:rPr lang="en-US" dirty="0"/>
              <a:t> </a:t>
            </a:r>
            <a:r>
              <a:rPr lang="en-US" dirty="0" err="1"/>
              <a:t>verspie</a:t>
            </a:r>
            <a:r>
              <a:rPr lang="en-US" dirty="0"/>
              <a:t> </a:t>
            </a:r>
            <a:r>
              <a:rPr lang="en-US" dirty="0" err="1"/>
              <a:t>nihilit</a:t>
            </a:r>
            <a:r>
              <a:rPr lang="en-US" dirty="0"/>
              <a:t> </a:t>
            </a:r>
            <a:r>
              <a:rPr lang="en-US" dirty="0" err="1"/>
              <a:t>atquae</a:t>
            </a:r>
            <a:r>
              <a:rPr lang="en-US" dirty="0"/>
              <a:t> </a:t>
            </a:r>
            <a:r>
              <a:rPr lang="en-US" dirty="0" err="1"/>
              <a:t>nem</a:t>
            </a:r>
            <a:r>
              <a:rPr lang="en-US" dirty="0"/>
              <a:t> qui </a:t>
            </a:r>
            <a:r>
              <a:rPr lang="en-US" dirty="0" err="1"/>
              <a:t>dolorem</a:t>
            </a:r>
            <a:r>
              <a:rPr lang="en-US" dirty="0"/>
              <a:t> </a:t>
            </a:r>
            <a:r>
              <a:rPr lang="en-US" dirty="0" err="1"/>
              <a:t>illabo</a:t>
            </a:r>
            <a:r>
              <a:rPr lang="en-US" dirty="0"/>
              <a:t>. To </a:t>
            </a:r>
            <a:r>
              <a:rPr lang="en-US" dirty="0" err="1"/>
              <a:t>ea</a:t>
            </a:r>
            <a:r>
              <a:rPr lang="en-US" dirty="0"/>
              <a:t> </a:t>
            </a:r>
            <a:r>
              <a:rPr lang="en-US" dirty="0" err="1"/>
              <a:t>preiundebit</a:t>
            </a:r>
            <a:r>
              <a:rPr lang="en-US" dirty="0"/>
              <a:t>, </a:t>
            </a:r>
            <a:r>
              <a:rPr lang="en-US" dirty="0" err="1"/>
              <a:t>volla</a:t>
            </a:r>
            <a:r>
              <a:rPr lang="en-US" dirty="0"/>
              <a:t> </a:t>
            </a:r>
            <a:r>
              <a:rPr lang="en-US" dirty="0" err="1"/>
              <a:t>venes</a:t>
            </a:r>
            <a:r>
              <a:rPr lang="en-US" dirty="0"/>
              <a:t> </a:t>
            </a:r>
            <a:r>
              <a:rPr lang="en-US" dirty="0" err="1"/>
              <a:t>audaerum</a:t>
            </a:r>
            <a:r>
              <a:rPr lang="en-US" dirty="0"/>
              <a:t> nobis ex </a:t>
            </a:r>
            <a:r>
              <a:rPr lang="en-US" dirty="0" err="1"/>
              <a:t>exerum</a:t>
            </a:r>
            <a:r>
              <a:rPr lang="en-US" dirty="0"/>
              <a:t> </a:t>
            </a:r>
            <a:r>
              <a:rPr lang="en-US" dirty="0" err="1"/>
              <a:t>inustium</a:t>
            </a:r>
            <a:r>
              <a:rPr lang="en-US" dirty="0"/>
              <a:t> am que </a:t>
            </a:r>
            <a:r>
              <a:rPr lang="en-US" dirty="0" err="1"/>
              <a:t>rersper</a:t>
            </a:r>
            <a:r>
              <a:rPr lang="en-US" dirty="0"/>
              <a:t> </a:t>
            </a:r>
            <a:r>
              <a:rPr lang="en-US" dirty="0" err="1"/>
              <a:t>iorpori</a:t>
            </a:r>
            <a:r>
              <a:rPr lang="en-US" dirty="0"/>
              <a:t> </a:t>
            </a:r>
            <a:r>
              <a:rPr lang="en-US" dirty="0" err="1"/>
              <a:t>ossequisit</a:t>
            </a:r>
            <a:r>
              <a:rPr lang="en-US" dirty="0"/>
              <a:t>, </a:t>
            </a:r>
            <a:r>
              <a:rPr lang="en-US" dirty="0" err="1"/>
              <a:t>quas</a:t>
            </a:r>
            <a:r>
              <a:rPr lang="en-US" dirty="0"/>
              <a:t> </a:t>
            </a:r>
            <a:r>
              <a:rPr lang="en-US" dirty="0" err="1"/>
              <a:t>rectorepe</a:t>
            </a:r>
            <a:r>
              <a:rPr lang="en-US" dirty="0"/>
              <a:t> </a:t>
            </a:r>
            <a:r>
              <a:rPr lang="en-US" dirty="0" err="1"/>
              <a:t>ea</a:t>
            </a:r>
            <a:r>
              <a:rPr lang="en-US" dirty="0"/>
              <a:t> ne </a:t>
            </a:r>
            <a:r>
              <a:rPr lang="en-US" dirty="0" err="1"/>
              <a:t>porepud</a:t>
            </a:r>
            <a:r>
              <a:rPr lang="en-US" dirty="0"/>
              <a:t> </a:t>
            </a:r>
            <a:r>
              <a:rPr lang="en-US" dirty="0" err="1"/>
              <a:t>itatur</a:t>
            </a:r>
            <a:r>
              <a:rPr lang="en-US" dirty="0"/>
              <a:t>, </a:t>
            </a:r>
            <a:r>
              <a:rPr lang="en-US" dirty="0" err="1"/>
              <a:t>tem</a:t>
            </a:r>
            <a:r>
              <a:rPr lang="en-US" dirty="0"/>
              <a:t> </a:t>
            </a:r>
            <a:r>
              <a:rPr lang="en-US" dirty="0" err="1"/>
              <a:t>volupti</a:t>
            </a:r>
            <a:r>
              <a:rPr lang="en-US" dirty="0"/>
              <a:t> .</a:t>
            </a:r>
          </a:p>
          <a:p>
            <a:pPr lvl="2"/>
            <a:r>
              <a:rPr lang="en-US" dirty="0"/>
              <a:t>Ga. Pe </a:t>
            </a:r>
            <a:r>
              <a:rPr lang="en-US" dirty="0" err="1"/>
              <a:t>mos</a:t>
            </a:r>
            <a:r>
              <a:rPr lang="en-US" dirty="0"/>
              <a:t> </a:t>
            </a:r>
            <a:r>
              <a:rPr lang="en-US" dirty="0" err="1"/>
              <a:t>etur</a:t>
            </a:r>
            <a:r>
              <a:rPr lang="en-US" dirty="0"/>
              <a:t> sum </a:t>
            </a:r>
            <a:r>
              <a:rPr lang="en-US" dirty="0" err="1"/>
              <a:t>facestota</a:t>
            </a:r>
            <a:r>
              <a:rPr lang="en-US" dirty="0"/>
              <a:t> sed </a:t>
            </a:r>
            <a:r>
              <a:rPr lang="en-US" dirty="0" err="1"/>
              <a:t>ut</a:t>
            </a:r>
            <a:r>
              <a:rPr lang="en-US" dirty="0"/>
              <a:t> et et </a:t>
            </a:r>
            <a:r>
              <a:rPr lang="en-US" dirty="0" err="1"/>
              <a:t>magnitiam</a:t>
            </a:r>
            <a:r>
              <a:rPr lang="en-US" dirty="0"/>
              <a:t> fugit </a:t>
            </a:r>
            <a:r>
              <a:rPr lang="en-US" dirty="0" err="1"/>
              <a:t>periori</a:t>
            </a:r>
            <a:r>
              <a:rPr lang="en-US" dirty="0"/>
              <a:t> </a:t>
            </a:r>
            <a:r>
              <a:rPr lang="en-US" dirty="0" err="1"/>
              <a:t>consequat</a:t>
            </a:r>
            <a:r>
              <a:rPr lang="en-US" dirty="0"/>
              <a:t> </a:t>
            </a:r>
            <a:r>
              <a:rPr lang="en-US" dirty="0" err="1"/>
              <a:t>ommolupta</a:t>
            </a:r>
            <a:r>
              <a:rPr lang="en-US" dirty="0"/>
              <a:t> quo que </a:t>
            </a:r>
            <a:r>
              <a:rPr lang="en-US" dirty="0" err="1"/>
              <a:t>venduci</a:t>
            </a:r>
            <a:r>
              <a:rPr lang="en-US" dirty="0"/>
              <a:t> </a:t>
            </a:r>
            <a:r>
              <a:rPr lang="en-US" dirty="0" err="1"/>
              <a:t>aecae</a:t>
            </a:r>
            <a:r>
              <a:rPr lang="en-US" dirty="0"/>
              <a:t>. </a:t>
            </a:r>
            <a:r>
              <a:rPr lang="en-US" dirty="0" err="1"/>
              <a:t>Gitatas</a:t>
            </a:r>
            <a:r>
              <a:rPr lang="en-US" dirty="0"/>
              <a:t> re </a:t>
            </a:r>
            <a:r>
              <a:rPr lang="en-US" dirty="0" err="1"/>
              <a:t>doluptum</a:t>
            </a:r>
            <a:r>
              <a:rPr lang="en-US" dirty="0"/>
              <a:t> </a:t>
            </a:r>
            <a:r>
              <a:rPr lang="en-US" dirty="0" err="1"/>
              <a:t>eum</a:t>
            </a:r>
            <a:r>
              <a:rPr lang="en-US" dirty="0"/>
              <a:t> </a:t>
            </a:r>
            <a:r>
              <a:rPr lang="en-US" dirty="0" err="1"/>
              <a:t>isi</a:t>
            </a:r>
            <a:r>
              <a:rPr lang="en-US" dirty="0"/>
              <a:t> </a:t>
            </a:r>
            <a:r>
              <a:rPr lang="en-US" dirty="0" err="1"/>
              <a:t>conestrunt</a:t>
            </a:r>
            <a:r>
              <a:rPr lang="en-US" dirty="0"/>
              <a:t>.</a:t>
            </a:r>
          </a:p>
          <a:p>
            <a:pPr lvl="2"/>
            <a:r>
              <a:rPr lang="en-US" dirty="0" err="1"/>
              <a:t>Equo</a:t>
            </a:r>
            <a:r>
              <a:rPr lang="en-US" dirty="0"/>
              <a:t> et </a:t>
            </a:r>
            <a:r>
              <a:rPr lang="en-US" dirty="0" err="1"/>
              <a:t>quae</a:t>
            </a:r>
            <a:r>
              <a:rPr lang="en-US" dirty="0"/>
              <a:t> </a:t>
            </a:r>
            <a:r>
              <a:rPr lang="en-US" dirty="0" err="1"/>
              <a:t>plaborehent</a:t>
            </a:r>
            <a:r>
              <a:rPr lang="en-US" dirty="0"/>
              <a:t> </a:t>
            </a:r>
            <a:r>
              <a:rPr lang="en-US" dirty="0" err="1"/>
              <a:t>aligentem</a:t>
            </a:r>
            <a:r>
              <a:rPr lang="en-US" dirty="0"/>
              <a:t> </a:t>
            </a:r>
            <a:r>
              <a:rPr lang="en-US" dirty="0" err="1"/>
              <a:t>rempell</a:t>
            </a:r>
            <a:r>
              <a:rPr lang="en-US" dirty="0"/>
              <a:t> </a:t>
            </a:r>
            <a:r>
              <a:rPr lang="en-US" dirty="0" err="1"/>
              <a:t>ecullaborum</a:t>
            </a:r>
            <a:r>
              <a:rPr lang="en-US" dirty="0"/>
              <a:t> </a:t>
            </a:r>
            <a:r>
              <a:rPr lang="en-US" dirty="0" err="1"/>
              <a:t>quas</a:t>
            </a:r>
            <a:r>
              <a:rPr lang="en-US" dirty="0"/>
              <a:t> </a:t>
            </a:r>
            <a:r>
              <a:rPr lang="en-US" dirty="0" err="1"/>
              <a:t>dolute</a:t>
            </a:r>
            <a:r>
              <a:rPr lang="en-US" dirty="0"/>
              <a:t> pro </a:t>
            </a:r>
            <a:r>
              <a:rPr lang="en-US" dirty="0" err="1"/>
              <a:t>volorum</a:t>
            </a:r>
            <a:r>
              <a:rPr lang="en-US" dirty="0"/>
              <a:t> quasit es </a:t>
            </a:r>
            <a:r>
              <a:rPr lang="en-US" dirty="0" err="1"/>
              <a:t>ullam</a:t>
            </a:r>
            <a:r>
              <a:rPr lang="en-US" dirty="0"/>
              <a:t> </a:t>
            </a:r>
            <a:r>
              <a:rPr lang="en-US" dirty="0" err="1"/>
              <a:t>fuga</a:t>
            </a:r>
            <a:r>
              <a:rPr lang="en-US" dirty="0"/>
              <a:t>. </a:t>
            </a:r>
            <a:r>
              <a:rPr lang="en-US" dirty="0" err="1"/>
              <a:t>Nem</a:t>
            </a:r>
            <a:r>
              <a:rPr lang="en-US" dirty="0"/>
              <a:t> verum </a:t>
            </a:r>
            <a:r>
              <a:rPr lang="en-US" dirty="0" err="1"/>
              <a:t>quae</a:t>
            </a:r>
            <a:r>
              <a:rPr lang="en-US" dirty="0"/>
              <a:t> </a:t>
            </a:r>
            <a:r>
              <a:rPr lang="en-US" dirty="0" err="1"/>
              <a:t>pelesequo</a:t>
            </a:r>
            <a:r>
              <a:rPr lang="en-US" dirty="0"/>
              <a:t> ma </a:t>
            </a:r>
            <a:r>
              <a:rPr lang="en-US" dirty="0" err="1"/>
              <a:t>doluptur</a:t>
            </a:r>
            <a:r>
              <a:rPr lang="en-US" dirty="0"/>
              <a:t>, et </a:t>
            </a:r>
            <a:r>
              <a:rPr lang="en-US" dirty="0" err="1"/>
              <a:t>autatur</a:t>
            </a:r>
            <a:r>
              <a:rPr lang="en-US" dirty="0"/>
              <a:t> </a:t>
            </a:r>
            <a:r>
              <a:rPr lang="en-US" dirty="0" err="1"/>
              <a:t>magnist</a:t>
            </a:r>
            <a:r>
              <a:rPr lang="en-US" dirty="0"/>
              <a:t>, </a:t>
            </a:r>
            <a:r>
              <a:rPr lang="en-US" dirty="0" err="1"/>
              <a:t>quatistrum</a:t>
            </a:r>
            <a:r>
              <a:rPr lang="en-US" dirty="0"/>
              <a:t> et, </a:t>
            </a:r>
            <a:r>
              <a:rPr lang="en-US" dirty="0" err="1"/>
              <a:t>verro</a:t>
            </a:r>
            <a:r>
              <a:rPr lang="en-US" dirty="0"/>
              <a:t> </a:t>
            </a:r>
            <a:r>
              <a:rPr lang="en-US" dirty="0" err="1"/>
              <a:t>eos</a:t>
            </a:r>
            <a:r>
              <a:rPr lang="en-US" dirty="0"/>
              <a:t> </a:t>
            </a:r>
            <a:r>
              <a:rPr lang="en-US" dirty="0" err="1"/>
              <a:t>velit</a:t>
            </a:r>
            <a:r>
              <a:rPr lang="en-US" dirty="0"/>
              <a:t> </a:t>
            </a:r>
            <a:r>
              <a:rPr lang="en-US" dirty="0" err="1"/>
              <a:t>quidebis</a:t>
            </a:r>
            <a:r>
              <a:rPr lang="en-US" dirty="0"/>
              <a:t> rest </a:t>
            </a:r>
            <a:r>
              <a:rPr lang="en-US" dirty="0" err="1"/>
              <a:t>exerro</a:t>
            </a:r>
            <a:r>
              <a:rPr lang="en-US" dirty="0"/>
              <a:t> et </a:t>
            </a:r>
            <a:r>
              <a:rPr lang="en-US" dirty="0" err="1"/>
              <a:t>faceptat</a:t>
            </a:r>
            <a:r>
              <a:rPr lang="en-US" dirty="0"/>
              <a:t> </a:t>
            </a:r>
            <a:r>
              <a:rPr lang="en-US" dirty="0" err="1"/>
              <a:t>acipiderum</a:t>
            </a:r>
            <a:r>
              <a:rPr lang="en-US" dirty="0"/>
              <a:t> </a:t>
            </a:r>
            <a:r>
              <a:rPr lang="en-US" dirty="0" err="1"/>
              <a:t>digenet</a:t>
            </a:r>
            <a:r>
              <a:rPr lang="en-US" dirty="0"/>
              <a:t> </a:t>
            </a:r>
            <a:r>
              <a:rPr lang="en-US" dirty="0" err="1"/>
              <a:t>ut</a:t>
            </a:r>
            <a:r>
              <a:rPr lang="en-US" dirty="0"/>
              <a:t> </a:t>
            </a:r>
            <a:r>
              <a:rPr lang="en-US" dirty="0" err="1"/>
              <a:t>quam</a:t>
            </a:r>
            <a:r>
              <a:rPr lang="en-US" dirty="0"/>
              <a:t> </a:t>
            </a:r>
            <a:r>
              <a:rPr lang="en-US" dirty="0" err="1"/>
              <a:t>ea</a:t>
            </a:r>
            <a:r>
              <a:rPr lang="en-US" dirty="0"/>
              <a:t> </a:t>
            </a:r>
            <a:r>
              <a:rPr lang="en-US" dirty="0" err="1"/>
              <a:t>cusaepero</a:t>
            </a:r>
            <a:r>
              <a:rPr lang="en-US" dirty="0"/>
              <a:t> </a:t>
            </a:r>
            <a:r>
              <a:rPr lang="en-US" dirty="0" err="1"/>
              <a:t>elest</a:t>
            </a:r>
            <a:r>
              <a:rPr lang="en-US" dirty="0"/>
              <a:t> </a:t>
            </a:r>
            <a:r>
              <a:rPr lang="en-US" dirty="0" err="1"/>
              <a:t>aut</a:t>
            </a:r>
            <a:r>
              <a:rPr lang="en-US" dirty="0"/>
              <a:t> </a:t>
            </a:r>
            <a:r>
              <a:rPr lang="en-US" dirty="0" err="1"/>
              <a:t>evenis</a:t>
            </a:r>
            <a:r>
              <a:rPr lang="en-US" dirty="0"/>
              <a:t> </a:t>
            </a:r>
            <a:r>
              <a:rPr lang="en-US" dirty="0" err="1"/>
              <a:t>vendaepre</a:t>
            </a:r>
            <a:r>
              <a:rPr lang="en-US" dirty="0"/>
              <a:t>.</a:t>
            </a:r>
          </a:p>
        </p:txBody>
      </p:sp>
      <p:sp>
        <p:nvSpPr>
          <p:cNvPr id="2" name="Footer Placeholder 4">
            <a:extLst>
              <a:ext uri="{FF2B5EF4-FFF2-40B4-BE49-F238E27FC236}">
                <a16:creationId xmlns:a16="http://schemas.microsoft.com/office/drawing/2014/main" id="{956AF7D2-1054-51AE-3AE5-FD14FDB4FDE1}"/>
              </a:ext>
            </a:extLst>
          </p:cNvPr>
          <p:cNvSpPr>
            <a:spLocks noGrp="1"/>
          </p:cNvSpPr>
          <p:nvPr>
            <p:ph type="ftr" sz="quarter" idx="3"/>
          </p:nvPr>
        </p:nvSpPr>
        <p:spPr>
          <a:xfrm>
            <a:off x="2763981" y="6475479"/>
            <a:ext cx="4114800" cy="365125"/>
          </a:xfrm>
          <a:prstGeom prst="rect">
            <a:avLst/>
          </a:prstGeom>
        </p:spPr>
        <p:txBody>
          <a:bodyPr vert="horz" lIns="91440" tIns="45720" rIns="91440" bIns="45720" rtlCol="0" anchor="ctr"/>
          <a:lstStyle>
            <a:lvl1pPr algn="l">
              <a:defRPr sz="1000">
                <a:solidFill>
                  <a:schemeClr val="tx1">
                    <a:tint val="75000"/>
                  </a:schemeClr>
                </a:solidFill>
                <a:latin typeface="Atkinson Hyperlegible" pitchFamily="2" charset="0"/>
              </a:defRPr>
            </a:lvl1pPr>
          </a:lstStyle>
          <a:p>
            <a:r>
              <a:rPr lang="en-US"/>
              <a:t>|    Confidential ©2023 PCCTC</a:t>
            </a:r>
            <a:endParaRPr lang="en-US" dirty="0"/>
          </a:p>
        </p:txBody>
      </p:sp>
    </p:spTree>
    <p:extLst>
      <p:ext uri="{BB962C8B-B14F-4D97-AF65-F5344CB8AC3E}">
        <p14:creationId xmlns:p14="http://schemas.microsoft.com/office/powerpoint/2010/main" val="41246856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82080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3" name="Title 12"/>
          <p:cNvSpPr>
            <a:spLocks noGrp="1"/>
          </p:cNvSpPr>
          <p:nvPr>
            <p:ph type="title"/>
          </p:nvPr>
        </p:nvSpPr>
        <p:spPr/>
        <p:txBody>
          <a:bodyPr/>
          <a:lstStyle/>
          <a:p>
            <a:r>
              <a:rPr lang="en-US"/>
              <a:t>Click to edit Master title style</a:t>
            </a:r>
          </a:p>
        </p:txBody>
      </p:sp>
      <p:sp>
        <p:nvSpPr>
          <p:cNvPr id="14"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stStyle>
          <a:p>
            <a:pPr lvl="0"/>
            <a:r>
              <a:rPr lang="en-US" dirty="0"/>
              <a:t>Click to edit Master text styles.</a:t>
            </a:r>
          </a:p>
        </p:txBody>
      </p:sp>
    </p:spTree>
    <p:extLst>
      <p:ext uri="{BB962C8B-B14F-4D97-AF65-F5344CB8AC3E}">
        <p14:creationId xmlns:p14="http://schemas.microsoft.com/office/powerpoint/2010/main" val="265068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y background">
    <p:bg>
      <p:bgPr>
        <a:solidFill>
          <a:schemeClr val="bg2"/>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9DCCC4A8-8D42-4372-AEF7-053150775C6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5" name="Graphic 24">
            <a:extLst>
              <a:ext uri="{FF2B5EF4-FFF2-40B4-BE49-F238E27FC236}">
                <a16:creationId xmlns:a16="http://schemas.microsoft.com/office/drawing/2014/main" id="{BD923E83-EF4B-4ACF-AD88-DB4D11A49E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6" name="Slide Number Placeholder 6">
            <a:extLst>
              <a:ext uri="{FF2B5EF4-FFF2-40B4-BE49-F238E27FC236}">
                <a16:creationId xmlns:a16="http://schemas.microsoft.com/office/drawing/2014/main" id="{67DAD2FD-08C5-4A6C-AF06-55DD8629B7B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4" name="Graphic 33">
            <a:extLst>
              <a:ext uri="{FF2B5EF4-FFF2-40B4-BE49-F238E27FC236}">
                <a16:creationId xmlns:a16="http://schemas.microsoft.com/office/drawing/2014/main" id="{8AF629A3-0220-4BD9-9033-5F6FA35CDB23}"/>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28429144-7CD2-44C5-8682-BC3F17D6B672}"/>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8A9024D6-4D7A-4408-B868-5FD615A508A7}"/>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F82C086-8B65-46F9-A13E-A02E04995ADF}"/>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302BB612-65F7-47E4-96F8-01CB0B5286A1}"/>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8640B41F-6A05-4231-B0F5-888A1E6CD885}"/>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7B2A9CA-5CCF-45FC-8017-E32B499F7AF4}"/>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7C086029-8BD0-45C7-B039-CD49A446F0DB}"/>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0E7CF358-5B7F-42AE-94FB-4E72DEB5BBCA}"/>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AA9DB1B1-9BDD-48B4-94A9-11227B53989F}"/>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77830131-7D39-4A30-9CD0-01D93B5703D7}"/>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Tree>
    <p:extLst>
      <p:ext uri="{BB962C8B-B14F-4D97-AF65-F5344CB8AC3E}">
        <p14:creationId xmlns:p14="http://schemas.microsoft.com/office/powerpoint/2010/main" val="7072751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1BF0B4E-CE60-AB48-9D7E-4434414A7C38}" type="slidenum">
              <a:rPr lang="en-US" smtClean="0"/>
              <a:pPr/>
              <a:t>‹#›</a:t>
            </a:fld>
            <a:endParaRPr lang="en-US" dirty="0"/>
          </a:p>
        </p:txBody>
      </p:sp>
      <p:sp>
        <p:nvSpPr>
          <p:cNvPr id="8" name="Content Placeholder 7"/>
          <p:cNvSpPr>
            <a:spLocks noGrp="1"/>
          </p:cNvSpPr>
          <p:nvPr>
            <p:ph sz="quarter" idx="11"/>
          </p:nvPr>
        </p:nvSpPr>
        <p:spPr>
          <a:xfrm>
            <a:off x="620185" y="1279525"/>
            <a:ext cx="5471583"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Picture Placeholder 9"/>
          <p:cNvSpPr>
            <a:spLocks noGrp="1"/>
          </p:cNvSpPr>
          <p:nvPr>
            <p:ph type="pic" sz="quarter" idx="12"/>
          </p:nvPr>
        </p:nvSpPr>
        <p:spPr>
          <a:xfrm>
            <a:off x="6343651" y="1279525"/>
            <a:ext cx="5342467" cy="4586288"/>
          </a:xfrm>
        </p:spPr>
        <p:txBody>
          <a:bodyPr/>
          <a:lstStyle/>
          <a:p>
            <a:endParaRPr lang="en-US"/>
          </a:p>
        </p:txBody>
      </p:sp>
    </p:spTree>
    <p:extLst>
      <p:ext uri="{BB962C8B-B14F-4D97-AF65-F5344CB8AC3E}">
        <p14:creationId xmlns:p14="http://schemas.microsoft.com/office/powerpoint/2010/main" val="1139069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divider title style</a:t>
            </a:r>
          </a:p>
        </p:txBody>
      </p:sp>
      <p:sp>
        <p:nvSpPr>
          <p:cNvPr id="3" name="Text Placeholder 2"/>
          <p:cNvSpPr>
            <a:spLocks noGrp="1"/>
          </p:cNvSpPr>
          <p:nvPr>
            <p:ph idx="1"/>
          </p:nvPr>
        </p:nvSpPr>
        <p:spPr>
          <a:xfrm>
            <a:off x="574076" y="4743914"/>
            <a:ext cx="5453096" cy="433445"/>
          </a:xfrm>
          <a:prstGeom prst="rect">
            <a:avLst/>
          </a:prstGeom>
        </p:spPr>
        <p:txBody>
          <a:bodyPr vert="horz" lIns="91440" tIns="45720" rIns="91440" bIns="45720" rtlCol="0">
            <a:normAutofit/>
          </a:bodyPr>
          <a:lstStyle/>
          <a:p>
            <a:pPr lvl="0"/>
            <a:r>
              <a:rPr lang="en-US" dirty="0"/>
              <a:t>Presentation subtitle goes here</a:t>
            </a:r>
          </a:p>
        </p:txBody>
      </p:sp>
    </p:spTree>
    <p:extLst>
      <p:ext uri="{BB962C8B-B14F-4D97-AF65-F5344CB8AC3E}">
        <p14:creationId xmlns:p14="http://schemas.microsoft.com/office/powerpoint/2010/main" val="37732436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Date Placeholder 3"/>
          <p:cNvSpPr txBox="1">
            <a:spLocks/>
          </p:cNvSpPr>
          <p:nvPr/>
        </p:nvSpPr>
        <p:spPr>
          <a:xfrm>
            <a:off x="5588000" y="6416676"/>
            <a:ext cx="1625600" cy="365125"/>
          </a:xfrm>
          <a:prstGeom prst="rect">
            <a:avLst/>
          </a:prstGeom>
        </p:spPr>
        <p:txBody>
          <a:bodyPr anchor="ctr"/>
          <a:lstStyle/>
          <a:p>
            <a:pPr>
              <a:defRPr/>
            </a:pPr>
            <a:r>
              <a:rPr lang="en-US" sz="1000" dirty="0">
                <a:solidFill>
                  <a:srgbClr val="9E9E9F"/>
                </a:solidFill>
                <a:latin typeface="+mn-lt"/>
                <a:ea typeface="ＭＳ Ｐゴシック" pitchFamily="-105" charset="-128"/>
              </a:rPr>
              <a:t>9/8/2011</a:t>
            </a:r>
          </a:p>
        </p:txBody>
      </p:sp>
      <p:sp>
        <p:nvSpPr>
          <p:cNvPr id="5" name="Footer Placeholder 4"/>
          <p:cNvSpPr txBox="1">
            <a:spLocks/>
          </p:cNvSpPr>
          <p:nvPr/>
        </p:nvSpPr>
        <p:spPr>
          <a:xfrm>
            <a:off x="101600" y="6492876"/>
            <a:ext cx="2235200" cy="365125"/>
          </a:xfrm>
          <a:prstGeom prst="rect">
            <a:avLst/>
          </a:prstGeom>
        </p:spPr>
        <p:txBody>
          <a:bodyPr anchor="ctr"/>
          <a:lstStyle/>
          <a:p>
            <a:pPr>
              <a:defRPr/>
            </a:pPr>
            <a:r>
              <a:rPr lang="en-US" sz="800">
                <a:solidFill>
                  <a:srgbClr val="9E9E9F"/>
                </a:solidFill>
                <a:latin typeface="+mn-lt"/>
                <a:ea typeface="ＭＳ Ｐゴシック" pitchFamily="-105" charset="-128"/>
              </a:rPr>
              <a:t>© 2011 Aptiv Solutions</a:t>
            </a:r>
          </a:p>
        </p:txBody>
      </p:sp>
      <p:sp>
        <p:nvSpPr>
          <p:cNvPr id="6" name="Slide Number Placeholder 5"/>
          <p:cNvSpPr txBox="1">
            <a:spLocks/>
          </p:cNvSpPr>
          <p:nvPr/>
        </p:nvSpPr>
        <p:spPr>
          <a:xfrm>
            <a:off x="10464800" y="6416676"/>
            <a:ext cx="1422400" cy="365125"/>
          </a:xfrm>
          <a:prstGeom prst="rect">
            <a:avLst/>
          </a:prstGeom>
        </p:spPr>
        <p:txBody>
          <a:bodyPr anchor="ctr"/>
          <a:lstStyle/>
          <a:p>
            <a:pPr algn="r">
              <a:defRPr/>
            </a:pPr>
            <a:fld id="{F29E9222-159B-432C-9AC9-A055A49155D7}" type="slidenum">
              <a:rPr lang="en-US" sz="1000">
                <a:solidFill>
                  <a:srgbClr val="DB103A"/>
                </a:solidFill>
                <a:latin typeface="+mn-lt"/>
                <a:ea typeface="ＭＳ Ｐゴシック" pitchFamily="-105" charset="-128"/>
              </a:rPr>
              <a:pPr algn="r">
                <a:defRPr/>
              </a:pPr>
              <a:t>‹#›</a:t>
            </a:fld>
            <a:endParaRPr lang="en-US" sz="1000">
              <a:solidFill>
                <a:srgbClr val="DB103A"/>
              </a:solidFill>
              <a:latin typeface="+mn-lt"/>
              <a:ea typeface="ＭＳ Ｐゴシック" pitchFamily="-105" charset="-128"/>
            </a:endParaRPr>
          </a:p>
        </p:txBody>
      </p:sp>
      <p:sp>
        <p:nvSpPr>
          <p:cNvPr id="9" name="Title 1"/>
          <p:cNvSpPr>
            <a:spLocks noGrp="1"/>
          </p:cNvSpPr>
          <p:nvPr>
            <p:ph type="ctrTitle"/>
          </p:nvPr>
        </p:nvSpPr>
        <p:spPr>
          <a:xfrm>
            <a:off x="609600" y="-76200"/>
            <a:ext cx="10363200" cy="1143000"/>
          </a:xfrm>
          <a:prstGeom prst="rect">
            <a:avLst/>
          </a:prstGeom>
        </p:spPr>
        <p:txBody>
          <a:bodyPr anchor="ctr"/>
          <a:lstStyle>
            <a:lvl1pPr algn="l">
              <a:defRPr sz="3600" b="0" i="0" cap="none" spc="0">
                <a:solidFill>
                  <a:schemeClr val="bg2"/>
                </a:solidFill>
                <a:latin typeface="Arial" pitchFamily="34" charset="0"/>
                <a:cs typeface="Arial" pitchFamily="34" charset="0"/>
              </a:defRPr>
            </a:lvl1pPr>
          </a:lstStyle>
          <a:p>
            <a:r>
              <a:rPr lang="en-US" dirty="0"/>
              <a:t>Click to edit Master title style</a:t>
            </a:r>
          </a:p>
        </p:txBody>
      </p:sp>
      <p:sp>
        <p:nvSpPr>
          <p:cNvPr id="10" name="Subtitle 2"/>
          <p:cNvSpPr>
            <a:spLocks noGrp="1"/>
          </p:cNvSpPr>
          <p:nvPr>
            <p:ph type="subTitle" idx="1"/>
          </p:nvPr>
        </p:nvSpPr>
        <p:spPr>
          <a:xfrm>
            <a:off x="609600" y="1346200"/>
            <a:ext cx="10363200" cy="4191000"/>
          </a:xfrm>
          <a:prstGeom prst="rect">
            <a:avLst/>
          </a:prstGeom>
        </p:spPr>
        <p:txBody>
          <a:bodyPr/>
          <a:lstStyle>
            <a:lvl1pPr marL="0" indent="0" algn="l">
              <a:buClr>
                <a:schemeClr val="accent1"/>
              </a:buClr>
              <a:buFont typeface="Arial"/>
              <a:buChar char="•"/>
              <a:defRPr sz="2000" b="0" i="0">
                <a:solidFill>
                  <a:schemeClr val="tx1">
                    <a:lumMod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075396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Whats next transi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94855"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hr-HR" dirty="0"/>
              <a:t>What’s next?</a:t>
            </a:r>
            <a:endParaRPr lang="en-US" dirty="0"/>
          </a:p>
        </p:txBody>
      </p:sp>
      <p:sp>
        <p:nvSpPr>
          <p:cNvPr id="11" name="Content Placeholder 2"/>
          <p:cNvSpPr>
            <a:spLocks noGrp="1" noChangeAspect="1"/>
          </p:cNvSpPr>
          <p:nvPr>
            <p:ph sz="half" idx="1" hasCustomPrompt="1"/>
          </p:nvPr>
        </p:nvSpPr>
        <p:spPr>
          <a:xfrm>
            <a:off x="248447" y="1337883"/>
            <a:ext cx="11625536" cy="4767746"/>
          </a:xfrm>
          <a:prstGeom prst="rect">
            <a:avLst/>
          </a:prstGeom>
        </p:spPr>
        <p:txBody>
          <a:bodyPr lIns="0" tIns="0" rIns="0" bIns="0">
            <a:noAutofit/>
          </a:bodyPr>
          <a:lstStyle>
            <a:lvl1pPr marL="0" indent="0">
              <a:lnSpc>
                <a:spcPct val="120000"/>
              </a:lnSpc>
              <a:buNone/>
              <a:defRPr sz="10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You should now understand … In the next chapter, you will find more about … </a:t>
            </a:r>
            <a:endParaRPr lang="hr-HR" dirty="0"/>
          </a:p>
          <a:p>
            <a:pPr lvl="0"/>
            <a:r>
              <a:rPr lang="en-US" dirty="0"/>
              <a:t>Please click the ‘Next’ button below to open the next chapter.</a:t>
            </a:r>
          </a:p>
        </p:txBody>
      </p:sp>
      <p:sp>
        <p:nvSpPr>
          <p:cNvPr id="10"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19901160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asic content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20087"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en-US" dirty="0"/>
              <a:t>[enter page title here]</a:t>
            </a:r>
          </a:p>
        </p:txBody>
      </p:sp>
      <p:sp>
        <p:nvSpPr>
          <p:cNvPr id="10" name="Content Placeholder 2"/>
          <p:cNvSpPr>
            <a:spLocks noGrp="1" noChangeAspect="1"/>
          </p:cNvSpPr>
          <p:nvPr>
            <p:ph sz="half" idx="1" hasCustomPrompt="1"/>
          </p:nvPr>
        </p:nvSpPr>
        <p:spPr>
          <a:xfrm>
            <a:off x="242994" y="1337882"/>
            <a:ext cx="11630989" cy="4935036"/>
          </a:xfrm>
          <a:prstGeom prst="rect">
            <a:avLst/>
          </a:prstGeom>
        </p:spPr>
        <p:txBody>
          <a:bodyPr lIns="0" tIns="0" rIns="0" bIns="0">
            <a:noAutofit/>
          </a:bodyPr>
          <a:lstStyle>
            <a:lvl1pPr marL="0" indent="0">
              <a:lnSpc>
                <a:spcPct val="120000"/>
              </a:lnSpc>
              <a:buNone/>
              <a:defRPr sz="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[enter body text]</a:t>
            </a:r>
          </a:p>
        </p:txBody>
      </p:sp>
      <p:sp>
        <p:nvSpPr>
          <p:cNvPr id="3"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20524908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Page_FULL BODY">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092529"/>
            <a:ext cx="10972800" cy="5130140"/>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609600" y="334384"/>
            <a:ext cx="10972800" cy="6505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0736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BEAC02B7-880F-49BE-9F7C-67E1B7CBA4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7599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95388DE-02ED-43B8-A81A-D54A824EED6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47801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35ACB85-F9E2-46C0-ADCC-BA9EC53B457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617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06F812D-B419-4F68-A506-EC77140CA69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731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chart/tex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11456069"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4" name="Rectangle 3">
            <a:extLst>
              <a:ext uri="{FF2B5EF4-FFF2-40B4-BE49-F238E27FC236}">
                <a16:creationId xmlns:a16="http://schemas.microsoft.com/office/drawing/2014/main" id="{6AAB3C40-C149-4914-BC22-4EE15A62214F}"/>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 name="Graphic 4">
            <a:extLst>
              <a:ext uri="{FF2B5EF4-FFF2-40B4-BE49-F238E27FC236}">
                <a16:creationId xmlns:a16="http://schemas.microsoft.com/office/drawing/2014/main" id="{23C9AD85-E3B2-4645-809A-9ED0A396AB5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6" name="Slide Number Placeholder 6">
            <a:extLst>
              <a:ext uri="{FF2B5EF4-FFF2-40B4-BE49-F238E27FC236}">
                <a16:creationId xmlns:a16="http://schemas.microsoft.com/office/drawing/2014/main" id="{E403255A-6F36-44D7-9021-9C9FD32BA9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7" name="Graphic 6">
            <a:extLst>
              <a:ext uri="{FF2B5EF4-FFF2-40B4-BE49-F238E27FC236}">
                <a16:creationId xmlns:a16="http://schemas.microsoft.com/office/drawing/2014/main" id="{FA2FA54A-9DE1-45D3-BBE4-7CE5EF73B6B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92509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75F30AD-B3AD-46CD-81D1-56349170890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60101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02056B53-F7CB-4468-B846-F3B396B2756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13405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966566B-A67D-433E-A666-0754C3F0CE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693012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1AAC90-2939-40D6-A1E9-F4A6560C5BE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71540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45E929-F747-432D-B8F8-D16373A997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268680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356482A-730C-4C68-A785-A4E52FE7866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91053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4A3A64D-5498-41D9-B724-29CF3A9E4B1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174865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Content Placeholder 2"/>
          <p:cNvSpPr>
            <a:spLocks noGrp="1"/>
          </p:cNvSpPr>
          <p:nvPr>
            <p:ph sz="quarter" idx="1"/>
          </p:nvPr>
        </p:nvSpPr>
        <p:spPr>
          <a:xfrm>
            <a:off x="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0" y="3733800"/>
            <a:ext cx="12192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448800" y="6610350"/>
            <a:ext cx="2743200" cy="247650"/>
          </a:xfrm>
        </p:spPr>
        <p:txBody>
          <a:bodyPr/>
          <a:lstStyle>
            <a:lvl1pPr>
              <a:defRPr/>
            </a:lvl1pPr>
          </a:lstStyle>
          <a:p>
            <a:fld id="{6B1F7DB5-6DD1-466B-9E23-635B795631F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134785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Table Placeholder 2"/>
          <p:cNvSpPr>
            <a:spLocks noGrp="1"/>
          </p:cNvSpPr>
          <p:nvPr>
            <p:ph type="tbl" idx="1"/>
          </p:nvPr>
        </p:nvSpPr>
        <p:spPr>
          <a:xfrm>
            <a:off x="0" y="990600"/>
            <a:ext cx="12192000" cy="5334000"/>
          </a:xfrm>
        </p:spPr>
        <p:txBody>
          <a:bodyPr/>
          <a:lstStyle/>
          <a:p>
            <a:endParaRPr lang="en-US"/>
          </a:p>
        </p:txBody>
      </p:sp>
      <p:sp>
        <p:nvSpPr>
          <p:cNvPr id="4" name="Slide Number Placeholder 3"/>
          <p:cNvSpPr>
            <a:spLocks noGrp="1"/>
          </p:cNvSpPr>
          <p:nvPr>
            <p:ph type="sldNum" sz="quarter" idx="10"/>
          </p:nvPr>
        </p:nvSpPr>
        <p:spPr>
          <a:xfrm>
            <a:off x="9448800" y="6610350"/>
            <a:ext cx="2743200" cy="247650"/>
          </a:xfrm>
        </p:spPr>
        <p:txBody>
          <a:bodyPr/>
          <a:lstStyle>
            <a:lvl1pPr>
              <a:defRPr/>
            </a:lvl1pPr>
          </a:lstStyle>
          <a:p>
            <a:fld id="{0E859071-D544-4B29-8089-48EC1F3DE4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62174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77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Slice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sp>
        <p:nvSpPr>
          <p:cNvPr id="8" name="Graphic 23">
            <a:extLst>
              <a:ext uri="{FF2B5EF4-FFF2-40B4-BE49-F238E27FC236}">
                <a16:creationId xmlns:a16="http://schemas.microsoft.com/office/drawing/2014/main" id="{95D38FA3-A516-324C-8404-221AD0A31BF1}"/>
              </a:ext>
            </a:extLst>
          </p:cNvPr>
          <p:cNvSpPr/>
          <p:nvPr userDrawn="1"/>
        </p:nvSpPr>
        <p:spPr>
          <a:xfrm>
            <a:off x="9110872" y="4703099"/>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7E0D8275-0159-4A25-B5E0-C658DA2F53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86EDEACA-51A8-40CD-96F2-2F95926E945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722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Slice Cobal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accent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sp>
        <p:nvSpPr>
          <p:cNvPr id="10" name="Graphic 23">
            <a:extLst>
              <a:ext uri="{FF2B5EF4-FFF2-40B4-BE49-F238E27FC236}">
                <a16:creationId xmlns:a16="http://schemas.microsoft.com/office/drawing/2014/main" id="{153D8EE2-B37A-BA40-A0BF-B7FF38CB4B06}"/>
              </a:ext>
            </a:extLst>
          </p:cNvPr>
          <p:cNvSpPr/>
          <p:nvPr userDrawn="1"/>
        </p:nvSpPr>
        <p:spPr>
          <a:xfrm>
            <a:off x="9110870"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32737984-84CC-4432-A0B0-B02A5FCB8D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FAF5D26C-7FDA-45A7-930D-EA5773C6AF4D}"/>
              </a:ext>
            </a:extLst>
          </p:cNvPr>
          <p:cNvSpPr>
            <a:spLocks noGrp="1"/>
          </p:cNvSpPr>
          <p:nvPr>
            <p:ph type="sldNum" sz="quarter" idx="12"/>
          </p:nvPr>
        </p:nvSpPr>
        <p:spPr>
          <a:xfrm>
            <a:off x="9282364" y="6428540"/>
            <a:ext cx="2743200" cy="365125"/>
          </a:xfrm>
        </p:spPr>
        <p:txBody>
          <a:bodyPr>
            <a:noAutofit/>
          </a:bodyPr>
          <a:lstStyle>
            <a:lvl1pPr>
              <a:defRPr>
                <a:solidFill>
                  <a:schemeClr val="bg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4110534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8.svg"/><Relationship Id="rId5" Type="http://schemas.openxmlformats.org/officeDocument/2006/relationships/slideLayout" Target="../slideLayouts/slideLayout62.xml"/><Relationship Id="rId10" Type="http://schemas.openxmlformats.org/officeDocument/2006/relationships/image" Target="../media/image7.png"/><Relationship Id="rId4" Type="http://schemas.openxmlformats.org/officeDocument/2006/relationships/slideLayout" Target="../slideLayouts/slideLayout6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3.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F1538-DED7-429E-8DB8-0001CB5BC8D5}"/>
              </a:ext>
            </a:extLst>
          </p:cNvPr>
          <p:cNvSpPr>
            <a:spLocks noGrp="1"/>
          </p:cNvSpPr>
          <p:nvPr>
            <p:ph type="title"/>
          </p:nvPr>
        </p:nvSpPr>
        <p:spPr>
          <a:xfrm>
            <a:off x="312738" y="18255"/>
            <a:ext cx="10515600" cy="1325563"/>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6DA8B6EE-E5E7-4894-8164-63C2CC572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FC845295-AC11-436D-A4E7-DBF54C228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489086C-28E4-4235-ADF2-8206AAC3D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2"/>
                </a:solidFill>
              </a:defRPr>
            </a:lvl1pPr>
          </a:lstStyle>
          <a:p>
            <a:fld id="{82F5E98D-7EF9-415D-84B4-C7BB52403EFC}" type="slidenum">
              <a:rPr lang="en-GB" smtClean="0"/>
              <a:pPr/>
              <a:t>‹#›</a:t>
            </a:fld>
            <a:endParaRPr lang="en-GB"/>
          </a:p>
        </p:txBody>
      </p:sp>
      <p:sp>
        <p:nvSpPr>
          <p:cNvPr id="7" name="Text Placeholder 2">
            <a:extLst>
              <a:ext uri="{FF2B5EF4-FFF2-40B4-BE49-F238E27FC236}">
                <a16:creationId xmlns:a16="http://schemas.microsoft.com/office/drawing/2014/main" id="{9A331187-BC39-49B5-B961-55269E454BE8}"/>
              </a:ext>
            </a:extLst>
          </p:cNvPr>
          <p:cNvSpPr>
            <a:spLocks noGrp="1"/>
          </p:cNvSpPr>
          <p:nvPr>
            <p:ph type="body" idx="1"/>
          </p:nvPr>
        </p:nvSpPr>
        <p:spPr>
          <a:xfrm>
            <a:off x="406400" y="1517281"/>
            <a:ext cx="11379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41654412"/>
      </p:ext>
    </p:extLst>
  </p:cSld>
  <p:clrMap bg1="lt1" tx1="dk1" bg2="lt2" tx2="dk2" accent1="accent1" accent2="accent2" accent3="accent3" accent4="accent4" accent5="accent5" accent6="accent6" hlink="hlink" folHlink="folHlink"/>
  <p:sldLayoutIdLst>
    <p:sldLayoutId id="2147483649" r:id="rId1"/>
    <p:sldLayoutId id="2147483701" r:id="rId2"/>
    <p:sldLayoutId id="2147483682" r:id="rId3"/>
    <p:sldLayoutId id="2147483658" r:id="rId4"/>
    <p:sldLayoutId id="2147483659" r:id="rId5"/>
    <p:sldLayoutId id="2147483685" r:id="rId6"/>
    <p:sldLayoutId id="2147483650" r:id="rId7"/>
    <p:sldLayoutId id="2147483697" r:id="rId8"/>
    <p:sldLayoutId id="2147483698" r:id="rId9"/>
    <p:sldLayoutId id="2147483699" r:id="rId10"/>
    <p:sldLayoutId id="2147483692" r:id="rId11"/>
    <p:sldLayoutId id="2147483693" r:id="rId12"/>
    <p:sldLayoutId id="2147483651" r:id="rId13"/>
    <p:sldLayoutId id="2147483686" r:id="rId14"/>
    <p:sldLayoutId id="2147483694" r:id="rId15"/>
    <p:sldLayoutId id="2147483695" r:id="rId16"/>
    <p:sldLayoutId id="2147483662" r:id="rId17"/>
    <p:sldLayoutId id="2147483687" r:id="rId18"/>
    <p:sldLayoutId id="2147483688" r:id="rId19"/>
    <p:sldLayoutId id="2147483675" r:id="rId20"/>
    <p:sldLayoutId id="2147483653" r:id="rId21"/>
    <p:sldLayoutId id="2147483661" r:id="rId22"/>
    <p:sldLayoutId id="2147483660" r:id="rId23"/>
    <p:sldLayoutId id="2147483703" r:id="rId24"/>
    <p:sldLayoutId id="2147483702" r:id="rId25"/>
    <p:sldLayoutId id="2147483677" r:id="rId26"/>
    <p:sldLayoutId id="2147483689" r:id="rId27"/>
    <p:sldLayoutId id="2147483679" r:id="rId28"/>
    <p:sldLayoutId id="2147483678" r:id="rId29"/>
    <p:sldLayoutId id="2147483680" r:id="rId30"/>
    <p:sldLayoutId id="2147483681" r:id="rId31"/>
    <p:sldLayoutId id="2147483683" r:id="rId32"/>
    <p:sldLayoutId id="2147483684" r:id="rId33"/>
    <p:sldLayoutId id="2147483676" r:id="rId34"/>
    <p:sldLayoutId id="2147483652" r:id="rId35"/>
    <p:sldLayoutId id="2147483674" r:id="rId36"/>
    <p:sldLayoutId id="2147483663" r:id="rId37"/>
    <p:sldLayoutId id="2147483664" r:id="rId38"/>
    <p:sldLayoutId id="2147483669" r:id="rId39"/>
    <p:sldLayoutId id="2147483672" r:id="rId40"/>
    <p:sldLayoutId id="2147483667" r:id="rId41"/>
    <p:sldLayoutId id="2147483708" r:id="rId42"/>
    <p:sldLayoutId id="2147483707" r:id="rId43"/>
    <p:sldLayoutId id="2147483673" r:id="rId44"/>
    <p:sldLayoutId id="2147483654" r:id="rId45"/>
    <p:sldLayoutId id="2147483655" r:id="rId46"/>
    <p:sldLayoutId id="2147483690" r:id="rId47"/>
    <p:sldLayoutId id="2147483691" r:id="rId48"/>
    <p:sldLayoutId id="2147483705" r:id="rId49"/>
    <p:sldLayoutId id="2147483704" r:id="rId50"/>
    <p:sldLayoutId id="2147483656" r:id="rId51"/>
    <p:sldLayoutId id="2147483696" r:id="rId52"/>
    <p:sldLayoutId id="2147483665" r:id="rId53"/>
    <p:sldLayoutId id="2147483666" r:id="rId54"/>
    <p:sldLayoutId id="2147483709" r:id="rId55"/>
    <p:sldLayoutId id="2147483735" r:id="rId56"/>
    <p:sldLayoutId id="2147483737" r:id="rId5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689" y="151637"/>
            <a:ext cx="10990479" cy="9913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6" name="Rectangle 5">
            <a:extLst>
              <a:ext uri="{FF2B5EF4-FFF2-40B4-BE49-F238E27FC236}">
                <a16:creationId xmlns:a16="http://schemas.microsoft.com/office/drawing/2014/main" id="{5B4D1B9F-97FE-E9E6-0E22-11A90011BCF2}"/>
              </a:ext>
            </a:extLst>
          </p:cNvPr>
          <p:cNvSpPr/>
          <p:nvPr userDrawn="1"/>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739F03BA-CB58-32C5-E58F-42645AABF403}"/>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Tree>
    <p:extLst>
      <p:ext uri="{BB962C8B-B14F-4D97-AF65-F5344CB8AC3E}">
        <p14:creationId xmlns:p14="http://schemas.microsoft.com/office/powerpoint/2010/main" val="291258475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 id="2147483716" r:id="rId5"/>
    <p:sldLayoutId id="2147483717" r:id="rId6"/>
    <p:sldLayoutId id="2147483718" r:id="rId7"/>
    <p:sldLayoutId id="2147483719" r:id="rId8"/>
  </p:sldLayoutIdLst>
  <p:hf hdr="0" ftr="0" dt="0"/>
  <p:txStyles>
    <p:titleStyle>
      <a:lvl1pPr algn="l" defTabSz="457200" rtl="0" eaLnBrk="1" latinLnBrk="0" hangingPunct="1">
        <a:spcBef>
          <a:spcPct val="0"/>
        </a:spcBef>
        <a:buNone/>
        <a:defRPr sz="2500" b="1" kern="1200">
          <a:solidFill>
            <a:schemeClr val="accent1"/>
          </a:solidFill>
          <a:latin typeface="Verdana"/>
          <a:ea typeface="+mj-ea"/>
          <a:cs typeface="Verdana"/>
        </a:defRPr>
      </a:lvl1pPr>
    </p:titleStyle>
    <p:bodyStyle>
      <a:lvl1pPr marL="342900" indent="-342900" algn="l" defTabSz="457200" rtl="0" eaLnBrk="1" latinLnBrk="0" hangingPunct="1">
        <a:spcBef>
          <a:spcPct val="20000"/>
        </a:spcBef>
        <a:buFont typeface="Wingdings" charset="2"/>
        <a:buChar char="§"/>
        <a:defRPr sz="20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1600" kern="1200">
          <a:solidFill>
            <a:schemeClr val="tx1"/>
          </a:solidFill>
          <a:latin typeface="Verdana"/>
          <a:ea typeface="+mn-ea"/>
          <a:cs typeface="Verdana"/>
        </a:defRPr>
      </a:lvl2pPr>
      <a:lvl3pPr marL="1143000" indent="-228600" algn="l" defTabSz="457200" rtl="0" eaLnBrk="1" latinLnBrk="0" hangingPunct="1">
        <a:spcBef>
          <a:spcPct val="20000"/>
        </a:spcBef>
        <a:buFont typeface="Wingdings" charset="2"/>
        <a:buChar char="§"/>
        <a:defRPr sz="12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1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990600"/>
            <a:ext cx="1219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448800" y="6610350"/>
            <a:ext cx="2743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F6018B02-0FA4-44C5-8EB0-A0729277D00F}"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627848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ft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github.com/kwathen/OCTOPUS" TargetMode="Externa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kwathen/BayesPharma2024-OCTOPUS" TargetMode="External"/><Relationship Id="rId2" Type="http://schemas.openxmlformats.org/officeDocument/2006/relationships/hyperlink" Target="https://github.com/kwathen/OCTOPU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5.xml"/></Relationships>
</file>

<file path=ppt/slides/_rels/slide40.xml.rels><?xml version="1.0" encoding="UTF-8" standalone="yes"?>
<Relationships xmlns="http://schemas.openxmlformats.org/package/2006/relationships"><Relationship Id="rId2" Type="http://schemas.openxmlformats.org/officeDocument/2006/relationships/hyperlink" Target="https://kwathen.github.io/OCTOPUS/reference/CheckTrialMonitor.html"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svg"/><Relationship Id="rId2" Type="http://schemas.openxmlformats.org/officeDocument/2006/relationships/image" Target="../media/image30.png"/><Relationship Id="rId1" Type="http://schemas.openxmlformats.org/officeDocument/2006/relationships/slideLayout" Target="../slideLayouts/slideLayout6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5.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9559-3FEC-B64F-8922-BF164549F19D}"/>
              </a:ext>
            </a:extLst>
          </p:cNvPr>
          <p:cNvSpPr>
            <a:spLocks noGrp="1"/>
          </p:cNvSpPr>
          <p:nvPr>
            <p:ph type="title"/>
          </p:nvPr>
        </p:nvSpPr>
        <p:spPr/>
        <p:txBody>
          <a:bodyPr/>
          <a:lstStyle/>
          <a:p>
            <a:r>
              <a:rPr lang="en-US" dirty="0"/>
              <a:t>Navigating the Complexities of Platform Trials: Design and Simulation</a:t>
            </a:r>
          </a:p>
        </p:txBody>
      </p:sp>
      <p:sp>
        <p:nvSpPr>
          <p:cNvPr id="3" name="Text Placeholder 2">
            <a:extLst>
              <a:ext uri="{FF2B5EF4-FFF2-40B4-BE49-F238E27FC236}">
                <a16:creationId xmlns:a16="http://schemas.microsoft.com/office/drawing/2014/main" id="{A2213218-09DA-E54D-87C9-76209CE48457}"/>
              </a:ext>
            </a:extLst>
          </p:cNvPr>
          <p:cNvSpPr>
            <a:spLocks noGrp="1"/>
          </p:cNvSpPr>
          <p:nvPr>
            <p:ph type="body" sz="quarter" idx="10"/>
          </p:nvPr>
        </p:nvSpPr>
        <p:spPr>
          <a:xfrm>
            <a:off x="386997" y="4447753"/>
            <a:ext cx="5123374" cy="759973"/>
          </a:xfrm>
        </p:spPr>
        <p:txBody>
          <a:bodyPr>
            <a:normAutofit fontScale="55000" lnSpcReduction="20000"/>
          </a:bodyPr>
          <a:lstStyle/>
          <a:p>
            <a:r>
              <a:rPr lang="en-US" dirty="0"/>
              <a:t>J. Kyle Wathen</a:t>
            </a:r>
          </a:p>
          <a:p>
            <a:r>
              <a:rPr lang="en-US" dirty="0"/>
              <a:t>Vice President of Scientific Strategy and  Product Innovation</a:t>
            </a:r>
          </a:p>
          <a:p>
            <a:r>
              <a:rPr lang="en-US" dirty="0"/>
              <a:t>Cytel</a:t>
            </a:r>
          </a:p>
        </p:txBody>
      </p:sp>
      <p:sp>
        <p:nvSpPr>
          <p:cNvPr id="4" name="Title 1">
            <a:extLst>
              <a:ext uri="{FF2B5EF4-FFF2-40B4-BE49-F238E27FC236}">
                <a16:creationId xmlns:a16="http://schemas.microsoft.com/office/drawing/2014/main" id="{9FE94B86-012E-78CF-7F6E-386E978066A2}"/>
              </a:ext>
            </a:extLst>
          </p:cNvPr>
          <p:cNvSpPr txBox="1">
            <a:spLocks/>
          </p:cNvSpPr>
          <p:nvPr/>
        </p:nvSpPr>
        <p:spPr>
          <a:xfrm>
            <a:off x="386997" y="5613877"/>
            <a:ext cx="10515600" cy="91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3"/>
                </a:solidFill>
                <a:latin typeface="+mj-lt"/>
                <a:ea typeface="+mj-ea"/>
                <a:cs typeface="+mj-cs"/>
              </a:defRPr>
            </a:lvl1pPr>
          </a:lstStyle>
          <a:p>
            <a:r>
              <a:rPr lang="en-US" sz="2000" dirty="0"/>
              <a:t>Bayes 2024, Rockville, MD October 23-25, 2024</a:t>
            </a:r>
          </a:p>
        </p:txBody>
      </p:sp>
    </p:spTree>
    <p:extLst>
      <p:ext uri="{BB962C8B-B14F-4D97-AF65-F5344CB8AC3E}">
        <p14:creationId xmlns:p14="http://schemas.microsoft.com/office/powerpoint/2010/main" val="92003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2C3874-F438-28CD-D6D3-74BFB45A59B3}"/>
              </a:ext>
            </a:extLst>
          </p:cNvPr>
          <p:cNvSpPr/>
          <p:nvPr/>
        </p:nvSpPr>
        <p:spPr bwMode="auto">
          <a:xfrm>
            <a:off x="6851375" y="2027088"/>
            <a:ext cx="2239617" cy="23283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5" name="TextBox 4">
            <a:extLst>
              <a:ext uri="{FF2B5EF4-FFF2-40B4-BE49-F238E27FC236}">
                <a16:creationId xmlns:a16="http://schemas.microsoft.com/office/drawing/2014/main" id="{18142683-C5D8-6085-725F-1384077DE854}"/>
              </a:ext>
            </a:extLst>
          </p:cNvPr>
          <p:cNvSpPr txBox="1"/>
          <p:nvPr/>
        </p:nvSpPr>
        <p:spPr>
          <a:xfrm>
            <a:off x="6851375" y="1714424"/>
            <a:ext cx="2239617"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5</a:t>
            </a: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10</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Sharing Information Between ISAs?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707886"/>
          </a:xfrm>
          <a:prstGeom prst="rect">
            <a:avLst/>
          </a:prstGeom>
          <a:noFill/>
        </p:spPr>
        <p:txBody>
          <a:bodyPr wrap="square" rtlCol="0">
            <a:spAutoFit/>
          </a:bodyPr>
          <a:lstStyle/>
          <a:p>
            <a:pPr defTabSz="914291"/>
            <a:r>
              <a:rPr lang="en-US" sz="2000" dirty="0" err="1">
                <a:solidFill>
                  <a:srgbClr val="000000"/>
                </a:solidFill>
                <a:latin typeface="Verdana" panose="020B0604030504040204" pitchFamily="34" charset="0"/>
                <a:ea typeface="Verdana" panose="020B0604030504040204" pitchFamily="34" charset="0"/>
                <a:cs typeface="Arial"/>
              </a:rPr>
              <a:t>ISAi</a:t>
            </a:r>
            <a:r>
              <a:rPr lang="en-US" sz="2000" dirty="0">
                <a:solidFill>
                  <a:srgbClr val="000000"/>
                </a:solidFill>
                <a:latin typeface="Verdana" panose="020B0604030504040204" pitchFamily="34" charset="0"/>
                <a:ea typeface="Verdana" panose="020B0604030504040204" pitchFamily="34" charset="0"/>
                <a:cs typeface="Arial"/>
              </a:rPr>
              <a:t> – Intervention Specific Appendix </a:t>
            </a:r>
            <a:r>
              <a:rPr lang="en-US" sz="2000" dirty="0" err="1">
                <a:solidFill>
                  <a:srgbClr val="000000"/>
                </a:solidFill>
                <a:latin typeface="Verdana" panose="020B0604030504040204" pitchFamily="34" charset="0"/>
                <a:ea typeface="Verdana" panose="020B0604030504040204" pitchFamily="34" charset="0"/>
                <a:cs typeface="Arial"/>
              </a:rPr>
              <a:t>i</a:t>
            </a:r>
            <a:r>
              <a:rPr lang="en-US" sz="2000" dirty="0">
                <a:solidFill>
                  <a:srgbClr val="000000"/>
                </a:solidFill>
                <a:latin typeface="Verdana" panose="020B0604030504040204" pitchFamily="34" charset="0"/>
                <a:ea typeface="Verdana" panose="020B0604030504040204" pitchFamily="34" charset="0"/>
                <a:cs typeface="Arial"/>
              </a:rPr>
              <a:t>, which contains Control vs Experimental </a:t>
            </a:r>
            <a:r>
              <a:rPr lang="en-US" sz="2000" dirty="0" err="1">
                <a:solidFill>
                  <a:srgbClr val="000000"/>
                </a:solidFill>
                <a:latin typeface="Verdana" panose="020B0604030504040204" pitchFamily="34" charset="0"/>
                <a:ea typeface="Verdana" panose="020B0604030504040204" pitchFamily="34" charset="0"/>
                <a:cs typeface="Arial"/>
              </a:rPr>
              <a:t>i</a:t>
            </a:r>
            <a:endParaRPr lang="en-US" sz="2000" dirty="0">
              <a:solidFill>
                <a:srgbClr val="000000"/>
              </a:solidFill>
              <a:latin typeface="Verdana" panose="020B0604030504040204" pitchFamily="34" charset="0"/>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4" name="Slide Number Placeholder 3">
            <a:extLst>
              <a:ext uri="{FF2B5EF4-FFF2-40B4-BE49-F238E27FC236}">
                <a16:creationId xmlns:a16="http://schemas.microsoft.com/office/drawing/2014/main" id="{43A12528-228E-A6AE-1712-3609C7BF4718}"/>
              </a:ext>
            </a:extLst>
          </p:cNvPr>
          <p:cNvSpPr txBox="1">
            <a:spLocks/>
          </p:cNvSpPr>
          <p:nvPr/>
        </p:nvSpPr>
        <p:spPr>
          <a:xfrm>
            <a:off x="9448800" y="665536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10</a:t>
            </a:fld>
            <a:endParaRPr lang="en-US" altLang="en-US">
              <a:solidFill>
                <a:srgbClr val="000000"/>
              </a:solidFill>
              <a:latin typeface="Arial"/>
              <a:cs typeface="Arial"/>
            </a:endParaRPr>
          </a:p>
        </p:txBody>
      </p:sp>
      <p:sp>
        <p:nvSpPr>
          <p:cNvPr id="7" name="Rectangle 6">
            <a:extLst>
              <a:ext uri="{FF2B5EF4-FFF2-40B4-BE49-F238E27FC236}">
                <a16:creationId xmlns:a16="http://schemas.microsoft.com/office/drawing/2014/main" id="{E5811BB0-7A8B-5A66-4A62-D6335C37D714}"/>
              </a:ext>
            </a:extLst>
          </p:cNvPr>
          <p:cNvSpPr/>
          <p:nvPr/>
        </p:nvSpPr>
        <p:spPr>
          <a:xfrm>
            <a:off x="0" y="639873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8" name="Graphic 7">
            <a:extLst>
              <a:ext uri="{FF2B5EF4-FFF2-40B4-BE49-F238E27FC236}">
                <a16:creationId xmlns:a16="http://schemas.microsoft.com/office/drawing/2014/main" id="{84C799A6-3067-220D-E446-049C538C471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7" y="639873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1">
            <a:extLst>
              <a:ext uri="{FF2B5EF4-FFF2-40B4-BE49-F238E27FC236}">
                <a16:creationId xmlns:a16="http://schemas.microsoft.com/office/drawing/2014/main" id="{84BCA29F-98DF-0A16-E7DA-F5488358EBEF}"/>
              </a:ext>
            </a:extLst>
          </p:cNvPr>
          <p:cNvSpPr txBox="1">
            <a:spLocks/>
          </p:cNvSpPr>
          <p:nvPr/>
        </p:nvSpPr>
        <p:spPr>
          <a:xfrm>
            <a:off x="11398999" y="641084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10</a:t>
            </a:fld>
            <a:endParaRPr lang="en-US" dirty="0">
              <a:solidFill>
                <a:srgbClr val="FFFFFF"/>
              </a:solidFill>
            </a:endParaRPr>
          </a:p>
        </p:txBody>
      </p:sp>
      <p:pic>
        <p:nvPicPr>
          <p:cNvPr id="14" name="Graphic 13">
            <a:extLst>
              <a:ext uri="{FF2B5EF4-FFF2-40B4-BE49-F238E27FC236}">
                <a16:creationId xmlns:a16="http://schemas.microsoft.com/office/drawing/2014/main" id="{D1FE8B75-CFA4-6828-A47E-3780E165047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220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BFF-EEE6-C93C-4305-A19A325D9168}"/>
              </a:ext>
            </a:extLst>
          </p:cNvPr>
          <p:cNvSpPr>
            <a:spLocks noGrp="1"/>
          </p:cNvSpPr>
          <p:nvPr>
            <p:ph type="title"/>
          </p:nvPr>
        </p:nvSpPr>
        <p:spPr/>
        <p:txBody>
          <a:bodyPr/>
          <a:lstStyle/>
          <a:p>
            <a:r>
              <a:rPr lang="en-US" dirty="0"/>
              <a:t>Platform Trial In Practice</a:t>
            </a:r>
          </a:p>
        </p:txBody>
      </p:sp>
      <p:sp>
        <p:nvSpPr>
          <p:cNvPr id="4" name="Slide Number Placeholder 3">
            <a:extLst>
              <a:ext uri="{FF2B5EF4-FFF2-40B4-BE49-F238E27FC236}">
                <a16:creationId xmlns:a16="http://schemas.microsoft.com/office/drawing/2014/main" id="{6124BF92-336A-DE6C-0E5E-5365BC4B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11</a:t>
            </a:fld>
            <a:endParaRPr lang="en-US" altLang="en-US"/>
          </a:p>
        </p:txBody>
      </p:sp>
      <p:sp>
        <p:nvSpPr>
          <p:cNvPr id="5" name="Content Placeholder 2">
            <a:extLst>
              <a:ext uri="{FF2B5EF4-FFF2-40B4-BE49-F238E27FC236}">
                <a16:creationId xmlns:a16="http://schemas.microsoft.com/office/drawing/2014/main" id="{93BD60A4-1CEE-147E-91E6-346C2AD13BE8}"/>
              </a:ext>
            </a:extLst>
          </p:cNvPr>
          <p:cNvSpPr txBox="1">
            <a:spLocks/>
          </p:cNvSpPr>
          <p:nvPr/>
        </p:nvSpPr>
        <p:spPr>
          <a:xfrm>
            <a:off x="406400" y="1164856"/>
            <a:ext cx="11379200" cy="4351338"/>
          </a:xfrm>
          <a:prstGeom prst="rect">
            <a:avLst/>
          </a:prstGeom>
        </p:spPr>
        <p:txBody>
          <a:bodyPr>
            <a:normAutofit/>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Development of a master protocol should be done in a very pragmatic fashion</a:t>
            </a:r>
          </a:p>
          <a:p>
            <a:r>
              <a:rPr lang="en-US" sz="2400" dirty="0"/>
              <a:t>Learning curve may be steep for a team or group when organizing a master protocol for the first time</a:t>
            </a:r>
          </a:p>
          <a:p>
            <a:r>
              <a:rPr lang="en-US" sz="2400" dirty="0"/>
              <a:t>Similar experiences and approaches taken in various organizations and groups</a:t>
            </a:r>
          </a:p>
          <a:p>
            <a:r>
              <a:rPr lang="en-US" sz="2400" dirty="0"/>
              <a:t>Utilize experience and wealth of knowledge available</a:t>
            </a:r>
          </a:p>
          <a:p>
            <a:r>
              <a:rPr lang="en-US" sz="2400" dirty="0"/>
              <a:t>Avoid the assumption that master protocol is always the “best” approach, consider in stages using “Tools and Aids”</a:t>
            </a:r>
          </a:p>
          <a:p>
            <a:endParaRPr lang="en-US" sz="2400" dirty="0"/>
          </a:p>
          <a:p>
            <a:r>
              <a:rPr lang="en-US" sz="2400" dirty="0">
                <a:highlight>
                  <a:srgbClr val="FFFF00"/>
                </a:highlight>
              </a:rPr>
              <a:t>Master Protocols are NOT ALWAYS THE BEST APPROACH</a:t>
            </a:r>
          </a:p>
          <a:p>
            <a:endParaRPr lang="en-US" sz="2000" dirty="0"/>
          </a:p>
        </p:txBody>
      </p:sp>
    </p:spTree>
    <p:extLst>
      <p:ext uri="{BB962C8B-B14F-4D97-AF65-F5344CB8AC3E}">
        <p14:creationId xmlns:p14="http://schemas.microsoft.com/office/powerpoint/2010/main" val="192085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7299-8983-E8FF-A371-BD877AF08FED}"/>
              </a:ext>
            </a:extLst>
          </p:cNvPr>
          <p:cNvSpPr>
            <a:spLocks noGrp="1"/>
          </p:cNvSpPr>
          <p:nvPr>
            <p:ph type="title"/>
          </p:nvPr>
        </p:nvSpPr>
        <p:spPr/>
        <p:txBody>
          <a:bodyPr/>
          <a:lstStyle/>
          <a:p>
            <a:r>
              <a:rPr lang="en-US" dirty="0"/>
              <a:t>“Tools” and Aids</a:t>
            </a:r>
          </a:p>
        </p:txBody>
      </p:sp>
      <p:sp>
        <p:nvSpPr>
          <p:cNvPr id="3" name="Content Placeholder 2">
            <a:extLst>
              <a:ext uri="{FF2B5EF4-FFF2-40B4-BE49-F238E27FC236}">
                <a16:creationId xmlns:a16="http://schemas.microsoft.com/office/drawing/2014/main" id="{6F0BFBC9-1D1F-2502-BFB3-C91B0F7BAB16}"/>
              </a:ext>
            </a:extLst>
          </p:cNvPr>
          <p:cNvSpPr>
            <a:spLocks noGrp="1"/>
          </p:cNvSpPr>
          <p:nvPr>
            <p:ph idx="1"/>
          </p:nvPr>
        </p:nvSpPr>
        <p:spPr>
          <a:xfrm>
            <a:off x="406400" y="1164856"/>
            <a:ext cx="11379200" cy="4768584"/>
          </a:xfrm>
        </p:spPr>
        <p:txBody>
          <a:bodyPr>
            <a:normAutofit fontScale="77500" lnSpcReduction="20000"/>
          </a:bodyPr>
          <a:lstStyle/>
          <a:p>
            <a:r>
              <a:rPr lang="en-US" sz="3100" dirty="0"/>
              <a:t>To help determine if a master protocol is a good option, consider the following stages for Master Protocols (MP) planning</a:t>
            </a:r>
          </a:p>
          <a:p>
            <a:pPr marL="228600" indent="0">
              <a:buNone/>
            </a:pPr>
            <a:endParaRPr lang="en-US" sz="3100" dirty="0"/>
          </a:p>
          <a:p>
            <a:pPr lvl="1"/>
            <a:r>
              <a:rPr lang="en-US" sz="3100" b="1" dirty="0">
                <a:solidFill>
                  <a:schemeClr val="tx2">
                    <a:lumMod val="60000"/>
                    <a:lumOff val="40000"/>
                  </a:schemeClr>
                </a:solidFill>
              </a:rPr>
              <a:t>Considering a MP </a:t>
            </a:r>
            <a:r>
              <a:rPr lang="en-US" sz="3100" b="1" dirty="0"/>
              <a:t>- MP Score Card</a:t>
            </a:r>
            <a:r>
              <a:rPr lang="en-US" sz="3100" dirty="0"/>
              <a:t> – A set of questions that can be scored in a preliminary fashion to help determine if a master protocol is a good fit (little time investment)</a:t>
            </a:r>
          </a:p>
          <a:p>
            <a:pPr marL="685800" lvl="1" indent="0">
              <a:buNone/>
            </a:pPr>
            <a:endParaRPr lang="en-US" sz="3100" dirty="0"/>
          </a:p>
          <a:p>
            <a:pPr lvl="1"/>
            <a:r>
              <a:rPr lang="en-US" sz="3100" b="1" dirty="0">
                <a:solidFill>
                  <a:schemeClr val="tx2">
                    <a:lumMod val="60000"/>
                    <a:lumOff val="40000"/>
                  </a:schemeClr>
                </a:solidFill>
              </a:rPr>
              <a:t>Assessing a MP - </a:t>
            </a:r>
            <a:r>
              <a:rPr lang="en-US" sz="3100" b="1" dirty="0"/>
              <a:t>Master Protocol Quick Start Worksheet</a:t>
            </a:r>
            <a:r>
              <a:rPr lang="en-US" sz="3100" dirty="0"/>
              <a:t> – A list of more detailed questions that may require more input and knowledge about the trial under consideration (more time-consuming exercise)</a:t>
            </a:r>
          </a:p>
          <a:p>
            <a:pPr marL="685800" lvl="1" indent="0">
              <a:buNone/>
            </a:pPr>
            <a:endParaRPr lang="en-US" sz="3100" dirty="0"/>
          </a:p>
          <a:p>
            <a:pPr lvl="1"/>
            <a:r>
              <a:rPr lang="en-US" sz="3100" b="1" dirty="0">
                <a:solidFill>
                  <a:schemeClr val="tx2">
                    <a:lumMod val="60000"/>
                    <a:lumOff val="40000"/>
                  </a:schemeClr>
                </a:solidFill>
              </a:rPr>
              <a:t>Implementing a MP </a:t>
            </a:r>
            <a:r>
              <a:rPr lang="en-US" sz="3100" b="1" dirty="0"/>
              <a:t>- Simulation Plan and Report: </a:t>
            </a:r>
            <a:r>
              <a:rPr lang="en-US" sz="3100" dirty="0"/>
              <a:t> A formal write up of the details for simulating the trial and the desired output that will be obtained.  Often good to outline the required improvement and/or performance that would is required to justify a master protocol  (can be very time consuming)</a:t>
            </a:r>
          </a:p>
          <a:p>
            <a:endParaRPr lang="en-US" sz="2000" dirty="0"/>
          </a:p>
        </p:txBody>
      </p:sp>
      <p:sp>
        <p:nvSpPr>
          <p:cNvPr id="5" name="Slide Number Placeholder 4">
            <a:extLst>
              <a:ext uri="{FF2B5EF4-FFF2-40B4-BE49-F238E27FC236}">
                <a16:creationId xmlns:a16="http://schemas.microsoft.com/office/drawing/2014/main" id="{C91168D9-F18E-97EC-7309-4CDE61298256}"/>
              </a:ext>
            </a:extLst>
          </p:cNvPr>
          <p:cNvSpPr>
            <a:spLocks noGrp="1"/>
          </p:cNvSpPr>
          <p:nvPr>
            <p:ph type="sldNum" sz="quarter" idx="4"/>
          </p:nvPr>
        </p:nvSpPr>
        <p:spPr/>
        <p:txBody>
          <a:bodyPr/>
          <a:lstStyle/>
          <a:p>
            <a:fld id="{64C47640-ECEC-E34E-A5C6-81F2A80A839B}" type="slidenum">
              <a:rPr lang="en-US" smtClean="0">
                <a:solidFill>
                  <a:srgbClr val="000000"/>
                </a:solidFill>
              </a:rPr>
              <a:pPr/>
              <a:t>12</a:t>
            </a:fld>
            <a:endParaRPr lang="en-US">
              <a:solidFill>
                <a:srgbClr val="000000"/>
              </a:solidFill>
            </a:endParaRPr>
          </a:p>
        </p:txBody>
      </p:sp>
      <p:sp>
        <p:nvSpPr>
          <p:cNvPr id="7" name="Footer Placeholder 6">
            <a:extLst>
              <a:ext uri="{FF2B5EF4-FFF2-40B4-BE49-F238E27FC236}">
                <a16:creationId xmlns:a16="http://schemas.microsoft.com/office/drawing/2014/main" id="{31ADBFDD-5B7E-2FD3-AB2F-B6C55C58B77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213984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77F3559-4B7B-F22C-4530-E8C779065F91}"/>
              </a:ext>
            </a:extLst>
          </p:cNvPr>
          <p:cNvPicPr>
            <a:picLocks noChangeAspect="1"/>
          </p:cNvPicPr>
          <p:nvPr/>
        </p:nvPicPr>
        <p:blipFill>
          <a:blip r:embed="rId2"/>
          <a:stretch>
            <a:fillRect/>
          </a:stretch>
        </p:blipFill>
        <p:spPr>
          <a:xfrm>
            <a:off x="332570" y="1366549"/>
            <a:ext cx="11526859" cy="4124901"/>
          </a:xfrm>
          <a:prstGeom prst="rect">
            <a:avLst/>
          </a:prstGeom>
        </p:spPr>
      </p:pic>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solidFill>
                  <a:srgbClr val="231F99"/>
                </a:solidFill>
              </a:rPr>
              <a:t>Score Card – Considerations for MP</a:t>
            </a:r>
          </a:p>
        </p:txBody>
      </p:sp>
      <p:sp>
        <p:nvSpPr>
          <p:cNvPr id="2" name="Slide Number Placeholder 1">
            <a:extLst>
              <a:ext uri="{FF2B5EF4-FFF2-40B4-BE49-F238E27FC236}">
                <a16:creationId xmlns:a16="http://schemas.microsoft.com/office/drawing/2014/main" id="{6A718C35-EF13-01F7-1A6B-24F0CF828040}"/>
              </a:ext>
            </a:extLst>
          </p:cNvPr>
          <p:cNvSpPr>
            <a:spLocks noGrp="1"/>
          </p:cNvSpPr>
          <p:nvPr>
            <p:ph type="sldNum" sz="quarter" idx="4"/>
          </p:nvPr>
        </p:nvSpPr>
        <p:spPr/>
        <p:txBody>
          <a:bodyPr/>
          <a:lstStyle/>
          <a:p>
            <a:fld id="{64C47640-ECEC-E34E-A5C6-81F2A80A839B}" type="slidenum">
              <a:rPr lang="en-US" smtClean="0">
                <a:solidFill>
                  <a:srgbClr val="000000"/>
                </a:solidFill>
              </a:rPr>
              <a:pPr/>
              <a:t>13</a:t>
            </a:fld>
            <a:endParaRPr lang="en-US">
              <a:solidFill>
                <a:srgbClr val="000000"/>
              </a:solidFill>
            </a:endParaRPr>
          </a:p>
        </p:txBody>
      </p:sp>
      <p:sp>
        <p:nvSpPr>
          <p:cNvPr id="10" name="Footer Placeholder 9">
            <a:extLst>
              <a:ext uri="{FF2B5EF4-FFF2-40B4-BE49-F238E27FC236}">
                <a16:creationId xmlns:a16="http://schemas.microsoft.com/office/drawing/2014/main" id="{FF34E0C4-1973-E619-0ECE-01DDFD41468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308941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a:p>
        </p:txBody>
      </p:sp>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7" name="Picture 6">
            <a:extLst>
              <a:ext uri="{FF2B5EF4-FFF2-40B4-BE49-F238E27FC236}">
                <a16:creationId xmlns:a16="http://schemas.microsoft.com/office/drawing/2014/main" id="{BBC14FCC-9857-AC51-07E6-BB91C678E08B}"/>
              </a:ext>
            </a:extLst>
          </p:cNvPr>
          <p:cNvPicPr>
            <a:picLocks noChangeAspect="1"/>
          </p:cNvPicPr>
          <p:nvPr/>
        </p:nvPicPr>
        <p:blipFill>
          <a:blip r:embed="rId2"/>
          <a:stretch>
            <a:fillRect/>
          </a:stretch>
        </p:blipFill>
        <p:spPr>
          <a:xfrm>
            <a:off x="323044" y="1371315"/>
            <a:ext cx="11545911" cy="4077269"/>
          </a:xfrm>
          <a:prstGeom prst="rect">
            <a:avLst/>
          </a:prstGeom>
        </p:spPr>
      </p:pic>
      <p:sp>
        <p:nvSpPr>
          <p:cNvPr id="2" name="Slide Number Placeholder 1">
            <a:extLst>
              <a:ext uri="{FF2B5EF4-FFF2-40B4-BE49-F238E27FC236}">
                <a16:creationId xmlns:a16="http://schemas.microsoft.com/office/drawing/2014/main" id="{ECA5697E-3F1E-6FAD-5221-80DE22C84106}"/>
              </a:ext>
            </a:extLst>
          </p:cNvPr>
          <p:cNvSpPr>
            <a:spLocks noGrp="1"/>
          </p:cNvSpPr>
          <p:nvPr>
            <p:ph type="sldNum" sz="quarter" idx="4"/>
          </p:nvPr>
        </p:nvSpPr>
        <p:spPr/>
        <p:txBody>
          <a:bodyPr/>
          <a:lstStyle/>
          <a:p>
            <a:fld id="{64C47640-ECEC-E34E-A5C6-81F2A80A839B}" type="slidenum">
              <a:rPr lang="en-US" smtClean="0">
                <a:solidFill>
                  <a:srgbClr val="000000"/>
                </a:solidFill>
              </a:rPr>
              <a:pPr/>
              <a:t>14</a:t>
            </a:fld>
            <a:endParaRPr lang="en-US">
              <a:solidFill>
                <a:srgbClr val="000000"/>
              </a:solidFill>
            </a:endParaRPr>
          </a:p>
        </p:txBody>
      </p:sp>
      <p:sp>
        <p:nvSpPr>
          <p:cNvPr id="10" name="Footer Placeholder 9">
            <a:extLst>
              <a:ext uri="{FF2B5EF4-FFF2-40B4-BE49-F238E27FC236}">
                <a16:creationId xmlns:a16="http://schemas.microsoft.com/office/drawing/2014/main" id="{8D0C8BA7-2436-0EFF-2212-6ACBD226E56D}"/>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180883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11" name="Picture 10">
            <a:extLst>
              <a:ext uri="{FF2B5EF4-FFF2-40B4-BE49-F238E27FC236}">
                <a16:creationId xmlns:a16="http://schemas.microsoft.com/office/drawing/2014/main" id="{6703C67A-8265-0693-AC54-BEE90E8D90E0}"/>
              </a:ext>
            </a:extLst>
          </p:cNvPr>
          <p:cNvPicPr>
            <a:picLocks noChangeAspect="1"/>
          </p:cNvPicPr>
          <p:nvPr/>
        </p:nvPicPr>
        <p:blipFill>
          <a:blip r:embed="rId2"/>
          <a:stretch>
            <a:fillRect/>
          </a:stretch>
        </p:blipFill>
        <p:spPr>
          <a:xfrm>
            <a:off x="296427" y="1370525"/>
            <a:ext cx="11895573" cy="2516749"/>
          </a:xfrm>
          <a:prstGeom prst="rect">
            <a:avLst/>
          </a:prstGeom>
        </p:spPr>
      </p:pic>
      <p:sp>
        <p:nvSpPr>
          <p:cNvPr id="2" name="Slide Number Placeholder 1">
            <a:extLst>
              <a:ext uri="{FF2B5EF4-FFF2-40B4-BE49-F238E27FC236}">
                <a16:creationId xmlns:a16="http://schemas.microsoft.com/office/drawing/2014/main" id="{77DA11E3-63F4-0BD4-4991-0A964BD9FB74}"/>
              </a:ext>
            </a:extLst>
          </p:cNvPr>
          <p:cNvSpPr>
            <a:spLocks noGrp="1"/>
          </p:cNvSpPr>
          <p:nvPr>
            <p:ph type="sldNum" sz="quarter" idx="4"/>
          </p:nvPr>
        </p:nvSpPr>
        <p:spPr/>
        <p:txBody>
          <a:bodyPr/>
          <a:lstStyle/>
          <a:p>
            <a:fld id="{64C47640-ECEC-E34E-A5C6-81F2A80A839B}" type="slidenum">
              <a:rPr lang="en-US" smtClean="0">
                <a:solidFill>
                  <a:srgbClr val="000000"/>
                </a:solidFill>
              </a:rPr>
              <a:pPr/>
              <a:t>15</a:t>
            </a:fld>
            <a:endParaRPr lang="en-US">
              <a:solidFill>
                <a:srgbClr val="000000"/>
              </a:solidFill>
            </a:endParaRPr>
          </a:p>
        </p:txBody>
      </p:sp>
      <p:sp>
        <p:nvSpPr>
          <p:cNvPr id="8" name="Footer Placeholder 7">
            <a:extLst>
              <a:ext uri="{FF2B5EF4-FFF2-40B4-BE49-F238E27FC236}">
                <a16:creationId xmlns:a16="http://schemas.microsoft.com/office/drawing/2014/main" id="{938D79F1-5409-6EBC-7E2C-DB2B91F9AA23}"/>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97063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p:txBody>
          <a:bodyPr/>
          <a:lstStyle/>
          <a:p>
            <a:r>
              <a:rPr lang="en-US" dirty="0"/>
              <a:t>Transition from Considering to Assessing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val="395080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BD7F8-73AD-BDE4-DABA-20A4940E8A91}"/>
              </a:ext>
            </a:extLst>
          </p:cNvPr>
          <p:cNvPicPr>
            <a:picLocks noChangeAspect="1"/>
          </p:cNvPicPr>
          <p:nvPr/>
        </p:nvPicPr>
        <p:blipFill>
          <a:blip r:embed="rId2"/>
          <a:stretch>
            <a:fillRect/>
          </a:stretch>
        </p:blipFill>
        <p:spPr>
          <a:xfrm>
            <a:off x="1463217" y="-180975"/>
            <a:ext cx="9472317" cy="7038975"/>
          </a:xfrm>
          <a:prstGeom prst="rect">
            <a:avLst/>
          </a:prstGeom>
        </p:spPr>
      </p:pic>
      <p:sp>
        <p:nvSpPr>
          <p:cNvPr id="3" name="Slide Number Placeholder 2">
            <a:extLst>
              <a:ext uri="{FF2B5EF4-FFF2-40B4-BE49-F238E27FC236}">
                <a16:creationId xmlns:a16="http://schemas.microsoft.com/office/drawing/2014/main" id="{5C01ADA5-BCA2-9807-8485-D611A8920399}"/>
              </a:ext>
            </a:extLst>
          </p:cNvPr>
          <p:cNvSpPr>
            <a:spLocks noGrp="1"/>
          </p:cNvSpPr>
          <p:nvPr>
            <p:ph type="sldNum" sz="quarter" idx="4"/>
          </p:nvPr>
        </p:nvSpPr>
        <p:spPr>
          <a:xfrm>
            <a:off x="8453284" y="6165851"/>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17</a:t>
            </a:fld>
            <a:endParaRPr lang="en-US" altLang="en-US"/>
          </a:p>
        </p:txBody>
      </p:sp>
    </p:spTree>
    <p:extLst>
      <p:ext uri="{BB962C8B-B14F-4D97-AF65-F5344CB8AC3E}">
        <p14:creationId xmlns:p14="http://schemas.microsoft.com/office/powerpoint/2010/main" val="128683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B83-C4A1-1E32-8696-02329E75A96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43EDA7A-F7F8-3362-AAB3-A13A239B9706}"/>
              </a:ext>
            </a:extLst>
          </p:cNvPr>
          <p:cNvPicPr>
            <a:picLocks noChangeAspect="1"/>
          </p:cNvPicPr>
          <p:nvPr/>
        </p:nvPicPr>
        <p:blipFill>
          <a:blip r:embed="rId2"/>
          <a:stretch>
            <a:fillRect/>
          </a:stretch>
        </p:blipFill>
        <p:spPr>
          <a:xfrm>
            <a:off x="622797" y="1571409"/>
            <a:ext cx="10530941" cy="3381591"/>
          </a:xfrm>
          <a:prstGeom prst="rect">
            <a:avLst/>
          </a:prstGeom>
        </p:spPr>
      </p:pic>
      <p:sp>
        <p:nvSpPr>
          <p:cNvPr id="4" name="Slide Number Placeholder 3">
            <a:extLst>
              <a:ext uri="{FF2B5EF4-FFF2-40B4-BE49-F238E27FC236}">
                <a16:creationId xmlns:a16="http://schemas.microsoft.com/office/drawing/2014/main" id="{6819B67F-AF40-3734-C135-CC0F31570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18</a:t>
            </a:fld>
            <a:endParaRPr lang="en-US" altLang="en-US"/>
          </a:p>
        </p:txBody>
      </p:sp>
    </p:spTree>
    <p:extLst>
      <p:ext uri="{BB962C8B-B14F-4D97-AF65-F5344CB8AC3E}">
        <p14:creationId xmlns:p14="http://schemas.microsoft.com/office/powerpoint/2010/main" val="20007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1D0-3DF7-5456-3876-CDFD80D342D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DC97D63-ABE3-A2D7-7A97-99074E1361CC}"/>
              </a:ext>
            </a:extLst>
          </p:cNvPr>
          <p:cNvPicPr>
            <a:picLocks noChangeAspect="1"/>
          </p:cNvPicPr>
          <p:nvPr/>
        </p:nvPicPr>
        <p:blipFill>
          <a:blip r:embed="rId2"/>
          <a:stretch>
            <a:fillRect/>
          </a:stretch>
        </p:blipFill>
        <p:spPr>
          <a:xfrm>
            <a:off x="1366177" y="1985761"/>
            <a:ext cx="9459645" cy="2886478"/>
          </a:xfrm>
          <a:prstGeom prst="rect">
            <a:avLst/>
          </a:prstGeom>
        </p:spPr>
      </p:pic>
      <p:sp>
        <p:nvSpPr>
          <p:cNvPr id="4" name="Slide Number Placeholder 3">
            <a:extLst>
              <a:ext uri="{FF2B5EF4-FFF2-40B4-BE49-F238E27FC236}">
                <a16:creationId xmlns:a16="http://schemas.microsoft.com/office/drawing/2014/main" id="{B7F5BAF4-24AB-2FD2-C16A-F1FA7290B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19</a:t>
            </a:fld>
            <a:endParaRPr lang="en-US" altLang="en-US"/>
          </a:p>
        </p:txBody>
      </p:sp>
    </p:spTree>
    <p:extLst>
      <p:ext uri="{BB962C8B-B14F-4D97-AF65-F5344CB8AC3E}">
        <p14:creationId xmlns:p14="http://schemas.microsoft.com/office/powerpoint/2010/main" val="85708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861D-11CD-49E0-B29A-0270B0952DBE}"/>
              </a:ext>
            </a:extLst>
          </p:cNvPr>
          <p:cNvSpPr>
            <a:spLocks noGrp="1"/>
          </p:cNvSpPr>
          <p:nvPr>
            <p:ph type="title"/>
          </p:nvPr>
        </p:nvSpPr>
        <p:spPr>
          <a:xfrm>
            <a:off x="411480" y="182880"/>
            <a:ext cx="10515600" cy="633496"/>
          </a:xfrm>
        </p:spPr>
        <p:txBody>
          <a:bodyPr/>
          <a:lstStyle/>
          <a:p>
            <a:r>
              <a:rPr lang="en-US" dirty="0"/>
              <a:t>Outline</a:t>
            </a:r>
          </a:p>
        </p:txBody>
      </p:sp>
      <p:sp>
        <p:nvSpPr>
          <p:cNvPr id="3" name="Content Placeholder 2">
            <a:extLst>
              <a:ext uri="{FF2B5EF4-FFF2-40B4-BE49-F238E27FC236}">
                <a16:creationId xmlns:a16="http://schemas.microsoft.com/office/drawing/2014/main" id="{6F56C53F-9425-44E0-BC7A-AC31B10AE761}"/>
              </a:ext>
            </a:extLst>
          </p:cNvPr>
          <p:cNvSpPr>
            <a:spLocks noGrp="1"/>
          </p:cNvSpPr>
          <p:nvPr>
            <p:ph idx="1"/>
          </p:nvPr>
        </p:nvSpPr>
        <p:spPr>
          <a:xfrm>
            <a:off x="269581" y="816376"/>
            <a:ext cx="11456069" cy="4351338"/>
          </a:xfrm>
        </p:spPr>
        <p:txBody>
          <a:bodyPr/>
          <a:lstStyle/>
          <a:p>
            <a:pPr marL="57150" indent="-342900">
              <a:buFont typeface="Arial" panose="020B0604020202020204" pitchFamily="34" charset="0"/>
              <a:buChar char="•"/>
            </a:pPr>
            <a:r>
              <a:rPr lang="en-US" sz="2400" dirty="0"/>
              <a:t>How to install OCTOPUS and get course content</a:t>
            </a:r>
          </a:p>
          <a:p>
            <a:pPr marL="57150" indent="-342900">
              <a:buFont typeface="Arial" panose="020B0604020202020204" pitchFamily="34" charset="0"/>
              <a:buChar char="•"/>
            </a:pPr>
            <a:r>
              <a:rPr lang="en-US" sz="2400" dirty="0"/>
              <a:t>Introduction to platform trials</a:t>
            </a:r>
          </a:p>
          <a:p>
            <a:pPr marL="57150" indent="-342900">
              <a:buFont typeface="Arial" panose="020B0604020202020204" pitchFamily="34" charset="0"/>
              <a:buChar char="•"/>
            </a:pPr>
            <a:r>
              <a:rPr lang="en-US" sz="2400" dirty="0"/>
              <a:t>ASA – </a:t>
            </a:r>
            <a:r>
              <a:rPr lang="en-US" sz="2400" dirty="0" err="1"/>
              <a:t>DahShu</a:t>
            </a:r>
            <a:r>
              <a:rPr lang="en-US" sz="2400" dirty="0"/>
              <a:t> IDSWG Workgroup – Useful Aids and “Tools”</a:t>
            </a:r>
          </a:p>
          <a:p>
            <a:pPr marL="57150" indent="-342900">
              <a:buFont typeface="Arial" panose="020B0604020202020204" pitchFamily="34" charset="0"/>
              <a:buChar char="•"/>
            </a:pPr>
            <a:r>
              <a:rPr lang="en-US" sz="2400" dirty="0"/>
              <a:t>Introduction to OCTOPUS R package</a:t>
            </a:r>
          </a:p>
          <a:p>
            <a:pPr marL="57150" indent="-342900">
              <a:buFont typeface="Arial" panose="020B0604020202020204" pitchFamily="34" charset="0"/>
              <a:buChar char="•"/>
            </a:pPr>
            <a:r>
              <a:rPr lang="en-US" sz="2400" dirty="0"/>
              <a:t>Comparing accrual approaches using shiny app</a:t>
            </a:r>
          </a:p>
          <a:p>
            <a:pPr marL="57150" indent="-342900">
              <a:buFont typeface="Arial" panose="020B0604020202020204" pitchFamily="34" charset="0"/>
              <a:buChar char="•"/>
            </a:pPr>
            <a:r>
              <a:rPr lang="en-US" sz="2400" dirty="0"/>
              <a:t>Hands on examples with OCTOPUS</a:t>
            </a:r>
          </a:p>
          <a:p>
            <a:pPr marL="5715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57150"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ADB9259E-C60C-40C4-8F1A-195A7C4D128C}"/>
              </a:ext>
            </a:extLst>
          </p:cNvPr>
          <p:cNvSpPr>
            <a:spLocks noGrp="1"/>
          </p:cNvSpPr>
          <p:nvPr>
            <p:ph type="sldNum" sz="quarter" idx="12"/>
          </p:nvPr>
        </p:nvSpPr>
        <p:spPr/>
        <p:txBody>
          <a:bodyPr/>
          <a:lstStyle/>
          <a:p>
            <a:fld id="{82F5E98D-7EF9-415D-84B4-C7BB52403EFC}" type="slidenum">
              <a:rPr lang="en-GB" smtClean="0"/>
              <a:pPr/>
              <a:t>2</a:t>
            </a:fld>
            <a:endParaRPr lang="en-GB"/>
          </a:p>
        </p:txBody>
      </p:sp>
    </p:spTree>
    <p:extLst>
      <p:ext uri="{BB962C8B-B14F-4D97-AF65-F5344CB8AC3E}">
        <p14:creationId xmlns:p14="http://schemas.microsoft.com/office/powerpoint/2010/main" val="27892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a:xfrm>
            <a:off x="312737" y="18255"/>
            <a:ext cx="11108795" cy="1325563"/>
          </a:xfrm>
        </p:spPr>
        <p:txBody>
          <a:bodyPr/>
          <a:lstStyle/>
          <a:p>
            <a:r>
              <a:rPr lang="en-US" dirty="0"/>
              <a:t>Transition from Assessing a MP to Implementing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413336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14A0C-B4EC-42D8-87A9-E1E4860734C2}"/>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291" rtl="0" eaLnBrk="1" latinLnBrk="0" hangingPunct="1">
              <a:defRPr sz="1400" kern="1200">
                <a:solidFill>
                  <a:schemeClr val="tx1"/>
                </a:solidFill>
                <a:latin typeface="+mn-lt"/>
                <a:ea typeface="+mn-ea"/>
                <a:cs typeface="+mn-cs"/>
              </a:defRPr>
            </a:lvl1pPr>
            <a:lvl2pPr marL="457146"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8" algn="l" defTabSz="914291" rtl="0" eaLnBrk="1" latinLnBrk="0" hangingPunct="1">
              <a:defRPr sz="1800" kern="1200">
                <a:solidFill>
                  <a:schemeClr val="tx1"/>
                </a:solidFill>
                <a:latin typeface="+mn-lt"/>
                <a:ea typeface="+mn-ea"/>
                <a:cs typeface="+mn-cs"/>
              </a:defRPr>
            </a:lvl4pPr>
            <a:lvl5pPr marL="1828584" algn="l" defTabSz="914291" rtl="0" eaLnBrk="1" latinLnBrk="0" hangingPunct="1">
              <a:defRPr sz="1800" kern="1200">
                <a:solidFill>
                  <a:schemeClr val="tx1"/>
                </a:solidFill>
                <a:latin typeface="+mn-lt"/>
                <a:ea typeface="+mn-ea"/>
                <a:cs typeface="+mn-cs"/>
              </a:defRPr>
            </a:lvl5pPr>
            <a:lvl6pPr marL="2285729" algn="l" defTabSz="914291" rtl="0" eaLnBrk="1" latinLnBrk="0" hangingPunct="1">
              <a:defRPr sz="1800" kern="1200">
                <a:solidFill>
                  <a:schemeClr val="tx1"/>
                </a:solidFill>
                <a:latin typeface="+mn-lt"/>
                <a:ea typeface="+mn-ea"/>
                <a:cs typeface="+mn-cs"/>
              </a:defRPr>
            </a:lvl6pPr>
            <a:lvl7pPr marL="2742875" algn="l" defTabSz="914291" rtl="0" eaLnBrk="1" latinLnBrk="0" hangingPunct="1">
              <a:defRPr sz="1800" kern="1200">
                <a:solidFill>
                  <a:schemeClr val="tx1"/>
                </a:solidFill>
                <a:latin typeface="+mn-lt"/>
                <a:ea typeface="+mn-ea"/>
                <a:cs typeface="+mn-cs"/>
              </a:defRPr>
            </a:lvl7pPr>
            <a:lvl8pPr marL="3200021" algn="l" defTabSz="914291" rtl="0" eaLnBrk="1" latinLnBrk="0" hangingPunct="1">
              <a:defRPr sz="1800" kern="1200">
                <a:solidFill>
                  <a:schemeClr val="tx1"/>
                </a:solidFill>
                <a:latin typeface="+mn-lt"/>
                <a:ea typeface="+mn-ea"/>
                <a:cs typeface="+mn-cs"/>
              </a:defRPr>
            </a:lvl8pPr>
            <a:lvl9pPr marL="3657167" algn="l" defTabSz="914291" rtl="0" eaLnBrk="1" latinLnBrk="0" hangingPunct="1">
              <a:defRPr sz="1800" kern="1200">
                <a:solidFill>
                  <a:schemeClr val="tx1"/>
                </a:solidFill>
                <a:latin typeface="+mn-lt"/>
                <a:ea typeface="+mn-ea"/>
                <a:cs typeface="+mn-cs"/>
              </a:defRPr>
            </a:lvl9pPr>
          </a:lstStyle>
          <a:p>
            <a:fld id="{395388DE-02ED-43B8-A81A-D54A824EED6F}" type="slidenum">
              <a:rPr lang="en-US" altLang="en-US" smtClean="0">
                <a:solidFill>
                  <a:srgbClr val="000000"/>
                </a:solidFill>
              </a:rPr>
              <a:pPr/>
              <a:t>21</a:t>
            </a:fld>
            <a:endParaRPr lang="en-US" altLang="en-US" dirty="0">
              <a:solidFill>
                <a:srgbClr val="000000"/>
              </a:solidFill>
            </a:endParaRPr>
          </a:p>
        </p:txBody>
      </p:sp>
      <p:sp>
        <p:nvSpPr>
          <p:cNvPr id="2" name="Title 1">
            <a:extLst>
              <a:ext uri="{FF2B5EF4-FFF2-40B4-BE49-F238E27FC236}">
                <a16:creationId xmlns:a16="http://schemas.microsoft.com/office/drawing/2014/main" id="{9D5E3963-FBEE-43AB-A589-E84C2A762678}"/>
              </a:ext>
            </a:extLst>
          </p:cNvPr>
          <p:cNvSpPr>
            <a:spLocks noGrp="1"/>
          </p:cNvSpPr>
          <p:nvPr>
            <p:ph type="title" idx="4294967295"/>
          </p:nvPr>
        </p:nvSpPr>
        <p:spPr>
          <a:xfrm>
            <a:off x="309880" y="64335"/>
            <a:ext cx="10515600" cy="1325562"/>
          </a:xfrm>
        </p:spPr>
        <p:txBody>
          <a:bodyPr/>
          <a:lstStyle/>
          <a:p>
            <a:r>
              <a:rPr lang="en-US" dirty="0"/>
              <a:t>Open Source Software - GitHub Page</a:t>
            </a:r>
          </a:p>
        </p:txBody>
      </p:sp>
      <p:sp>
        <p:nvSpPr>
          <p:cNvPr id="6" name="Content Placeholder 5">
            <a:extLst>
              <a:ext uri="{FF2B5EF4-FFF2-40B4-BE49-F238E27FC236}">
                <a16:creationId xmlns:a16="http://schemas.microsoft.com/office/drawing/2014/main" id="{91700F40-5F6C-49B5-A348-F84851D1C8D4}"/>
              </a:ext>
            </a:extLst>
          </p:cNvPr>
          <p:cNvSpPr>
            <a:spLocks noGrp="1"/>
          </p:cNvSpPr>
          <p:nvPr>
            <p:ph idx="4294967295"/>
          </p:nvPr>
        </p:nvSpPr>
        <p:spPr>
          <a:xfrm>
            <a:off x="812800" y="1025525"/>
            <a:ext cx="11379200" cy="4351338"/>
          </a:xfrm>
        </p:spPr>
        <p:txBody>
          <a:bodyPr/>
          <a:lstStyle/>
          <a:p>
            <a:pPr marL="0" indent="0">
              <a:buNone/>
            </a:pPr>
            <a:r>
              <a:rPr lang="en-US" sz="2800" dirty="0">
                <a:solidFill>
                  <a:schemeClr val="accent1"/>
                </a:solidFill>
                <a:hlinkClick r:id="rId2">
                  <a:extLst>
                    <a:ext uri="{A12FA001-AC4F-418D-AE19-62706E023703}">
                      <ahyp:hlinkClr xmlns:ahyp="http://schemas.microsoft.com/office/drawing/2018/hyperlinkcolor" val="tx"/>
                    </a:ext>
                  </a:extLst>
                </a:hlinkClick>
              </a:rPr>
              <a:t>https://github.com/kwathen/OCTOPUS</a:t>
            </a:r>
            <a:endParaRPr lang="en-US" sz="2800" dirty="0">
              <a:solidFill>
                <a:schemeClr val="accent1"/>
              </a:solidFill>
            </a:endParaRPr>
          </a:p>
          <a:p>
            <a:endParaRPr lang="en-US" dirty="0"/>
          </a:p>
        </p:txBody>
      </p:sp>
      <p:pic>
        <p:nvPicPr>
          <p:cNvPr id="8" name="Picture 7">
            <a:extLst>
              <a:ext uri="{FF2B5EF4-FFF2-40B4-BE49-F238E27FC236}">
                <a16:creationId xmlns:a16="http://schemas.microsoft.com/office/drawing/2014/main" id="{601ED450-FF69-474E-B7E5-9AEEDD57E3DF}"/>
              </a:ext>
            </a:extLst>
          </p:cNvPr>
          <p:cNvPicPr>
            <a:picLocks noChangeAspect="1"/>
          </p:cNvPicPr>
          <p:nvPr/>
        </p:nvPicPr>
        <p:blipFill>
          <a:blip r:embed="rId3"/>
          <a:stretch>
            <a:fillRect/>
          </a:stretch>
        </p:blipFill>
        <p:spPr>
          <a:xfrm>
            <a:off x="1789471" y="1481137"/>
            <a:ext cx="8153520" cy="4833915"/>
          </a:xfrm>
          <a:prstGeom prst="rect">
            <a:avLst/>
          </a:prstGeom>
        </p:spPr>
      </p:pic>
    </p:spTree>
    <p:extLst>
      <p:ext uri="{BB962C8B-B14F-4D97-AF65-F5344CB8AC3E}">
        <p14:creationId xmlns:p14="http://schemas.microsoft.com/office/powerpoint/2010/main" val="112558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BF0B4E-CE60-AB48-9D7E-4434414A7C38}" type="slidenum">
              <a:rPr lang="en-US" smtClean="0"/>
              <a:pPr/>
              <a:t>22</a:t>
            </a:fld>
            <a:endParaRPr lang="en-US" dirty="0"/>
          </a:p>
        </p:txBody>
      </p:sp>
      <p:sp>
        <p:nvSpPr>
          <p:cNvPr id="3" name="Title 2"/>
          <p:cNvSpPr>
            <a:spLocks noGrp="1"/>
          </p:cNvSpPr>
          <p:nvPr>
            <p:ph type="title" idx="4294967295"/>
          </p:nvPr>
        </p:nvSpPr>
        <p:spPr>
          <a:xfrm>
            <a:off x="368636" y="229144"/>
            <a:ext cx="8242300" cy="742950"/>
          </a:xfrm>
        </p:spPr>
        <p:txBody>
          <a:bodyPr/>
          <a:lstStyle/>
          <a:p>
            <a:r>
              <a:rPr lang="en-US" dirty="0">
                <a:solidFill>
                  <a:srgbClr val="231F99"/>
                </a:solidFill>
                <a:latin typeface="Arial" panose="020B0604020202020204" pitchFamily="34" charset="0"/>
                <a:ea typeface="Verdana" panose="020B0604030504040204" pitchFamily="34" charset="0"/>
                <a:cs typeface="Arial" panose="020B0604020202020204" pitchFamily="34" charset="0"/>
              </a:rPr>
              <a:t>R Package + Project Specific Files</a:t>
            </a:r>
          </a:p>
        </p:txBody>
      </p:sp>
      <p:sp>
        <p:nvSpPr>
          <p:cNvPr id="2" name="Rectangle 1">
            <a:extLst>
              <a:ext uri="{FF2B5EF4-FFF2-40B4-BE49-F238E27FC236}">
                <a16:creationId xmlns:a16="http://schemas.microsoft.com/office/drawing/2014/main" id="{3346590D-E247-4A51-8087-A430EEB7C116}"/>
              </a:ext>
            </a:extLst>
          </p:cNvPr>
          <p:cNvSpPr/>
          <p:nvPr/>
        </p:nvSpPr>
        <p:spPr>
          <a:xfrm>
            <a:off x="1859280" y="1073507"/>
            <a:ext cx="3776183"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CCA064-B6B4-4B2A-9942-E8B818867EF1}"/>
              </a:ext>
            </a:extLst>
          </p:cNvPr>
          <p:cNvSpPr txBox="1"/>
          <p:nvPr/>
        </p:nvSpPr>
        <p:spPr>
          <a:xfrm>
            <a:off x="1859280" y="1070449"/>
            <a:ext cx="3776186" cy="523220"/>
          </a:xfrm>
          <a:prstGeom prst="rect">
            <a:avLst/>
          </a:prstGeom>
          <a:solidFill>
            <a:srgbClr val="002060"/>
          </a:solidFill>
        </p:spPr>
        <p:txBody>
          <a:bodyPr wrap="square" rtlCol="0">
            <a:spAutoFit/>
          </a:bodyPr>
          <a:lstStyle/>
          <a:p>
            <a:pPr algn="ctr"/>
            <a:r>
              <a:rPr lang="en-US" sz="2800" b="1" dirty="0">
                <a:solidFill>
                  <a:schemeClr val="bg1"/>
                </a:solidFill>
              </a:rPr>
              <a:t>OCTOPUS Package</a:t>
            </a:r>
          </a:p>
        </p:txBody>
      </p:sp>
      <p:sp>
        <p:nvSpPr>
          <p:cNvPr id="7" name="TextBox 6">
            <a:extLst>
              <a:ext uri="{FF2B5EF4-FFF2-40B4-BE49-F238E27FC236}">
                <a16:creationId xmlns:a16="http://schemas.microsoft.com/office/drawing/2014/main" id="{A7A8C017-6A3F-4339-88D3-37FB8C4BD925}"/>
              </a:ext>
            </a:extLst>
          </p:cNvPr>
          <p:cNvSpPr txBox="1"/>
          <p:nvPr/>
        </p:nvSpPr>
        <p:spPr>
          <a:xfrm>
            <a:off x="1860042" y="1692024"/>
            <a:ext cx="3849038" cy="2000548"/>
          </a:xfrm>
          <a:prstGeom prst="rect">
            <a:avLst/>
          </a:prstGeom>
          <a:noFill/>
        </p:spPr>
        <p:txBody>
          <a:bodyPr wrap="square" rtlCol="0">
            <a:spAutoFit/>
          </a:bodyPr>
          <a:lstStyle/>
          <a:p>
            <a:r>
              <a:rPr lang="en-US" dirty="0">
                <a:latin typeface="Arial" panose="020B0604020202020204" pitchFamily="34" charset="0"/>
                <a:ea typeface="Verdana" panose="020B0604030504040204" pitchFamily="34" charset="0"/>
                <a:cs typeface="Arial" panose="020B0604020202020204" pitchFamily="34" charset="0"/>
              </a:rPr>
              <a:t>Core components</a:t>
            </a:r>
          </a:p>
          <a:p>
            <a:r>
              <a:rPr lang="en-US" dirty="0">
                <a:latin typeface="Arial" panose="020B0604020202020204" pitchFamily="34" charset="0"/>
                <a:ea typeface="Verdana" panose="020B0604030504040204" pitchFamily="34" charset="0"/>
                <a:cs typeface="Arial" panose="020B0604020202020204" pitchFamily="34" charset="0"/>
              </a:rPr>
              <a:t>Built on generic functions</a:t>
            </a:r>
          </a:p>
          <a:p>
            <a:r>
              <a:rPr lang="en-US" dirty="0">
                <a:latin typeface="Arial" panose="020B0604020202020204" pitchFamily="34" charset="0"/>
                <a:ea typeface="Verdana" panose="020B0604030504040204" pitchFamily="34" charset="0"/>
                <a:cs typeface="Arial" panose="020B0604020202020204" pitchFamily="34" charset="0"/>
              </a:rPr>
              <a:t>Tested</a:t>
            </a:r>
          </a:p>
          <a:p>
            <a:r>
              <a:rPr lang="en-US" dirty="0">
                <a:latin typeface="Arial" panose="020B0604020202020204" pitchFamily="34" charset="0"/>
                <a:ea typeface="Verdana" panose="020B0604030504040204" pitchFamily="34" charset="0"/>
                <a:cs typeface="Arial" panose="020B0604020202020204" pitchFamily="34" charset="0"/>
              </a:rPr>
              <a:t>Generalized functions from projects</a:t>
            </a:r>
          </a:p>
          <a:p>
            <a:r>
              <a:rPr lang="en-US" dirty="0">
                <a:latin typeface="Arial" panose="020B0604020202020204" pitchFamily="34" charset="0"/>
                <a:ea typeface="Verdana" panose="020B0604030504040204" pitchFamily="34" charset="0"/>
                <a:cs typeface="Arial" panose="020B0604020202020204" pitchFamily="34" charset="0"/>
              </a:rPr>
              <a:t>Community driven development in future versions</a:t>
            </a:r>
          </a:p>
          <a:p>
            <a:endParaRPr lang="en-US" sz="1600" dirty="0">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8D17AAAD-C50A-4989-9C88-72CC9378534D}"/>
              </a:ext>
            </a:extLst>
          </p:cNvPr>
          <p:cNvSpPr/>
          <p:nvPr/>
        </p:nvSpPr>
        <p:spPr>
          <a:xfrm>
            <a:off x="6667783" y="1073507"/>
            <a:ext cx="3459586"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AF296B-E324-4269-A8E5-33D5B1CFBDCC}"/>
              </a:ext>
            </a:extLst>
          </p:cNvPr>
          <p:cNvSpPr txBox="1"/>
          <p:nvPr/>
        </p:nvSpPr>
        <p:spPr>
          <a:xfrm>
            <a:off x="6667786" y="1070449"/>
            <a:ext cx="3459585" cy="523220"/>
          </a:xfrm>
          <a:prstGeom prst="rect">
            <a:avLst/>
          </a:prstGeom>
          <a:solidFill>
            <a:srgbClr val="002060"/>
          </a:solidFill>
        </p:spPr>
        <p:txBody>
          <a:bodyPr wrap="square" rtlCol="0">
            <a:spAutoFit/>
          </a:bodyPr>
          <a:lstStyle/>
          <a:p>
            <a:pPr algn="ctr"/>
            <a:r>
              <a:rPr lang="en-US" sz="2800" b="1">
                <a:solidFill>
                  <a:schemeClr val="bg1"/>
                </a:solidFill>
              </a:rPr>
              <a:t>Project </a:t>
            </a:r>
            <a:r>
              <a:rPr lang="en-US" sz="2800" b="1" dirty="0">
                <a:solidFill>
                  <a:schemeClr val="bg1"/>
                </a:solidFill>
              </a:rPr>
              <a:t>Specific</a:t>
            </a:r>
          </a:p>
        </p:txBody>
      </p:sp>
      <p:sp>
        <p:nvSpPr>
          <p:cNvPr id="10" name="TextBox 9">
            <a:extLst>
              <a:ext uri="{FF2B5EF4-FFF2-40B4-BE49-F238E27FC236}">
                <a16:creationId xmlns:a16="http://schemas.microsoft.com/office/drawing/2014/main" id="{75DB11F2-3825-4792-B23C-11AD7269E31B}"/>
              </a:ext>
            </a:extLst>
          </p:cNvPr>
          <p:cNvSpPr txBox="1"/>
          <p:nvPr/>
        </p:nvSpPr>
        <p:spPr>
          <a:xfrm>
            <a:off x="6752724" y="1651141"/>
            <a:ext cx="3374647" cy="1723549"/>
          </a:xfrm>
          <a:prstGeom prst="rect">
            <a:avLst/>
          </a:prstGeom>
          <a:noFill/>
        </p:spPr>
        <p:txBody>
          <a:bodyPr wrap="square" rtlCol="0">
            <a:spAutoFit/>
          </a:bodyPr>
          <a:lstStyle/>
          <a:p>
            <a:r>
              <a:rPr lang="en-US" dirty="0">
                <a:ea typeface="Verdana" panose="020B0604030504040204" pitchFamily="34" charset="0"/>
              </a:rPr>
              <a:t>Define trial design element</a:t>
            </a:r>
          </a:p>
          <a:p>
            <a:r>
              <a:rPr lang="en-US" dirty="0">
                <a:ea typeface="Verdana" panose="020B0604030504040204" pitchFamily="34" charset="0"/>
              </a:rPr>
              <a:t>Define simulation design element</a:t>
            </a:r>
          </a:p>
          <a:p>
            <a:r>
              <a:rPr lang="en-US" dirty="0">
                <a:ea typeface="Verdana" panose="020B0604030504040204" pitchFamily="34" charset="0"/>
              </a:rPr>
              <a:t>Define any project specific functions</a:t>
            </a:r>
          </a:p>
          <a:p>
            <a:endParaRPr lang="en-US" sz="1600" dirty="0">
              <a:latin typeface="Verdana" panose="020B0604030504040204" pitchFamily="34" charset="0"/>
              <a:ea typeface="Verdana" panose="020B0604030504040204" pitchFamily="34" charset="0"/>
            </a:endParaRPr>
          </a:p>
        </p:txBody>
      </p:sp>
      <p:sp>
        <p:nvSpPr>
          <p:cNvPr id="11" name="Cross 10">
            <a:extLst>
              <a:ext uri="{FF2B5EF4-FFF2-40B4-BE49-F238E27FC236}">
                <a16:creationId xmlns:a16="http://schemas.microsoft.com/office/drawing/2014/main" id="{1F91CE49-13A3-407B-8B2C-4B1EAD7BDAF8}"/>
              </a:ext>
            </a:extLst>
          </p:cNvPr>
          <p:cNvSpPr/>
          <p:nvPr/>
        </p:nvSpPr>
        <p:spPr>
          <a:xfrm>
            <a:off x="5764962" y="2018046"/>
            <a:ext cx="773322" cy="743521"/>
          </a:xfrm>
          <a:prstGeom prst="plus">
            <a:avLst>
              <a:gd name="adj" fmla="val 37180"/>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C2736A5-2CA6-4E31-BB4E-2D8080588D07}"/>
              </a:ext>
            </a:extLst>
          </p:cNvPr>
          <p:cNvSpPr txBox="1"/>
          <p:nvPr/>
        </p:nvSpPr>
        <p:spPr>
          <a:xfrm>
            <a:off x="777241" y="4004152"/>
            <a:ext cx="11414760" cy="2308324"/>
          </a:xfrm>
          <a:prstGeom prst="rect">
            <a:avLst/>
          </a:prstGeom>
          <a:noFill/>
        </p:spPr>
        <p:txBody>
          <a:bodyPr wrap="square" rtlCol="0">
            <a:spAutoFit/>
          </a:bodyPr>
          <a:lstStyle/>
          <a:p>
            <a:r>
              <a:rPr lang="en-US" sz="2400" b="1" dirty="0">
                <a:ea typeface="Verdana" panose="020B0604030504040204" pitchFamily="34" charset="0"/>
              </a:rPr>
              <a:t>Key Advantages </a:t>
            </a:r>
            <a:r>
              <a:rPr lang="en-US" sz="2400" dirty="0">
                <a:ea typeface="Verdana" panose="020B0604030504040204" pitchFamily="34" charset="0"/>
              </a:rPr>
              <a:t>– Tested code, reuse general parts, speed up development, learn across projects, project details remain in the project specific files, extendable, generic concepts can be moved from projects to package  </a:t>
            </a:r>
          </a:p>
          <a:p>
            <a:endParaRPr lang="en-US" sz="2400" dirty="0">
              <a:ea typeface="Verdana" panose="020B0604030504040204" pitchFamily="34" charset="0"/>
            </a:endParaRPr>
          </a:p>
          <a:p>
            <a:r>
              <a:rPr lang="en-US" sz="2400" dirty="0">
                <a:ea typeface="Verdana" panose="020B0604030504040204" pitchFamily="34" charset="0"/>
              </a:rPr>
              <a:t>Allowed for easy exploration of designs including client provided </a:t>
            </a:r>
            <a:r>
              <a:rPr lang="en-US" sz="2400" dirty="0" err="1">
                <a:ea typeface="Verdana" panose="020B0604030504040204" pitchFamily="34" charset="0"/>
              </a:rPr>
              <a:t>Winbugs</a:t>
            </a:r>
            <a:r>
              <a:rPr lang="en-US" sz="2400" dirty="0">
                <a:ea typeface="Verdana" panose="020B0604030504040204" pitchFamily="34" charset="0"/>
              </a:rPr>
              <a:t> model for analysis and customization to fine the need of client </a:t>
            </a:r>
          </a:p>
        </p:txBody>
      </p:sp>
    </p:spTree>
    <p:extLst>
      <p:ext uri="{BB962C8B-B14F-4D97-AF65-F5344CB8AC3E}">
        <p14:creationId xmlns:p14="http://schemas.microsoft.com/office/powerpoint/2010/main" val="153820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E16A5-62EA-0C54-3183-FDED1343FC38}"/>
              </a:ext>
            </a:extLst>
          </p:cNvPr>
          <p:cNvSpPr>
            <a:spLocks noGrp="1"/>
          </p:cNvSpPr>
          <p:nvPr>
            <p:ph type="sldNum" sz="quarter" idx="12"/>
          </p:nvPr>
        </p:nvSpPr>
        <p:spPr/>
        <p:txBody>
          <a:bodyPr/>
          <a:lstStyle/>
          <a:p>
            <a:fld id="{82F5E98D-7EF9-415D-84B4-C7BB52403EFC}" type="slidenum">
              <a:rPr lang="en-GB" smtClean="0"/>
              <a:pPr/>
              <a:t>23</a:t>
            </a:fld>
            <a:endParaRPr lang="en-GB"/>
          </a:p>
        </p:txBody>
      </p:sp>
      <p:sp>
        <p:nvSpPr>
          <p:cNvPr id="3" name="Title 1">
            <a:extLst>
              <a:ext uri="{FF2B5EF4-FFF2-40B4-BE49-F238E27FC236}">
                <a16:creationId xmlns:a16="http://schemas.microsoft.com/office/drawing/2014/main" id="{1EE4BEF8-BCD3-7FAC-BC81-8A58B30EEECC}"/>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Implementing a MP – Comparing Recruitment</a:t>
            </a:r>
          </a:p>
        </p:txBody>
      </p:sp>
      <p:sp>
        <p:nvSpPr>
          <p:cNvPr id="4" name="Content Placeholder 2">
            <a:extLst>
              <a:ext uri="{FF2B5EF4-FFF2-40B4-BE49-F238E27FC236}">
                <a16:creationId xmlns:a16="http://schemas.microsoft.com/office/drawing/2014/main" id="{6ABECB3E-E098-531D-E344-981A2ACF9A4B}"/>
              </a:ext>
            </a:extLst>
          </p:cNvPr>
          <p:cNvSpPr txBox="1">
            <a:spLocks/>
          </p:cNvSpPr>
          <p:nvPr/>
        </p:nvSpPr>
        <p:spPr>
          <a:xfrm>
            <a:off x="423193" y="76311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Compare a standard approach of 2 consecutive POC studies to a platform with 2 ISAs </a:t>
            </a:r>
          </a:p>
          <a:p>
            <a:pPr marL="342900" indent="-342900"/>
            <a:r>
              <a:rPr lang="en-US" sz="2400" dirty="0"/>
              <a:t>Assumptions:</a:t>
            </a:r>
          </a:p>
          <a:p>
            <a:pPr marL="800100" lvl="1" indent="-342900"/>
            <a:r>
              <a:rPr lang="en-US" sz="2400" dirty="0"/>
              <a:t>Each POC and ISA have N = 90 (no borrowing of data in platform)</a:t>
            </a:r>
          </a:p>
          <a:p>
            <a:pPr marL="800100" lvl="1" indent="-342900"/>
            <a:r>
              <a:rPr lang="en-US" sz="2400" dirty="0"/>
              <a:t>Platform may enroll at more sites because it will run longer and have more than 1 experimental treatment (Number of Sites in Platform = 1.5 * POC)</a:t>
            </a:r>
          </a:p>
          <a:p>
            <a:pPr marL="800100" lvl="1" indent="-342900"/>
            <a:r>
              <a:rPr lang="en-US" sz="2400" dirty="0"/>
              <a:t>Each site takes about 4 months to get to anticipated enrollment rate of 0.15 patients per month per site</a:t>
            </a:r>
          </a:p>
          <a:p>
            <a:pPr marL="800100" lvl="1" indent="-342900"/>
            <a:r>
              <a:rPr lang="en-US" sz="2400" dirty="0"/>
              <a:t>Start the 1</a:t>
            </a:r>
            <a:r>
              <a:rPr lang="en-US" sz="2400" baseline="30000" dirty="0"/>
              <a:t>st</a:t>
            </a:r>
            <a:r>
              <a:rPr lang="en-US" sz="2400" dirty="0"/>
              <a:t> POC faster than the platform</a:t>
            </a:r>
          </a:p>
          <a:p>
            <a:pPr marL="800100" lvl="1" indent="-342900"/>
            <a:endParaRPr lang="en-US" sz="2400" dirty="0"/>
          </a:p>
          <a:p>
            <a:pPr marL="57150" indent="-342900"/>
            <a:endParaRPr lang="en-US" sz="2400" dirty="0"/>
          </a:p>
        </p:txBody>
      </p:sp>
    </p:spTree>
    <p:extLst>
      <p:ext uri="{BB962C8B-B14F-4D97-AF65-F5344CB8AC3E}">
        <p14:creationId xmlns:p14="http://schemas.microsoft.com/office/powerpoint/2010/main" val="80942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1A49-1C31-65A5-21A1-74616805DF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6C696-FC42-223D-BA0D-3F8F17D57085}"/>
              </a:ext>
            </a:extLst>
          </p:cNvPr>
          <p:cNvSpPr>
            <a:spLocks noGrp="1"/>
          </p:cNvSpPr>
          <p:nvPr>
            <p:ph type="sldNum" sz="quarter" idx="12"/>
          </p:nvPr>
        </p:nvSpPr>
        <p:spPr/>
        <p:txBody>
          <a:bodyPr/>
          <a:lstStyle/>
          <a:p>
            <a:fld id="{82F5E98D-7EF9-415D-84B4-C7BB52403EFC}" type="slidenum">
              <a:rPr lang="en-GB" smtClean="0"/>
              <a:pPr/>
              <a:t>24</a:t>
            </a:fld>
            <a:endParaRPr lang="en-GB"/>
          </a:p>
        </p:txBody>
      </p:sp>
      <p:sp>
        <p:nvSpPr>
          <p:cNvPr id="3" name="Title 1">
            <a:extLst>
              <a:ext uri="{FF2B5EF4-FFF2-40B4-BE49-F238E27FC236}">
                <a16:creationId xmlns:a16="http://schemas.microsoft.com/office/drawing/2014/main" id="{26795435-48A1-BCEF-D241-D192F27EF628}"/>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Comparing Recruitment - Assumptions</a:t>
            </a:r>
          </a:p>
        </p:txBody>
      </p:sp>
      <p:sp>
        <p:nvSpPr>
          <p:cNvPr id="4" name="Content Placeholder 2">
            <a:extLst>
              <a:ext uri="{FF2B5EF4-FFF2-40B4-BE49-F238E27FC236}">
                <a16:creationId xmlns:a16="http://schemas.microsoft.com/office/drawing/2014/main" id="{1AE9062C-75F5-E337-5C18-F778C86C725C}"/>
              </a:ext>
            </a:extLst>
          </p:cNvPr>
          <p:cNvSpPr txBox="1">
            <a:spLocks/>
          </p:cNvSpPr>
          <p:nvPr/>
        </p:nvSpPr>
        <p:spPr>
          <a:xfrm>
            <a:off x="177553" y="763111"/>
            <a:ext cx="5734413"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2 POCs</a:t>
            </a:r>
          </a:p>
          <a:p>
            <a:pPr marL="342900" indent="-342900"/>
            <a:r>
              <a:rPr lang="en-US" sz="2400" dirty="0"/>
              <a:t>Delay to start the 1</a:t>
            </a:r>
            <a:r>
              <a:rPr lang="en-US" sz="2400" baseline="30000" dirty="0"/>
              <a:t>st</a:t>
            </a:r>
            <a:r>
              <a:rPr lang="en-US" sz="2400" dirty="0"/>
              <a:t> POC – 3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POC - 6 months</a:t>
            </a:r>
          </a:p>
          <a:p>
            <a:pPr marL="342900" indent="-342900"/>
            <a:r>
              <a:rPr lang="en-US" sz="2400" dirty="0"/>
              <a:t>7 months to open 60 sites</a:t>
            </a:r>
          </a:p>
          <a:p>
            <a:pPr marL="342900" indent="-342900"/>
            <a:endParaRPr lang="en-US" sz="2400" dirty="0"/>
          </a:p>
          <a:p>
            <a:pPr marL="800100" lvl="1" indent="-342900"/>
            <a:endParaRPr lang="en-US" sz="2400" dirty="0"/>
          </a:p>
          <a:p>
            <a:pPr marL="57150" indent="-342900"/>
            <a:endParaRPr lang="en-US" sz="2400" dirty="0"/>
          </a:p>
        </p:txBody>
      </p:sp>
      <p:graphicFrame>
        <p:nvGraphicFramePr>
          <p:cNvPr id="5" name="Table 4">
            <a:extLst>
              <a:ext uri="{FF2B5EF4-FFF2-40B4-BE49-F238E27FC236}">
                <a16:creationId xmlns:a16="http://schemas.microsoft.com/office/drawing/2014/main" id="{8E6EB79D-97C7-CE74-0C07-F9377ADC84B0}"/>
              </a:ext>
            </a:extLst>
          </p:cNvPr>
          <p:cNvGraphicFramePr>
            <a:graphicFrameLocks noGrp="1"/>
          </p:cNvGraphicFramePr>
          <p:nvPr>
            <p:extLst>
              <p:ext uri="{D42A27DB-BD31-4B8C-83A1-F6EECF244321}">
                <p14:modId xmlns:p14="http://schemas.microsoft.com/office/powerpoint/2010/main" val="1962902045"/>
              </p:ext>
            </p:extLst>
          </p:nvPr>
        </p:nvGraphicFramePr>
        <p:xfrm>
          <a:off x="575048" y="4190713"/>
          <a:ext cx="10904718" cy="2021840"/>
        </p:xfrm>
        <a:graphic>
          <a:graphicData uri="http://schemas.openxmlformats.org/drawingml/2006/table">
            <a:tbl>
              <a:tblPr firstRow="1" bandRow="1">
                <a:tableStyleId>{85BE263C-DBD7-4A20-BB59-AAB30ACAA65A}</a:tableStyleId>
              </a:tblPr>
              <a:tblGrid>
                <a:gridCol w="1315895">
                  <a:extLst>
                    <a:ext uri="{9D8B030D-6E8A-4147-A177-3AD203B41FA5}">
                      <a16:colId xmlns:a16="http://schemas.microsoft.com/office/drawing/2014/main" val="378732312"/>
                    </a:ext>
                  </a:extLst>
                </a:gridCol>
                <a:gridCol w="666781">
                  <a:extLst>
                    <a:ext uri="{9D8B030D-6E8A-4147-A177-3AD203B41FA5}">
                      <a16:colId xmlns:a16="http://schemas.microsoft.com/office/drawing/2014/main" val="2592166356"/>
                    </a:ext>
                  </a:extLst>
                </a:gridCol>
                <a:gridCol w="991338">
                  <a:extLst>
                    <a:ext uri="{9D8B030D-6E8A-4147-A177-3AD203B41FA5}">
                      <a16:colId xmlns:a16="http://schemas.microsoft.com/office/drawing/2014/main" val="4289055074"/>
                    </a:ext>
                  </a:extLst>
                </a:gridCol>
                <a:gridCol w="991338">
                  <a:extLst>
                    <a:ext uri="{9D8B030D-6E8A-4147-A177-3AD203B41FA5}">
                      <a16:colId xmlns:a16="http://schemas.microsoft.com/office/drawing/2014/main" val="2415950457"/>
                    </a:ext>
                  </a:extLst>
                </a:gridCol>
                <a:gridCol w="991338">
                  <a:extLst>
                    <a:ext uri="{9D8B030D-6E8A-4147-A177-3AD203B41FA5}">
                      <a16:colId xmlns:a16="http://schemas.microsoft.com/office/drawing/2014/main" val="2651432804"/>
                    </a:ext>
                  </a:extLst>
                </a:gridCol>
                <a:gridCol w="991338">
                  <a:extLst>
                    <a:ext uri="{9D8B030D-6E8A-4147-A177-3AD203B41FA5}">
                      <a16:colId xmlns:a16="http://schemas.microsoft.com/office/drawing/2014/main" val="3039750955"/>
                    </a:ext>
                  </a:extLst>
                </a:gridCol>
                <a:gridCol w="991338">
                  <a:extLst>
                    <a:ext uri="{9D8B030D-6E8A-4147-A177-3AD203B41FA5}">
                      <a16:colId xmlns:a16="http://schemas.microsoft.com/office/drawing/2014/main" val="3094533653"/>
                    </a:ext>
                  </a:extLst>
                </a:gridCol>
                <a:gridCol w="991338">
                  <a:extLst>
                    <a:ext uri="{9D8B030D-6E8A-4147-A177-3AD203B41FA5}">
                      <a16:colId xmlns:a16="http://schemas.microsoft.com/office/drawing/2014/main" val="2753826495"/>
                    </a:ext>
                  </a:extLst>
                </a:gridCol>
                <a:gridCol w="991338">
                  <a:extLst>
                    <a:ext uri="{9D8B030D-6E8A-4147-A177-3AD203B41FA5}">
                      <a16:colId xmlns:a16="http://schemas.microsoft.com/office/drawing/2014/main" val="2273494726"/>
                    </a:ext>
                  </a:extLst>
                </a:gridCol>
                <a:gridCol w="991338">
                  <a:extLst>
                    <a:ext uri="{9D8B030D-6E8A-4147-A177-3AD203B41FA5}">
                      <a16:colId xmlns:a16="http://schemas.microsoft.com/office/drawing/2014/main" val="2305657254"/>
                    </a:ext>
                  </a:extLst>
                </a:gridCol>
                <a:gridCol w="991338">
                  <a:extLst>
                    <a:ext uri="{9D8B030D-6E8A-4147-A177-3AD203B41FA5}">
                      <a16:colId xmlns:a16="http://schemas.microsoft.com/office/drawing/2014/main" val="1682186051"/>
                    </a:ext>
                  </a:extLst>
                </a:gridCol>
              </a:tblGrid>
              <a:tr h="370840">
                <a:tc>
                  <a:txBody>
                    <a:bodyPr/>
                    <a:lstStyle/>
                    <a:p>
                      <a:r>
                        <a:rPr lang="en-US" dirty="0"/>
                        <a:t>Month</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638921987"/>
                  </a:ext>
                </a:extLst>
              </a:tr>
              <a:tr h="370840">
                <a:tc>
                  <a:txBody>
                    <a:bodyPr/>
                    <a:lstStyle/>
                    <a:p>
                      <a:r>
                        <a:rPr lang="en-US" dirty="0"/>
                        <a:t>2 POCs</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10</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402123988"/>
                  </a:ext>
                </a:extLst>
              </a:tr>
              <a:tr h="370840">
                <a:tc>
                  <a:txBody>
                    <a:bodyPr/>
                    <a:lstStyle/>
                    <a:p>
                      <a:r>
                        <a:rPr lang="en-US" dirty="0"/>
                        <a:t>Platform 1</a:t>
                      </a:r>
                      <a:r>
                        <a:rPr lang="en-US" baseline="30000" dirty="0"/>
                        <a:t>st</a:t>
                      </a:r>
                      <a:r>
                        <a:rPr lang="en-US" dirty="0"/>
                        <a:t> ISA</a:t>
                      </a:r>
                    </a:p>
                  </a:txBody>
                  <a:tcPr/>
                </a:tc>
                <a:tc>
                  <a:txBody>
                    <a:bodyPr/>
                    <a:lstStyle/>
                    <a:p>
                      <a:r>
                        <a:rPr lang="en-US" dirty="0"/>
                        <a:t>1.6</a:t>
                      </a:r>
                    </a:p>
                  </a:txBody>
                  <a:tcPr/>
                </a:tc>
                <a:tc>
                  <a:txBody>
                    <a:bodyPr/>
                    <a:lstStyle/>
                    <a:p>
                      <a:r>
                        <a:rPr lang="en-US" dirty="0"/>
                        <a:t>3.2</a:t>
                      </a:r>
                    </a:p>
                  </a:txBody>
                  <a:tcPr/>
                </a:tc>
                <a:tc>
                  <a:txBody>
                    <a:bodyPr/>
                    <a:lstStyle/>
                    <a:p>
                      <a:r>
                        <a:rPr lang="en-US" dirty="0"/>
                        <a:t>6.4</a:t>
                      </a:r>
                    </a:p>
                  </a:txBody>
                  <a:tcPr/>
                </a:tc>
                <a:tc>
                  <a:txBody>
                    <a:bodyPr/>
                    <a:lstStyle/>
                    <a:p>
                      <a:r>
                        <a:rPr lang="en-US" dirty="0"/>
                        <a:t>8</a:t>
                      </a:r>
                    </a:p>
                  </a:txBody>
                  <a:tcPr/>
                </a:tc>
                <a:tc>
                  <a:txBody>
                    <a:bodyPr/>
                    <a:lstStyle/>
                    <a:p>
                      <a:r>
                        <a:rPr lang="en-US" dirty="0"/>
                        <a:t>16</a:t>
                      </a:r>
                    </a:p>
                  </a:txBody>
                  <a:tcPr/>
                </a:tc>
                <a:tc>
                  <a:txBody>
                    <a:bodyPr/>
                    <a:lstStyle/>
                    <a:p>
                      <a:r>
                        <a:rPr lang="en-US" dirty="0"/>
                        <a:t>32</a:t>
                      </a:r>
                    </a:p>
                  </a:txBody>
                  <a:tcPr/>
                </a:tc>
                <a:tc>
                  <a:txBody>
                    <a:bodyPr/>
                    <a:lstStyle/>
                    <a:p>
                      <a:r>
                        <a:rPr lang="en-US" dirty="0"/>
                        <a:t>48</a:t>
                      </a:r>
                    </a:p>
                  </a:txBody>
                  <a:tcPr/>
                </a:tc>
                <a:tc>
                  <a:txBody>
                    <a:bodyPr/>
                    <a:lstStyle/>
                    <a:p>
                      <a:r>
                        <a:rPr lang="en-US" dirty="0"/>
                        <a:t>54</a:t>
                      </a:r>
                    </a:p>
                  </a:txBody>
                  <a:tcPr/>
                </a:tc>
                <a:tc>
                  <a:txBody>
                    <a:bodyPr/>
                    <a:lstStyle/>
                    <a:p>
                      <a:r>
                        <a:rPr lang="en-US" dirty="0"/>
                        <a:t>72</a:t>
                      </a:r>
                    </a:p>
                  </a:txBody>
                  <a:tcPr/>
                </a:tc>
                <a:tc>
                  <a:txBody>
                    <a:bodyPr/>
                    <a:lstStyle/>
                    <a:p>
                      <a:r>
                        <a:rPr lang="en-US" dirty="0"/>
                        <a:t>91</a:t>
                      </a:r>
                    </a:p>
                  </a:txBody>
                  <a:tcPr/>
                </a:tc>
                <a:extLst>
                  <a:ext uri="{0D108BD9-81ED-4DB2-BD59-A6C34878D82A}">
                    <a16:rowId xmlns:a16="http://schemas.microsoft.com/office/drawing/2014/main" val="1847848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Platform 2</a:t>
                      </a:r>
                      <a:r>
                        <a:rPr lang="en-US" baseline="30000" dirty="0"/>
                        <a:t>nd</a:t>
                      </a:r>
                      <a:r>
                        <a:rPr lang="en-US" dirty="0"/>
                        <a:t> ISA</a:t>
                      </a:r>
                    </a:p>
                  </a:txBody>
                  <a:tcPr/>
                </a:tc>
                <a:tc>
                  <a:txBody>
                    <a:bodyPr/>
                    <a:lstStyle/>
                    <a:p>
                      <a:r>
                        <a:rPr lang="en-US" dirty="0"/>
                        <a:t>2.6</a:t>
                      </a:r>
                    </a:p>
                  </a:txBody>
                  <a:tcPr/>
                </a:tc>
                <a:tc>
                  <a:txBody>
                    <a:bodyPr/>
                    <a:lstStyle/>
                    <a:p>
                      <a:r>
                        <a:rPr lang="en-US" dirty="0"/>
                        <a:t>5.2</a:t>
                      </a:r>
                    </a:p>
                  </a:txBody>
                  <a:tcPr/>
                </a:tc>
                <a:tc>
                  <a:txBody>
                    <a:bodyPr/>
                    <a:lstStyle/>
                    <a:p>
                      <a:r>
                        <a:rPr lang="en-US" dirty="0"/>
                        <a:t>10.4</a:t>
                      </a:r>
                    </a:p>
                  </a:txBody>
                  <a:tcPr/>
                </a:tc>
                <a:tc>
                  <a:txBody>
                    <a:bodyPr/>
                    <a:lstStyle/>
                    <a:p>
                      <a:r>
                        <a:rPr lang="en-US" dirty="0"/>
                        <a:t>13</a:t>
                      </a:r>
                    </a:p>
                  </a:txBody>
                  <a:tcPr/>
                </a:tc>
                <a:tc>
                  <a:txBody>
                    <a:bodyPr/>
                    <a:lstStyle/>
                    <a:p>
                      <a:r>
                        <a:rPr lang="en-US" dirty="0"/>
                        <a:t>26</a:t>
                      </a:r>
                    </a:p>
                  </a:txBody>
                  <a:tcPr/>
                </a:tc>
                <a:tc>
                  <a:txBody>
                    <a:bodyPr/>
                    <a:lstStyle/>
                    <a:p>
                      <a:r>
                        <a:rPr lang="en-US" dirty="0"/>
                        <a:t>52</a:t>
                      </a:r>
                    </a:p>
                  </a:txBody>
                  <a:tcPr/>
                </a:tc>
                <a:tc>
                  <a:txBody>
                    <a:bodyPr/>
                    <a:lstStyle/>
                    <a:p>
                      <a:r>
                        <a:rPr lang="en-US" dirty="0"/>
                        <a:t>78</a:t>
                      </a:r>
                    </a:p>
                  </a:txBody>
                  <a:tcPr/>
                </a:tc>
                <a:tc>
                  <a:txBody>
                    <a:bodyPr/>
                    <a:lstStyle/>
                    <a:p>
                      <a:r>
                        <a:rPr lang="en-US" dirty="0"/>
                        <a:t>90</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878412890"/>
                  </a:ext>
                </a:extLst>
              </a:tr>
            </a:tbl>
          </a:graphicData>
        </a:graphic>
      </p:graphicFrame>
      <p:sp>
        <p:nvSpPr>
          <p:cNvPr id="6" name="Content Placeholder 2">
            <a:extLst>
              <a:ext uri="{FF2B5EF4-FFF2-40B4-BE49-F238E27FC236}">
                <a16:creationId xmlns:a16="http://schemas.microsoft.com/office/drawing/2014/main" id="{A887FC8A-4A9F-16CD-B569-166517F9089B}"/>
              </a:ext>
            </a:extLst>
          </p:cNvPr>
          <p:cNvSpPr txBox="1">
            <a:spLocks/>
          </p:cNvSpPr>
          <p:nvPr/>
        </p:nvSpPr>
        <p:spPr>
          <a:xfrm>
            <a:off x="6280035" y="763111"/>
            <a:ext cx="5734412"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Platform - 2 ISAs</a:t>
            </a:r>
          </a:p>
          <a:p>
            <a:pPr marL="342900" indent="-342900"/>
            <a:r>
              <a:rPr lang="en-US" sz="2400" dirty="0"/>
              <a:t>Delay to start the 1</a:t>
            </a:r>
            <a:r>
              <a:rPr lang="en-US" sz="2400" baseline="30000" dirty="0"/>
              <a:t>st</a:t>
            </a:r>
            <a:r>
              <a:rPr lang="en-US" sz="2400" dirty="0"/>
              <a:t> ISA – 6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ISA – 1 month</a:t>
            </a:r>
          </a:p>
          <a:p>
            <a:pPr marL="342900" indent="-342900"/>
            <a:r>
              <a:rPr lang="en-US" sz="2400" dirty="0"/>
              <a:t>90 sites will be opened at a rate of 80% of a POC for the first ISA</a:t>
            </a:r>
          </a:p>
          <a:p>
            <a:pPr marL="342900" indent="-342900"/>
            <a:r>
              <a:rPr lang="en-US" sz="2400" dirty="0"/>
              <a:t>2</a:t>
            </a:r>
            <a:r>
              <a:rPr lang="en-US" sz="2400" baseline="30000" dirty="0"/>
              <a:t>nd</a:t>
            </a:r>
            <a:r>
              <a:rPr lang="en-US" sz="2400" dirty="0"/>
              <a:t> ISA will open at 130% of the POC</a:t>
            </a:r>
          </a:p>
          <a:p>
            <a:pPr marL="342900" indent="-342900"/>
            <a:endParaRPr lang="en-US" sz="2400" dirty="0"/>
          </a:p>
          <a:p>
            <a:pPr marL="342900" indent="-342900"/>
            <a:endParaRPr lang="en-US" sz="2400" dirty="0"/>
          </a:p>
          <a:p>
            <a:pPr marL="800100" lvl="1" indent="-342900"/>
            <a:endParaRPr lang="en-US" sz="2400" dirty="0"/>
          </a:p>
          <a:p>
            <a:pPr marL="57150" indent="-342900"/>
            <a:endParaRPr lang="en-US" sz="2400" dirty="0"/>
          </a:p>
        </p:txBody>
      </p:sp>
      <p:sp>
        <p:nvSpPr>
          <p:cNvPr id="7" name="Title 1">
            <a:extLst>
              <a:ext uri="{FF2B5EF4-FFF2-40B4-BE49-F238E27FC236}">
                <a16:creationId xmlns:a16="http://schemas.microsoft.com/office/drawing/2014/main" id="{EAD8427A-AE26-C2B1-57D5-5A7EB59CA592}"/>
              </a:ext>
            </a:extLst>
          </p:cNvPr>
          <p:cNvSpPr txBox="1">
            <a:spLocks/>
          </p:cNvSpPr>
          <p:nvPr/>
        </p:nvSpPr>
        <p:spPr>
          <a:xfrm>
            <a:off x="575048" y="3741450"/>
            <a:ext cx="10904718"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2400" dirty="0"/>
              <a:t>Number of Sites Open</a:t>
            </a:r>
          </a:p>
        </p:txBody>
      </p:sp>
    </p:spTree>
    <p:extLst>
      <p:ext uri="{BB962C8B-B14F-4D97-AF65-F5344CB8AC3E}">
        <p14:creationId xmlns:p14="http://schemas.microsoft.com/office/powerpoint/2010/main" val="262249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695EC-1E29-48B8-5EBB-04479AA4A498}"/>
              </a:ext>
            </a:extLst>
          </p:cNvPr>
          <p:cNvSpPr>
            <a:spLocks noGrp="1"/>
          </p:cNvSpPr>
          <p:nvPr>
            <p:ph type="sldNum" sz="quarter" idx="12"/>
          </p:nvPr>
        </p:nvSpPr>
        <p:spPr/>
        <p:txBody>
          <a:bodyPr/>
          <a:lstStyle/>
          <a:p>
            <a:fld id="{82F5E98D-7EF9-415D-84B4-C7BB52403EFC}" type="slidenum">
              <a:rPr lang="en-GB" smtClean="0"/>
              <a:pPr/>
              <a:t>25</a:t>
            </a:fld>
            <a:endParaRPr lang="en-GB"/>
          </a:p>
        </p:txBody>
      </p:sp>
      <p:sp>
        <p:nvSpPr>
          <p:cNvPr id="3" name="Title 1">
            <a:extLst>
              <a:ext uri="{FF2B5EF4-FFF2-40B4-BE49-F238E27FC236}">
                <a16:creationId xmlns:a16="http://schemas.microsoft.com/office/drawing/2014/main" id="{230098CC-D4F8-174C-5980-D46757A408E1}"/>
              </a:ext>
            </a:extLst>
          </p:cNvPr>
          <p:cNvSpPr txBox="1">
            <a:spLocks/>
          </p:cNvSpPr>
          <p:nvPr/>
        </p:nvSpPr>
        <p:spPr>
          <a:xfrm>
            <a:off x="339370" y="382240"/>
            <a:ext cx="11290377"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sz="2800" dirty="0"/>
              <a:t>Question: In terms of recruitment, which approach is better? </a:t>
            </a:r>
          </a:p>
        </p:txBody>
      </p:sp>
      <p:sp>
        <p:nvSpPr>
          <p:cNvPr id="4" name="Content Placeholder 2">
            <a:extLst>
              <a:ext uri="{FF2B5EF4-FFF2-40B4-BE49-F238E27FC236}">
                <a16:creationId xmlns:a16="http://schemas.microsoft.com/office/drawing/2014/main" id="{A14E7656-78CF-7517-30DF-85F1DF9B66E5}"/>
              </a:ext>
            </a:extLst>
          </p:cNvPr>
          <p:cNvSpPr txBox="1">
            <a:spLocks/>
          </p:cNvSpPr>
          <p:nvPr/>
        </p:nvSpPr>
        <p:spPr>
          <a:xfrm>
            <a:off x="569495" y="129577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Hands on using OCTOPUS</a:t>
            </a:r>
          </a:p>
          <a:p>
            <a:pPr marL="342900" indent="-342900"/>
            <a:r>
              <a:rPr lang="en-US" sz="2400" dirty="0"/>
              <a:t>Shiny application so no R coding for this example </a:t>
            </a:r>
          </a:p>
          <a:p>
            <a:pPr marL="342900" indent="-342900"/>
            <a:r>
              <a:rPr lang="en-US" sz="2400" dirty="0"/>
              <a:t>In R Studio </a:t>
            </a:r>
          </a:p>
          <a:p>
            <a:pPr marL="0" indent="0">
              <a:buNone/>
            </a:pPr>
            <a:endParaRPr lang="en-US" sz="2400" dirty="0"/>
          </a:p>
          <a:p>
            <a:pPr marL="0" indent="0">
              <a:buNone/>
            </a:pPr>
            <a:r>
              <a:rPr lang="en-US" sz="2400" dirty="0"/>
              <a:t>	library( OCTOPUS )</a:t>
            </a:r>
          </a:p>
          <a:p>
            <a:pPr marL="0" indent="0">
              <a:buNone/>
            </a:pPr>
            <a:r>
              <a:rPr lang="en-US" sz="2400" dirty="0"/>
              <a:t>	OCTOPUS::</a:t>
            </a:r>
            <a:r>
              <a:rPr lang="en-US" sz="2400" dirty="0" err="1"/>
              <a:t>RunExample</a:t>
            </a:r>
            <a:r>
              <a:rPr lang="en-US" sz="2400" dirty="0"/>
              <a:t>( "</a:t>
            </a:r>
            <a:r>
              <a:rPr lang="en-US" sz="2400" dirty="0" err="1"/>
              <a:t>CompareRecruitment</a:t>
            </a:r>
            <a:r>
              <a:rPr lang="en-US" sz="2400" dirty="0"/>
              <a:t>" )</a:t>
            </a:r>
          </a:p>
          <a:p>
            <a:pPr marL="800100" lvl="1" indent="-342900"/>
            <a:endParaRPr lang="en-US" sz="2400" dirty="0"/>
          </a:p>
          <a:p>
            <a:pPr marL="57150" indent="-342900"/>
            <a:endParaRPr lang="en-US" sz="2400" dirty="0"/>
          </a:p>
        </p:txBody>
      </p:sp>
      <p:pic>
        <p:nvPicPr>
          <p:cNvPr id="6" name="Picture 5">
            <a:extLst>
              <a:ext uri="{FF2B5EF4-FFF2-40B4-BE49-F238E27FC236}">
                <a16:creationId xmlns:a16="http://schemas.microsoft.com/office/drawing/2014/main" id="{9A5053F1-D382-210D-1851-0C72F3075E7F}"/>
              </a:ext>
            </a:extLst>
          </p:cNvPr>
          <p:cNvPicPr>
            <a:picLocks noChangeAspect="1"/>
          </p:cNvPicPr>
          <p:nvPr/>
        </p:nvPicPr>
        <p:blipFill>
          <a:blip r:embed="rId2"/>
          <a:stretch>
            <a:fillRect/>
          </a:stretch>
        </p:blipFill>
        <p:spPr>
          <a:xfrm>
            <a:off x="10012890" y="1318794"/>
            <a:ext cx="1839740" cy="2158435"/>
          </a:xfrm>
          <a:prstGeom prst="rect">
            <a:avLst/>
          </a:prstGeom>
        </p:spPr>
      </p:pic>
    </p:spTree>
    <p:extLst>
      <p:ext uri="{BB962C8B-B14F-4D97-AF65-F5344CB8AC3E}">
        <p14:creationId xmlns:p14="http://schemas.microsoft.com/office/powerpoint/2010/main" val="152811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6E98F-2216-869F-2309-AFC221E7FD69}"/>
              </a:ext>
            </a:extLst>
          </p:cNvPr>
          <p:cNvSpPr>
            <a:spLocks noGrp="1"/>
          </p:cNvSpPr>
          <p:nvPr>
            <p:ph type="sldNum" sz="quarter" idx="12"/>
          </p:nvPr>
        </p:nvSpPr>
        <p:spPr/>
        <p:txBody>
          <a:bodyPr/>
          <a:lstStyle/>
          <a:p>
            <a:fld id="{82F5E98D-7EF9-415D-84B4-C7BB52403EFC}" type="slidenum">
              <a:rPr lang="en-GB" smtClean="0"/>
              <a:pPr/>
              <a:t>26</a:t>
            </a:fld>
            <a:endParaRPr lang="en-GB"/>
          </a:p>
        </p:txBody>
      </p:sp>
      <p:pic>
        <p:nvPicPr>
          <p:cNvPr id="6" name="Picture 5">
            <a:extLst>
              <a:ext uri="{FF2B5EF4-FFF2-40B4-BE49-F238E27FC236}">
                <a16:creationId xmlns:a16="http://schemas.microsoft.com/office/drawing/2014/main" id="{2305D2DD-F864-0C5E-E0A7-9AB19F2FAF68}"/>
              </a:ext>
            </a:extLst>
          </p:cNvPr>
          <p:cNvPicPr>
            <a:picLocks noChangeAspect="1"/>
          </p:cNvPicPr>
          <p:nvPr/>
        </p:nvPicPr>
        <p:blipFill>
          <a:blip r:embed="rId2"/>
          <a:stretch>
            <a:fillRect/>
          </a:stretch>
        </p:blipFill>
        <p:spPr>
          <a:xfrm>
            <a:off x="0" y="0"/>
            <a:ext cx="12192000" cy="5943356"/>
          </a:xfrm>
          <a:prstGeom prst="rect">
            <a:avLst/>
          </a:prstGeom>
        </p:spPr>
      </p:pic>
    </p:spTree>
    <p:extLst>
      <p:ext uri="{BB962C8B-B14F-4D97-AF65-F5344CB8AC3E}">
        <p14:creationId xmlns:p14="http://schemas.microsoft.com/office/powerpoint/2010/main" val="378659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176F96-CDF8-FB6F-1FDD-FA85A2388B30}"/>
              </a:ext>
            </a:extLst>
          </p:cNvPr>
          <p:cNvSpPr>
            <a:spLocks noGrp="1"/>
          </p:cNvSpPr>
          <p:nvPr>
            <p:ph type="sldNum" sz="quarter" idx="12"/>
          </p:nvPr>
        </p:nvSpPr>
        <p:spPr/>
        <p:txBody>
          <a:bodyPr/>
          <a:lstStyle/>
          <a:p>
            <a:fld id="{82F5E98D-7EF9-415D-84B4-C7BB52403EFC}" type="slidenum">
              <a:rPr lang="en-GB" smtClean="0"/>
              <a:pPr/>
              <a:t>27</a:t>
            </a:fld>
            <a:endParaRPr lang="en-GB"/>
          </a:p>
        </p:txBody>
      </p:sp>
      <p:pic>
        <p:nvPicPr>
          <p:cNvPr id="4" name="Picture 3">
            <a:extLst>
              <a:ext uri="{FF2B5EF4-FFF2-40B4-BE49-F238E27FC236}">
                <a16:creationId xmlns:a16="http://schemas.microsoft.com/office/drawing/2014/main" id="{F764E6A1-8EDD-A553-B41B-68DA9047B17A}"/>
              </a:ext>
            </a:extLst>
          </p:cNvPr>
          <p:cNvPicPr>
            <a:picLocks noChangeAspect="1"/>
          </p:cNvPicPr>
          <p:nvPr/>
        </p:nvPicPr>
        <p:blipFill>
          <a:blip r:embed="rId2"/>
          <a:stretch>
            <a:fillRect/>
          </a:stretch>
        </p:blipFill>
        <p:spPr>
          <a:xfrm>
            <a:off x="0" y="1545872"/>
            <a:ext cx="12192000" cy="3766255"/>
          </a:xfrm>
          <a:prstGeom prst="rect">
            <a:avLst/>
          </a:prstGeom>
        </p:spPr>
      </p:pic>
    </p:spTree>
    <p:extLst>
      <p:ext uri="{BB962C8B-B14F-4D97-AF65-F5344CB8AC3E}">
        <p14:creationId xmlns:p14="http://schemas.microsoft.com/office/powerpoint/2010/main" val="420375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8AEECB-BFB3-C22C-C34E-F962E0121414}"/>
              </a:ext>
            </a:extLst>
          </p:cNvPr>
          <p:cNvSpPr>
            <a:spLocks noGrp="1"/>
          </p:cNvSpPr>
          <p:nvPr>
            <p:ph type="title"/>
          </p:nvPr>
        </p:nvSpPr>
        <p:spPr/>
        <p:txBody>
          <a:bodyPr/>
          <a:lstStyle/>
          <a:p>
            <a:r>
              <a:rPr lang="en-US" dirty="0"/>
              <a:t>Platform Trial Simulation</a:t>
            </a:r>
          </a:p>
        </p:txBody>
      </p:sp>
      <p:sp>
        <p:nvSpPr>
          <p:cNvPr id="4" name="Content Placeholder 3">
            <a:extLst>
              <a:ext uri="{FF2B5EF4-FFF2-40B4-BE49-F238E27FC236}">
                <a16:creationId xmlns:a16="http://schemas.microsoft.com/office/drawing/2014/main" id="{4ECEDEDC-1DF0-2A31-6524-D78507DC6587}"/>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Simulating an adaptive trial can be difficult</a:t>
            </a:r>
          </a:p>
          <a:p>
            <a:pPr marL="400050" indent="-231775">
              <a:buFont typeface="Arial" panose="020B0604020202020204" pitchFamily="34" charset="0"/>
              <a:buChar char="•"/>
            </a:pPr>
            <a:r>
              <a:rPr lang="en-US" sz="1800" dirty="0"/>
              <a:t>Simulating a 2-arm adaptive trial and using the results for a platform trial for all ISAs does NOT give an adequate understanding of how a platform trial will function in practice</a:t>
            </a:r>
          </a:p>
          <a:p>
            <a:pPr marL="400050" indent="-231775">
              <a:buFont typeface="Arial" panose="020B0604020202020204" pitchFamily="34" charset="0"/>
              <a:buChar char="•"/>
            </a:pPr>
            <a:r>
              <a:rPr lang="en-US" sz="1800" dirty="0"/>
              <a:t>Simulating patient data using the same model as analysis is a good starting point, but does NOT give an adequate understanding of how a platform trial will function in practice</a:t>
            </a:r>
          </a:p>
          <a:p>
            <a:pPr marL="400050" indent="-231775">
              <a:buFont typeface="Arial" panose="020B0604020202020204" pitchFamily="34" charset="0"/>
              <a:buChar char="•"/>
            </a:pPr>
            <a:r>
              <a:rPr lang="en-US" sz="1800" dirty="0"/>
              <a:t>Simplifying assumptions are often needed, but try to limit how much simplification is done or the simulations  will NOT give an adequate understanding of how a platform trial will function in practice</a:t>
            </a:r>
          </a:p>
          <a:p>
            <a:pPr marL="400050" indent="-231775">
              <a:buFont typeface="Arial" panose="020B0604020202020204" pitchFamily="34" charset="0"/>
              <a:buChar char="•"/>
            </a:pPr>
            <a:r>
              <a:rPr lang="en-US" sz="1800" dirty="0"/>
              <a:t>Teams are often new to platform trials, good to start showing simulations as soon as possible as many issues can be avoided. </a:t>
            </a:r>
          </a:p>
          <a:p>
            <a:pPr marL="400050" indent="-231775">
              <a:buFont typeface="Arial" panose="020B0604020202020204" pitchFamily="34" charset="0"/>
              <a:buChar char="•"/>
            </a:pPr>
            <a:r>
              <a:rPr lang="en-US" sz="1800" dirty="0"/>
              <a:t>Good to start with simple simulations that may be familiar to at some of the team, and expand in various directions </a:t>
            </a:r>
          </a:p>
          <a:p>
            <a:pPr marL="400050" indent="-231775">
              <a:buFont typeface="Arial" panose="020B0604020202020204" pitchFamily="34" charset="0"/>
              <a:buChar char="•"/>
            </a:pPr>
            <a:endParaRPr lang="en-US" sz="1800" dirty="0"/>
          </a:p>
          <a:p>
            <a:pPr marL="400050" indent="-231775">
              <a:buFont typeface="Arial" panose="020B0604020202020204" pitchFamily="34" charset="0"/>
              <a:buChar char="•"/>
            </a:pPr>
            <a:endParaRPr lang="en-US" sz="1800" dirty="0"/>
          </a:p>
          <a:p>
            <a:pPr indent="0"/>
            <a:endParaRPr lang="en-US" sz="1800" dirty="0"/>
          </a:p>
        </p:txBody>
      </p:sp>
      <p:sp>
        <p:nvSpPr>
          <p:cNvPr id="2" name="Slide Number Placeholder 1">
            <a:extLst>
              <a:ext uri="{FF2B5EF4-FFF2-40B4-BE49-F238E27FC236}">
                <a16:creationId xmlns:a16="http://schemas.microsoft.com/office/drawing/2014/main" id="{8EF7D251-F497-DF94-C88B-6166E59DCA29}"/>
              </a:ext>
            </a:extLst>
          </p:cNvPr>
          <p:cNvSpPr>
            <a:spLocks noGrp="1"/>
          </p:cNvSpPr>
          <p:nvPr>
            <p:ph type="sldNum" sz="quarter" idx="12"/>
          </p:nvPr>
        </p:nvSpPr>
        <p:spPr/>
        <p:txBody>
          <a:bodyPr/>
          <a:lstStyle/>
          <a:p>
            <a:fld id="{82F5E98D-7EF9-415D-84B4-C7BB52403EFC}" type="slidenum">
              <a:rPr lang="en-GB" smtClean="0"/>
              <a:pPr/>
              <a:t>28</a:t>
            </a:fld>
            <a:endParaRPr lang="en-GB"/>
          </a:p>
        </p:txBody>
      </p:sp>
    </p:spTree>
    <p:extLst>
      <p:ext uri="{BB962C8B-B14F-4D97-AF65-F5344CB8AC3E}">
        <p14:creationId xmlns:p14="http://schemas.microsoft.com/office/powerpoint/2010/main" val="196977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C3D1-71E8-34D7-4A28-F4A4C9467516}"/>
              </a:ext>
            </a:extLst>
          </p:cNvPr>
          <p:cNvSpPr>
            <a:spLocks noGrp="1"/>
          </p:cNvSpPr>
          <p:nvPr>
            <p:ph type="title"/>
          </p:nvPr>
        </p:nvSpPr>
        <p:spPr/>
        <p:txBody>
          <a:bodyPr/>
          <a:lstStyle/>
          <a:p>
            <a:r>
              <a:rPr lang="en-US" dirty="0"/>
              <a:t>Example Simulation Outline</a:t>
            </a:r>
          </a:p>
        </p:txBody>
      </p:sp>
      <p:sp>
        <p:nvSpPr>
          <p:cNvPr id="3" name="Content Placeholder 2">
            <a:extLst>
              <a:ext uri="{FF2B5EF4-FFF2-40B4-BE49-F238E27FC236}">
                <a16:creationId xmlns:a16="http://schemas.microsoft.com/office/drawing/2014/main" id="{C532CBA3-38CC-72EB-EC73-BB72124B5400}"/>
              </a:ext>
            </a:extLst>
          </p:cNvPr>
          <p:cNvSpPr>
            <a:spLocks noGrp="1"/>
          </p:cNvSpPr>
          <p:nvPr>
            <p:ph idx="1"/>
          </p:nvPr>
        </p:nvSpPr>
        <p:spPr/>
        <p:txBody>
          <a:bodyPr/>
          <a:lstStyle/>
          <a:p>
            <a:pPr indent="0"/>
            <a:r>
              <a:rPr lang="en-US" b="1" dirty="0"/>
              <a:t>Example 1 – Start Simple</a:t>
            </a:r>
          </a:p>
          <a:p>
            <a:pPr marL="57150" indent="-342900">
              <a:buAutoNum type="arabicPeriod"/>
            </a:pPr>
            <a:r>
              <a:rPr lang="en-US" dirty="0"/>
              <a:t>2 ISAs (2 experimental treatments), ISA 2 starts at month 6.</a:t>
            </a:r>
          </a:p>
          <a:p>
            <a:pPr marL="57150" indent="-342900">
              <a:buAutoNum type="arabicPeriod"/>
            </a:pPr>
            <a:r>
              <a:rPr lang="en-US" dirty="0"/>
              <a:t>Ramp up in recruitment – 5, 10, 15 patients per month for month 1, 2, 3 and after</a:t>
            </a:r>
          </a:p>
          <a:p>
            <a:pPr marL="57150" indent="-342900">
              <a:buAutoNum type="arabicPeriod"/>
            </a:pPr>
            <a:r>
              <a:rPr lang="en-US" dirty="0"/>
              <a:t>Normal endpoint</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via JAGS</a:t>
            </a:r>
          </a:p>
          <a:p>
            <a:pPr marL="685800" lvl="1" indent="0">
              <a:buNone/>
            </a:pPr>
            <a:r>
              <a:rPr lang="en-US" dirty="0"/>
              <a:t>Assume all control patients are borrowed</a:t>
            </a:r>
          </a:p>
          <a:p>
            <a:pPr marL="57150" indent="-342900">
              <a:buAutoNum type="arabicPeriod"/>
            </a:pPr>
            <a:r>
              <a:rPr lang="en-US" dirty="0"/>
              <a:t>Design 1)  Fixed sample size, ISA 1: 85:85, ISA2: 100:100</a:t>
            </a:r>
          </a:p>
          <a:p>
            <a:pPr marL="685800" lvl="1" indent="0">
              <a:buNone/>
            </a:pPr>
            <a:r>
              <a:rPr lang="en-US" dirty="0"/>
              <a:t>Alternative Designs: 2) double sample size, 3) add interim analysis </a:t>
            </a:r>
          </a:p>
          <a:p>
            <a:pPr indent="0"/>
            <a:r>
              <a:rPr lang="en-US" b="1" dirty="0"/>
              <a:t>Example 2 – Expand focus on borrowing, tradeoffs</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 </a:t>
            </a:r>
            <a:r>
              <a:rPr lang="en-US" dirty="0">
                <a:latin typeface="Symbol" panose="05050102010706020507" pitchFamily="18" charset="2"/>
              </a:rPr>
              <a:t>b</a:t>
            </a:r>
            <a:r>
              <a:rPr lang="en-US" baseline="-25000" dirty="0">
                <a:latin typeface="Symbol" panose="05050102010706020507" pitchFamily="18" charset="2"/>
              </a:rPr>
              <a:t>2</a:t>
            </a:r>
            <a:r>
              <a:rPr lang="en-US" dirty="0"/>
              <a:t>*</a:t>
            </a:r>
            <a:r>
              <a:rPr lang="en-US" dirty="0">
                <a:latin typeface="Times New Roman" panose="02020603050405020304" pitchFamily="18" charset="0"/>
                <a:cs typeface="Times New Roman" panose="02020603050405020304" pitchFamily="18" charset="0"/>
              </a:rPr>
              <a:t>I</a:t>
            </a:r>
            <a:r>
              <a:rPr lang="en-US" dirty="0"/>
              <a:t>( External Control)</a:t>
            </a:r>
          </a:p>
          <a:p>
            <a:pPr marL="685800" lvl="1" indent="0">
              <a:buNone/>
            </a:pPr>
            <a:r>
              <a:rPr lang="en-US" dirty="0"/>
              <a:t>Add option with no borrowing of control</a:t>
            </a:r>
          </a:p>
          <a:p>
            <a:pPr marL="685800" lvl="1" indent="0">
              <a:buNone/>
            </a:pPr>
            <a:r>
              <a:rPr lang="en-US" dirty="0"/>
              <a:t>Borrow control with external control model (in this example external means enrolled in another ISA)</a:t>
            </a:r>
          </a:p>
          <a:p>
            <a:pPr marL="57150" indent="-342900">
              <a:buAutoNum type="arabicPeriod"/>
            </a:pPr>
            <a:r>
              <a:rPr lang="en-US" dirty="0"/>
              <a:t>Simulate patient drift (included for statistical audience, normally include this later on an as needed basis) </a:t>
            </a:r>
          </a:p>
          <a:p>
            <a:pPr indent="0"/>
            <a:endParaRPr lang="en-US" sz="800" b="1" dirty="0"/>
          </a:p>
          <a:p>
            <a:pPr indent="0"/>
            <a:r>
              <a:rPr lang="en-US" b="1" dirty="0"/>
              <a:t>Example 3 – Adding IA – Focus on timeline tradeoff</a:t>
            </a:r>
          </a:p>
          <a:p>
            <a:pPr indent="0"/>
            <a:r>
              <a:rPr lang="en-US" b="1" dirty="0"/>
              <a:t>Example 4 – Impact of timing of ISA addition (who goes first?)</a:t>
            </a:r>
            <a:endParaRPr lang="en-US" dirty="0"/>
          </a:p>
        </p:txBody>
      </p:sp>
      <p:sp>
        <p:nvSpPr>
          <p:cNvPr id="4" name="Slide Number Placeholder 3">
            <a:extLst>
              <a:ext uri="{FF2B5EF4-FFF2-40B4-BE49-F238E27FC236}">
                <a16:creationId xmlns:a16="http://schemas.microsoft.com/office/drawing/2014/main" id="{23DCEDC1-9163-9AA8-70C2-8EFA2EAAE5B8}"/>
              </a:ext>
            </a:extLst>
          </p:cNvPr>
          <p:cNvSpPr>
            <a:spLocks noGrp="1"/>
          </p:cNvSpPr>
          <p:nvPr>
            <p:ph type="sldNum" sz="quarter" idx="12"/>
          </p:nvPr>
        </p:nvSpPr>
        <p:spPr/>
        <p:txBody>
          <a:bodyPr/>
          <a:lstStyle/>
          <a:p>
            <a:fld id="{82F5E98D-7EF9-415D-84B4-C7BB52403EFC}" type="slidenum">
              <a:rPr lang="en-GB" smtClean="0"/>
              <a:pPr/>
              <a:t>29</a:t>
            </a:fld>
            <a:endParaRPr lang="en-GB"/>
          </a:p>
        </p:txBody>
      </p:sp>
      <p:sp>
        <p:nvSpPr>
          <p:cNvPr id="5" name="TextBox 4">
            <a:extLst>
              <a:ext uri="{FF2B5EF4-FFF2-40B4-BE49-F238E27FC236}">
                <a16:creationId xmlns:a16="http://schemas.microsoft.com/office/drawing/2014/main" id="{99B01ADC-5D18-6D04-5487-3B8D91CD2563}"/>
              </a:ext>
            </a:extLst>
          </p:cNvPr>
          <p:cNvSpPr txBox="1"/>
          <p:nvPr/>
        </p:nvSpPr>
        <p:spPr>
          <a:xfrm>
            <a:off x="9127005" y="1011823"/>
            <a:ext cx="2898559" cy="4647426"/>
          </a:xfrm>
          <a:prstGeom prst="rect">
            <a:avLst/>
          </a:prstGeom>
          <a:solidFill>
            <a:schemeClr val="bg2"/>
          </a:solidFill>
          <a:ln>
            <a:solidFill>
              <a:schemeClr val="accent1"/>
            </a:solidFill>
          </a:ln>
        </p:spPr>
        <p:txBody>
          <a:bodyPr wrap="square" rtlCol="0">
            <a:spAutoFit/>
          </a:bodyPr>
          <a:lstStyle/>
          <a:p>
            <a:r>
              <a:rPr lang="en-US" b="1" dirty="0"/>
              <a:t>Where to Find Code</a:t>
            </a:r>
          </a:p>
          <a:p>
            <a:r>
              <a:rPr lang="en-US" b="1" dirty="0"/>
              <a:t>1.Example1Start </a:t>
            </a:r>
            <a:r>
              <a:rPr lang="en-US" dirty="0"/>
              <a:t>– Code generated with OCTOPUS</a:t>
            </a:r>
          </a:p>
          <a:p>
            <a:r>
              <a:rPr lang="en-US" b="1" dirty="0"/>
              <a:t>2.Example1 </a:t>
            </a:r>
            <a:r>
              <a:rPr lang="en-US" dirty="0"/>
              <a:t>– Modified code for simulation</a:t>
            </a:r>
          </a:p>
          <a:p>
            <a:endParaRPr lang="en-US" dirty="0"/>
          </a:p>
          <a:p>
            <a:endParaRPr lang="en-US" dirty="0"/>
          </a:p>
          <a:p>
            <a:endParaRPr lang="en-US" dirty="0"/>
          </a:p>
          <a:p>
            <a:endParaRPr lang="en-US" b="1" dirty="0"/>
          </a:p>
          <a:p>
            <a:r>
              <a:rPr lang="en-US" b="1" dirty="0"/>
              <a:t>3.Example1Borrow</a:t>
            </a:r>
          </a:p>
          <a:p>
            <a:endParaRPr lang="en-US" b="1" dirty="0"/>
          </a:p>
          <a:p>
            <a:endParaRPr lang="en-US" b="1" dirty="0"/>
          </a:p>
          <a:p>
            <a:endParaRPr lang="en-US" b="1" dirty="0"/>
          </a:p>
          <a:p>
            <a:endParaRPr lang="en-US" b="1" dirty="0"/>
          </a:p>
          <a:p>
            <a:endParaRPr lang="en-US" sz="800" b="1" dirty="0"/>
          </a:p>
          <a:p>
            <a:r>
              <a:rPr lang="en-US" b="1" dirty="0"/>
              <a:t>4.Example2</a:t>
            </a:r>
          </a:p>
          <a:p>
            <a:r>
              <a:rPr lang="en-US" b="1" dirty="0"/>
              <a:t>5.Example3</a:t>
            </a:r>
          </a:p>
        </p:txBody>
      </p:sp>
    </p:spTree>
    <p:extLst>
      <p:ext uri="{BB962C8B-B14F-4D97-AF65-F5344CB8AC3E}">
        <p14:creationId xmlns:p14="http://schemas.microsoft.com/office/powerpoint/2010/main" val="152427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2B8E-2560-F8C3-9061-0039E968A3E0}"/>
              </a:ext>
            </a:extLst>
          </p:cNvPr>
          <p:cNvSpPr>
            <a:spLocks noGrp="1"/>
          </p:cNvSpPr>
          <p:nvPr>
            <p:ph type="title"/>
          </p:nvPr>
        </p:nvSpPr>
        <p:spPr/>
        <p:txBody>
          <a:bodyPr/>
          <a:lstStyle/>
          <a:p>
            <a:r>
              <a:rPr lang="en-US" dirty="0"/>
              <a:t>Course Preliminaries </a:t>
            </a:r>
          </a:p>
        </p:txBody>
      </p:sp>
      <p:sp>
        <p:nvSpPr>
          <p:cNvPr id="3" name="Content Placeholder 2">
            <a:extLst>
              <a:ext uri="{FF2B5EF4-FFF2-40B4-BE49-F238E27FC236}">
                <a16:creationId xmlns:a16="http://schemas.microsoft.com/office/drawing/2014/main" id="{75F4481A-6A41-77ED-86AF-B50B7948B034}"/>
              </a:ext>
            </a:extLst>
          </p:cNvPr>
          <p:cNvSpPr>
            <a:spLocks noGrp="1"/>
          </p:cNvSpPr>
          <p:nvPr>
            <p:ph idx="1"/>
          </p:nvPr>
        </p:nvSpPr>
        <p:spPr>
          <a:xfrm>
            <a:off x="322847" y="1153160"/>
            <a:ext cx="11456069" cy="4578635"/>
          </a:xfrm>
        </p:spPr>
        <p:txBody>
          <a:bodyPr/>
          <a:lstStyle/>
          <a:p>
            <a:r>
              <a:rPr lang="en-US" sz="2000" dirty="0"/>
              <a:t>OCTOPUS GitHub  Repository </a:t>
            </a:r>
            <a:r>
              <a:rPr lang="en-US" sz="2000" dirty="0">
                <a:hlinkClick r:id="rId2"/>
              </a:rPr>
              <a:t>https://github.com/kwathen/OCTOPUS</a:t>
            </a:r>
            <a:r>
              <a:rPr lang="en-US" sz="2000" dirty="0"/>
              <a:t> </a:t>
            </a:r>
          </a:p>
          <a:p>
            <a:r>
              <a:rPr lang="en-US" sz="2000" dirty="0"/>
              <a:t>OCTOPUS Package Website: https://kwathen.github.io/OCTOPUS/</a:t>
            </a:r>
          </a:p>
          <a:p>
            <a:r>
              <a:rPr lang="en-US" sz="2000" b="1" dirty="0"/>
              <a:t>Install OCTOPUS n R</a:t>
            </a:r>
          </a:p>
          <a:p>
            <a:r>
              <a:rPr lang="en-US" sz="2000" dirty="0"/>
              <a:t>	library(remotes)</a:t>
            </a:r>
          </a:p>
          <a:p>
            <a:r>
              <a:rPr lang="en-US" sz="2000" dirty="0"/>
              <a:t>	remotes::</a:t>
            </a:r>
            <a:r>
              <a:rPr lang="en-US" sz="2000" dirty="0" err="1"/>
              <a:t>install_github</a:t>
            </a:r>
            <a:r>
              <a:rPr lang="en-US" sz="2000" dirty="0"/>
              <a:t>( "</a:t>
            </a:r>
            <a:r>
              <a:rPr lang="en-US" sz="2000" dirty="0" err="1"/>
              <a:t>kwathen</a:t>
            </a:r>
            <a:r>
              <a:rPr lang="en-US" sz="2000" dirty="0"/>
              <a:t>/OCTOPUS")</a:t>
            </a:r>
          </a:p>
          <a:p>
            <a:endParaRPr lang="en-US" sz="2000" dirty="0"/>
          </a:p>
          <a:p>
            <a:r>
              <a:rPr lang="en-US" sz="2000" dirty="0"/>
              <a:t>Check to make sure you have V1.3.1 as updates were </a:t>
            </a:r>
            <a:r>
              <a:rPr lang="en-US" sz="2000"/>
              <a:t>added today!</a:t>
            </a:r>
            <a:endParaRPr lang="en-US" sz="2000" dirty="0"/>
          </a:p>
          <a:p>
            <a:endParaRPr lang="en-US" sz="2000" dirty="0"/>
          </a:p>
          <a:p>
            <a:r>
              <a:rPr lang="en-US" sz="2000" b="1" dirty="0"/>
              <a:t>Short Course Material</a:t>
            </a:r>
          </a:p>
          <a:p>
            <a:r>
              <a:rPr lang="en-US" sz="2000" u="sng" dirty="0">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https://github.com/kwathen/BayesPharma2024-OCTOPUS</a:t>
            </a:r>
            <a:r>
              <a:rPr lang="en-US" sz="2000" dirty="0">
                <a:effectLst/>
                <a:latin typeface="Aptos" panose="020B0004020202020204" pitchFamily="34" charset="0"/>
                <a:ea typeface="Aptos" panose="020B0004020202020204" pitchFamily="34" charset="0"/>
                <a:cs typeface="Times New Roman" panose="02020603050405020304" pitchFamily="18" charset="0"/>
              </a:rPr>
              <a:t> </a:t>
            </a:r>
          </a:p>
          <a:p>
            <a:r>
              <a:rPr lang="en-US" sz="1600" dirty="0"/>
              <a:t>	</a:t>
            </a:r>
            <a:r>
              <a:rPr lang="en-US" sz="1600" b="1" dirty="0"/>
              <a:t>Step 1</a:t>
            </a:r>
            <a:r>
              <a:rPr lang="en-US" sz="1600" dirty="0"/>
              <a:t>: Once on the repository at the link above, click the green box labeled “Code”, see below in the red box.</a:t>
            </a:r>
          </a:p>
          <a:p>
            <a:r>
              <a:rPr lang="en-US" sz="1600" dirty="0"/>
              <a:t>	</a:t>
            </a:r>
            <a:r>
              <a:rPr lang="en-US" sz="1600" b="1" dirty="0"/>
              <a:t>Step 2</a:t>
            </a:r>
            <a:r>
              <a:rPr lang="en-US" sz="1600" dirty="0"/>
              <a:t>: In the menu that expands, click Download ZIP, shown in the 2nd red box below. </a:t>
            </a:r>
          </a:p>
          <a:p>
            <a:r>
              <a:rPr lang="en-US" sz="1600" dirty="0"/>
              <a:t>	</a:t>
            </a:r>
            <a:r>
              <a:rPr lang="en-US" sz="1600" b="1" dirty="0"/>
              <a:t>Step 3</a:t>
            </a:r>
            <a:r>
              <a:rPr lang="en-US" sz="1600" dirty="0"/>
              <a:t>: Unzip the zip file that was downloaded.  This can be done by right clicking on the zip file, then extract all </a:t>
            </a:r>
          </a:p>
          <a:p>
            <a:endParaRPr lang="en-US" sz="2000" dirty="0"/>
          </a:p>
        </p:txBody>
      </p:sp>
      <p:sp>
        <p:nvSpPr>
          <p:cNvPr id="4" name="Slide Number Placeholder 3">
            <a:extLst>
              <a:ext uri="{FF2B5EF4-FFF2-40B4-BE49-F238E27FC236}">
                <a16:creationId xmlns:a16="http://schemas.microsoft.com/office/drawing/2014/main" id="{FDAA8192-CBFD-519E-C697-5AB61245AD7B}"/>
              </a:ext>
            </a:extLst>
          </p:cNvPr>
          <p:cNvSpPr>
            <a:spLocks noGrp="1"/>
          </p:cNvSpPr>
          <p:nvPr>
            <p:ph type="sldNum" sz="quarter" idx="12"/>
          </p:nvPr>
        </p:nvSpPr>
        <p:spPr/>
        <p:txBody>
          <a:bodyPr/>
          <a:lstStyle/>
          <a:p>
            <a:fld id="{82F5E98D-7EF9-415D-84B4-C7BB52403EFC}" type="slidenum">
              <a:rPr lang="en-GB" smtClean="0"/>
              <a:pPr/>
              <a:t>3</a:t>
            </a:fld>
            <a:endParaRPr lang="en-GB"/>
          </a:p>
        </p:txBody>
      </p:sp>
    </p:spTree>
    <p:extLst>
      <p:ext uri="{BB962C8B-B14F-4D97-AF65-F5344CB8AC3E}">
        <p14:creationId xmlns:p14="http://schemas.microsoft.com/office/powerpoint/2010/main" val="1633736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974D-39DF-72C1-00DA-F2751ABE6E5B}"/>
              </a:ext>
            </a:extLst>
          </p:cNvPr>
          <p:cNvSpPr>
            <a:spLocks noGrp="1"/>
          </p:cNvSpPr>
          <p:nvPr>
            <p:ph type="title"/>
          </p:nvPr>
        </p:nvSpPr>
        <p:spPr/>
        <p:txBody>
          <a:bodyPr/>
          <a:lstStyle/>
          <a:p>
            <a:r>
              <a:rPr lang="en-US" dirty="0"/>
              <a:t>General Workflow for Using OCTOPUS</a:t>
            </a:r>
          </a:p>
        </p:txBody>
      </p:sp>
      <p:sp>
        <p:nvSpPr>
          <p:cNvPr id="3" name="Content Placeholder 2">
            <a:extLst>
              <a:ext uri="{FF2B5EF4-FFF2-40B4-BE49-F238E27FC236}">
                <a16:creationId xmlns:a16="http://schemas.microsoft.com/office/drawing/2014/main" id="{C73ADD52-B512-B503-2E67-79F8181D2E9A}"/>
              </a:ext>
            </a:extLst>
          </p:cNvPr>
          <p:cNvSpPr>
            <a:spLocks noGrp="1"/>
          </p:cNvSpPr>
          <p:nvPr>
            <p:ph idx="1"/>
          </p:nvPr>
        </p:nvSpPr>
        <p:spPr/>
        <p:txBody>
          <a:bodyPr/>
          <a:lstStyle/>
          <a:p>
            <a:pPr marL="57150" indent="-342900">
              <a:buAutoNum type="arabicPeriod"/>
            </a:pPr>
            <a:r>
              <a:rPr lang="en-US" dirty="0"/>
              <a:t>Setup a file to allow you to call OCTOPUS::</a:t>
            </a:r>
            <a:r>
              <a:rPr lang="en-US" dirty="0" err="1"/>
              <a:t>CreateProject</a:t>
            </a:r>
            <a:endParaRPr lang="en-US" dirty="0"/>
          </a:p>
          <a:p>
            <a:pPr marL="57150" indent="-342900">
              <a:buAutoNum type="arabicPeriod"/>
            </a:pPr>
            <a:r>
              <a:rPr lang="en-US" dirty="0"/>
              <a:t>Modify files as needed (most common </a:t>
            </a:r>
            <a:r>
              <a:rPr lang="en-US" dirty="0" err="1"/>
              <a:t>BuildMe.R</a:t>
            </a:r>
            <a:r>
              <a:rPr lang="en-US" dirty="0"/>
              <a:t>, analysis, and patient simulation) </a:t>
            </a:r>
          </a:p>
          <a:p>
            <a:pPr marL="57150" indent="-342900">
              <a:buAutoNum type="arabicPeriod"/>
            </a:pPr>
            <a:r>
              <a:rPr lang="en-US" dirty="0" err="1"/>
              <a:t>BuildMe.R</a:t>
            </a:r>
            <a:endParaRPr lang="en-US" dirty="0"/>
          </a:p>
          <a:p>
            <a:pPr marL="1028700" lvl="1" indent="-342900">
              <a:buFont typeface="+mj-lt"/>
              <a:buAutoNum type="alphaUcPeriod"/>
            </a:pPr>
            <a:r>
              <a:rPr lang="en-US" dirty="0"/>
              <a:t>Create the simulation objects</a:t>
            </a:r>
          </a:p>
          <a:p>
            <a:pPr marL="1028700" lvl="1" indent="-342900">
              <a:buFont typeface="+mj-lt"/>
              <a:buAutoNum type="alphaUcPeriod"/>
            </a:pPr>
            <a:r>
              <a:rPr lang="en-US" dirty="0"/>
              <a:t>Run simulation</a:t>
            </a:r>
          </a:p>
          <a:p>
            <a:pPr marL="57150" indent="-342900">
              <a:buFont typeface="+mj-lt"/>
              <a:buAutoNum type="arabicPeriod"/>
            </a:pPr>
            <a:r>
              <a:rPr lang="en-US" dirty="0"/>
              <a:t>Post Process</a:t>
            </a:r>
          </a:p>
          <a:p>
            <a:pPr marL="1028700" lvl="1" indent="-342900">
              <a:buFont typeface="+mj-lt"/>
              <a:buAutoNum type="arabicPeriod"/>
            </a:pPr>
            <a:r>
              <a:rPr lang="en-US" dirty="0"/>
              <a:t>Combine results</a:t>
            </a:r>
          </a:p>
          <a:p>
            <a:pPr marL="1028700" lvl="1" indent="-342900">
              <a:buFont typeface="+mj-lt"/>
              <a:buAutoNum type="arabicPeriod"/>
            </a:pPr>
            <a:r>
              <a:rPr lang="en-US" dirty="0"/>
              <a:t>Process simulation results</a:t>
            </a:r>
          </a:p>
          <a:p>
            <a:pPr marL="1028700" lvl="1" indent="-342900">
              <a:buFont typeface="+mj-lt"/>
              <a:buAutoNum type="arabicPeriod"/>
            </a:pPr>
            <a:r>
              <a:rPr lang="en-US" dirty="0"/>
              <a:t>Create graphs or simulation report </a:t>
            </a:r>
          </a:p>
          <a:p>
            <a:pPr indent="0"/>
            <a:endParaRPr lang="en-US" dirty="0"/>
          </a:p>
        </p:txBody>
      </p:sp>
      <p:sp>
        <p:nvSpPr>
          <p:cNvPr id="4" name="Slide Number Placeholder 3">
            <a:extLst>
              <a:ext uri="{FF2B5EF4-FFF2-40B4-BE49-F238E27FC236}">
                <a16:creationId xmlns:a16="http://schemas.microsoft.com/office/drawing/2014/main" id="{5C5B9FAD-156A-36F6-A57E-81E2EC38C0DA}"/>
              </a:ext>
            </a:extLst>
          </p:cNvPr>
          <p:cNvSpPr>
            <a:spLocks noGrp="1"/>
          </p:cNvSpPr>
          <p:nvPr>
            <p:ph type="sldNum" sz="quarter" idx="12"/>
          </p:nvPr>
        </p:nvSpPr>
        <p:spPr/>
        <p:txBody>
          <a:bodyPr/>
          <a:lstStyle/>
          <a:p>
            <a:fld id="{82F5E98D-7EF9-415D-84B4-C7BB52403EFC}" type="slidenum">
              <a:rPr lang="en-GB" smtClean="0"/>
              <a:pPr/>
              <a:t>30</a:t>
            </a:fld>
            <a:endParaRPr lang="en-GB"/>
          </a:p>
        </p:txBody>
      </p:sp>
      <p:pic>
        <p:nvPicPr>
          <p:cNvPr id="6" name="Picture 5">
            <a:extLst>
              <a:ext uri="{FF2B5EF4-FFF2-40B4-BE49-F238E27FC236}">
                <a16:creationId xmlns:a16="http://schemas.microsoft.com/office/drawing/2014/main" id="{C56F7F55-9964-5FE8-D9E1-1E0BB9057B52}"/>
              </a:ext>
            </a:extLst>
          </p:cNvPr>
          <p:cNvPicPr>
            <a:picLocks noChangeAspect="1"/>
          </p:cNvPicPr>
          <p:nvPr/>
        </p:nvPicPr>
        <p:blipFill>
          <a:blip r:embed="rId2"/>
          <a:stretch>
            <a:fillRect/>
          </a:stretch>
        </p:blipFill>
        <p:spPr>
          <a:xfrm>
            <a:off x="5188911" y="2880888"/>
            <a:ext cx="1352739" cy="1286054"/>
          </a:xfrm>
          <a:prstGeom prst="rect">
            <a:avLst/>
          </a:prstGeom>
        </p:spPr>
      </p:pic>
      <p:pic>
        <p:nvPicPr>
          <p:cNvPr id="8" name="Picture 7">
            <a:extLst>
              <a:ext uri="{FF2B5EF4-FFF2-40B4-BE49-F238E27FC236}">
                <a16:creationId xmlns:a16="http://schemas.microsoft.com/office/drawing/2014/main" id="{F8849106-45C1-6225-70A0-55BB80D2A181}"/>
              </a:ext>
            </a:extLst>
          </p:cNvPr>
          <p:cNvPicPr>
            <a:picLocks noChangeAspect="1"/>
          </p:cNvPicPr>
          <p:nvPr/>
        </p:nvPicPr>
        <p:blipFill>
          <a:blip r:embed="rId3"/>
          <a:stretch>
            <a:fillRect/>
          </a:stretch>
        </p:blipFill>
        <p:spPr>
          <a:xfrm>
            <a:off x="6980285" y="2859561"/>
            <a:ext cx="3858163" cy="2457793"/>
          </a:xfrm>
          <a:prstGeom prst="rect">
            <a:avLst/>
          </a:prstGeom>
        </p:spPr>
      </p:pic>
      <p:cxnSp>
        <p:nvCxnSpPr>
          <p:cNvPr id="10" name="Straight Arrow Connector 9">
            <a:extLst>
              <a:ext uri="{FF2B5EF4-FFF2-40B4-BE49-F238E27FC236}">
                <a16:creationId xmlns:a16="http://schemas.microsoft.com/office/drawing/2014/main" id="{1DDE07AB-CF21-4E17-615B-6CD3FABFC0EE}"/>
              </a:ext>
            </a:extLst>
          </p:cNvPr>
          <p:cNvCxnSpPr>
            <a:cxnSpLocks/>
          </p:cNvCxnSpPr>
          <p:nvPr/>
        </p:nvCxnSpPr>
        <p:spPr>
          <a:xfrm>
            <a:off x="6066014" y="3523915"/>
            <a:ext cx="832035" cy="0"/>
          </a:xfrm>
          <a:prstGeom prst="straightConnector1">
            <a:avLst/>
          </a:prstGeom>
          <a:ln w="444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250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9C9B-9162-C1A3-7FD1-FA300385CA4F}"/>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17734478-5A19-B55C-7AD3-268C47FB6164}"/>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FF0000"/>
                </a:solidFill>
              </a:rPr>
              <a:t>Normal endpoint</a:t>
            </a:r>
          </a:p>
          <a:p>
            <a:pPr marL="57150" indent="-342900">
              <a:buAutoNum type="arabicPeriod"/>
            </a:pPr>
            <a:r>
              <a:rPr lang="en-US" dirty="0">
                <a:solidFill>
                  <a:srgbClr val="FF0000"/>
                </a:solidFill>
              </a:rPr>
              <a:t>Bayesian regression model </a:t>
            </a: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a:t>
            </a:r>
            <a:r>
              <a:rPr lang="en-US" dirty="0">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rPr>
              <a:t>( Treatment= Experimental)  via JAGS</a:t>
            </a:r>
          </a:p>
          <a:p>
            <a:pPr marL="685800" lvl="1" indent="0">
              <a:buNone/>
            </a:pPr>
            <a:r>
              <a:rPr lang="en-US" dirty="0">
                <a:solidFill>
                  <a:srgbClr val="FF0000"/>
                </a:solidFill>
              </a:rPr>
              <a:t>Assume all control patients are borrowed</a:t>
            </a:r>
          </a:p>
          <a:p>
            <a:pPr marL="685800" lvl="1" indent="0">
              <a:buNone/>
            </a:pP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Normal( m</a:t>
            </a:r>
            <a:r>
              <a:rPr lang="en-US" baseline="-25000" dirty="0">
                <a:solidFill>
                  <a:srgbClr val="FF0000"/>
                </a:solidFill>
              </a:rPr>
              <a:t>0</a:t>
            </a:r>
            <a:r>
              <a:rPr lang="en-US" dirty="0">
                <a:solidFill>
                  <a:srgbClr val="FF0000"/>
                </a:solidFill>
              </a:rPr>
              <a:t>, s</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 ~ Normal( m</a:t>
            </a:r>
            <a:r>
              <a:rPr lang="en-US" baseline="-25000" dirty="0">
                <a:solidFill>
                  <a:srgbClr val="FF0000"/>
                </a:solidFill>
              </a:rPr>
              <a:t>1</a:t>
            </a:r>
            <a:r>
              <a:rPr lang="en-US" dirty="0">
                <a:solidFill>
                  <a:srgbClr val="FF0000"/>
                </a:solidFill>
              </a:rPr>
              <a:t>, s</a:t>
            </a:r>
            <a:r>
              <a:rPr lang="en-US" baseline="-25000" dirty="0">
                <a:solidFill>
                  <a:srgbClr val="FF0000"/>
                </a:solidFill>
              </a:rPr>
              <a:t>1</a:t>
            </a:r>
            <a:r>
              <a:rPr lang="en-US" dirty="0">
                <a:solidFill>
                  <a:srgbClr val="FF000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FF000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B0215A4E-F588-A848-31A2-7B522293CE46}"/>
              </a:ext>
            </a:extLst>
          </p:cNvPr>
          <p:cNvSpPr>
            <a:spLocks noGrp="1"/>
          </p:cNvSpPr>
          <p:nvPr>
            <p:ph type="sldNum" sz="quarter" idx="12"/>
          </p:nvPr>
        </p:nvSpPr>
        <p:spPr/>
        <p:txBody>
          <a:bodyPr/>
          <a:lstStyle/>
          <a:p>
            <a:fld id="{82F5E98D-7EF9-415D-84B4-C7BB52403EFC}" type="slidenum">
              <a:rPr lang="en-GB" smtClean="0"/>
              <a:pPr/>
              <a:t>31</a:t>
            </a:fld>
            <a:endParaRPr lang="en-GB"/>
          </a:p>
        </p:txBody>
      </p:sp>
      <p:pic>
        <p:nvPicPr>
          <p:cNvPr id="6" name="Picture 5">
            <a:extLst>
              <a:ext uri="{FF2B5EF4-FFF2-40B4-BE49-F238E27FC236}">
                <a16:creationId xmlns:a16="http://schemas.microsoft.com/office/drawing/2014/main" id="{D45221EC-643E-0FE3-9569-CFDABFACE104}"/>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218854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2A2D-E685-0812-D107-1D0F3C67E0CE}"/>
              </a:ext>
            </a:extLst>
          </p:cNvPr>
          <p:cNvSpPr>
            <a:spLocks noGrp="1"/>
          </p:cNvSpPr>
          <p:nvPr>
            <p:ph type="title"/>
          </p:nvPr>
        </p:nvSpPr>
        <p:spPr>
          <a:xfrm>
            <a:off x="322847" y="64335"/>
            <a:ext cx="10515600" cy="633496"/>
          </a:xfrm>
        </p:spPr>
        <p:txBody>
          <a:bodyPr/>
          <a:lstStyle/>
          <a:p>
            <a:r>
              <a:rPr lang="en-US" dirty="0"/>
              <a:t>Changes to OCTOPUS Generated Code - Analysis</a:t>
            </a:r>
          </a:p>
        </p:txBody>
      </p:sp>
      <p:sp>
        <p:nvSpPr>
          <p:cNvPr id="3" name="Content Placeholder 2">
            <a:extLst>
              <a:ext uri="{FF2B5EF4-FFF2-40B4-BE49-F238E27FC236}">
                <a16:creationId xmlns:a16="http://schemas.microsoft.com/office/drawing/2014/main" id="{FB520753-18AB-231F-F893-5AC9510638CB}"/>
              </a:ext>
            </a:extLst>
          </p:cNvPr>
          <p:cNvSpPr>
            <a:spLocks noGrp="1"/>
          </p:cNvSpPr>
          <p:nvPr>
            <p:ph idx="1"/>
          </p:nvPr>
        </p:nvSpPr>
        <p:spPr>
          <a:xfrm>
            <a:off x="322847" y="697832"/>
            <a:ext cx="11702717" cy="5033964"/>
          </a:xfrm>
        </p:spPr>
        <p:txBody>
          <a:bodyPr/>
          <a:lstStyle/>
          <a:p>
            <a:pPr marL="57150" indent="-342900">
              <a:buAutoNum type="arabicPeriod"/>
            </a:pPr>
            <a:r>
              <a:rPr lang="en-US" dirty="0"/>
              <a:t>Copy the </a:t>
            </a:r>
            <a:r>
              <a:rPr lang="en-US" dirty="0" err="1"/>
              <a:t>BayesianNormalRegressionFunctions.R</a:t>
            </a:r>
            <a:r>
              <a:rPr lang="en-US" dirty="0"/>
              <a:t> file</a:t>
            </a:r>
          </a:p>
          <a:p>
            <a:pPr marL="57150" indent="-342900">
              <a:buAutoNum type="arabicPeriod"/>
            </a:pPr>
            <a:r>
              <a:rPr lang="en-US" dirty="0"/>
              <a:t>R/</a:t>
            </a:r>
            <a:r>
              <a:rPr lang="en-US" dirty="0" err="1"/>
              <a:t>RunAnalysis.BayesNormalRegression.R</a:t>
            </a:r>
            <a:r>
              <a:rPr lang="en-US" dirty="0"/>
              <a:t> –  Read off the priors for beta0 and beta1, setup data list for the JAGS mode, call </a:t>
            </a:r>
            <a:r>
              <a:rPr lang="en-US" dirty="0" err="1"/>
              <a:t>SamplePosterior</a:t>
            </a:r>
            <a:endParaRPr lang="en-US" dirty="0"/>
          </a:p>
          <a:p>
            <a:pPr marL="685800" lvl="1" indent="0">
              <a:lnSpc>
                <a:spcPct val="100000"/>
              </a:lnSpc>
              <a:spcAft>
                <a:spcPts val="0"/>
              </a:spcAft>
              <a:buNone/>
            </a:pPr>
            <a:r>
              <a:rPr lang="en-US" sz="1200" dirty="0">
                <a:latin typeface="Lucida Console" panose="020B0609040504020204" pitchFamily="49" charset="0"/>
              </a:rPr>
              <a:t>dBeta0PriorMean &lt;- cAnalysis$dBeta0PriorMean    </a:t>
            </a:r>
          </a:p>
          <a:p>
            <a:pPr marL="685800" lvl="1" indent="0">
              <a:lnSpc>
                <a:spcPct val="100000"/>
              </a:lnSpc>
              <a:spcAft>
                <a:spcPts val="0"/>
              </a:spcAft>
              <a:buNone/>
            </a:pPr>
            <a:r>
              <a:rPr lang="en-US" sz="1200" dirty="0">
                <a:latin typeface="Lucida Console" panose="020B0609040504020204" pitchFamily="49" charset="0"/>
              </a:rPr>
              <a:t>dBeta0PriorSD   &lt;- cAnalysis$dBeta0PriorSD        </a:t>
            </a:r>
          </a:p>
          <a:p>
            <a:pPr marL="685800" lvl="1" indent="0">
              <a:lnSpc>
                <a:spcPct val="100000"/>
              </a:lnSpc>
              <a:spcAft>
                <a:spcPts val="0"/>
              </a:spcAft>
              <a:buNone/>
            </a:pPr>
            <a:r>
              <a:rPr lang="en-US" sz="1200" dirty="0">
                <a:latin typeface="Lucida Console" panose="020B0609040504020204" pitchFamily="49" charset="0"/>
              </a:rPr>
              <a:t>dBeta1PriorMean &lt;- cAnalysis$dBeta1PriorMean    </a:t>
            </a:r>
          </a:p>
          <a:p>
            <a:pPr marL="685800" lvl="1" indent="0">
              <a:lnSpc>
                <a:spcPct val="100000"/>
              </a:lnSpc>
              <a:spcAft>
                <a:spcPts val="0"/>
              </a:spcAft>
              <a:buNone/>
            </a:pPr>
            <a:r>
              <a:rPr lang="en-US" sz="1200" dirty="0">
                <a:latin typeface="Lucida Console" panose="020B0609040504020204" pitchFamily="49" charset="0"/>
              </a:rPr>
              <a:t>dBeta1PriorSD   &lt;- cAnalysis$dBeta1PriorSD</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Need </a:t>
            </a:r>
            <a:r>
              <a:rPr lang="en-US" sz="1200" dirty="0" err="1">
                <a:latin typeface="Lucida Console" panose="020B0609040504020204" pitchFamily="49" charset="0"/>
              </a:rPr>
              <a:t>vTrt</a:t>
            </a:r>
            <a:r>
              <a:rPr lang="en-US" sz="1200" dirty="0">
                <a:latin typeface="Lucida Console" panose="020B0609040504020204" pitchFamily="49" charset="0"/>
              </a:rPr>
              <a:t> to be an indicator of the Experimental treatment     </a:t>
            </a:r>
          </a:p>
          <a:p>
            <a:pPr marL="685800" lvl="1" indent="0">
              <a:lnSpc>
                <a:spcPct val="100000"/>
              </a:lnSpc>
              <a:spcAft>
                <a:spcPts val="0"/>
              </a:spcAft>
              <a:buNone/>
            </a:pPr>
            <a:r>
              <a:rPr lang="en-US" sz="1200" dirty="0" err="1">
                <a:latin typeface="Lucida Console" panose="020B0609040504020204" pitchFamily="49" charset="0"/>
              </a:rPr>
              <a:t>vTrt</a:t>
            </a:r>
            <a:r>
              <a:rPr lang="en-US" sz="1200" dirty="0">
                <a:latin typeface="Lucida Console" panose="020B0609040504020204" pitchFamily="49" charset="0"/>
              </a:rPr>
              <a:t> &lt;- </a:t>
            </a:r>
            <a:r>
              <a:rPr lang="en-US" sz="1200" dirty="0" err="1">
                <a:latin typeface="Lucida Console" panose="020B0609040504020204" pitchFamily="49" charset="0"/>
              </a:rPr>
              <a:t>ifelse</a:t>
            </a:r>
            <a:r>
              <a:rPr lang="en-US" sz="1200" dirty="0">
                <a:latin typeface="Lucida Console" panose="020B0609040504020204" pitchFamily="49" charset="0"/>
              </a:rPr>
              <a:t>( </a:t>
            </a:r>
            <a:r>
              <a:rPr lang="en-US" sz="1200" dirty="0" err="1">
                <a:latin typeface="Lucida Console" panose="020B0609040504020204" pitchFamily="49" charset="0"/>
              </a:rPr>
              <a:t>vTrt</a:t>
            </a:r>
            <a:r>
              <a:rPr lang="en-US" sz="1200" dirty="0">
                <a:latin typeface="Lucida Console" panose="020B0609040504020204" pitchFamily="49" charset="0"/>
              </a:rPr>
              <a:t> ==1, 0, 1 )   </a:t>
            </a:r>
          </a:p>
          <a:p>
            <a:pPr marL="685800" lvl="1" indent="0">
              <a:lnSpc>
                <a:spcPct val="100000"/>
              </a:lnSpc>
              <a:spcAft>
                <a:spcPts val="0"/>
              </a:spcAft>
              <a:buNone/>
            </a:pPr>
            <a:r>
              <a:rPr lang="en-US" sz="1200" dirty="0">
                <a:latin typeface="Lucida Console" panose="020B0609040504020204" pitchFamily="49" charset="0"/>
              </a:rPr>
              <a:t># Setup the list that is sent to sample the posterior, including data and prior info from the </a:t>
            </a:r>
            <a:r>
              <a:rPr lang="en-US" sz="1200" dirty="0" err="1">
                <a:latin typeface="Lucida Console" panose="020B0609040504020204" pitchFamily="49" charset="0"/>
              </a:rPr>
              <a:t>cAnalysis</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lData</a:t>
            </a:r>
            <a:r>
              <a:rPr lang="en-US" sz="1200" dirty="0">
                <a:latin typeface="Lucida Console" panose="020B0609040504020204" pitchFamily="49" charset="0"/>
              </a:rPr>
              <a:t> &lt;- list( </a:t>
            </a:r>
            <a:r>
              <a:rPr lang="en-US" sz="1200" dirty="0" err="1">
                <a:latin typeface="Lucida Console" panose="020B0609040504020204" pitchFamily="49" charset="0"/>
              </a:rPr>
              <a:t>nQtyPats</a:t>
            </a:r>
            <a:r>
              <a:rPr lang="en-US" sz="1200" dirty="0">
                <a:latin typeface="Lucida Console" panose="020B0609040504020204" pitchFamily="49" charset="0"/>
              </a:rPr>
              <a:t> = length( </a:t>
            </a:r>
            <a:r>
              <a:rPr lang="en-US" sz="1200" dirty="0" err="1">
                <a:latin typeface="Lucida Console" panose="020B0609040504020204" pitchFamily="49" charset="0"/>
              </a:rPr>
              <a:t>vTrt</a:t>
            </a:r>
            <a:r>
              <a:rPr lang="en-US" sz="1200" dirty="0">
                <a:latin typeface="Lucida Console" panose="020B0609040504020204" pitchFamily="49" charset="0"/>
              </a:rPr>
              <a:t> ),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vY</a:t>
            </a:r>
            <a:r>
              <a:rPr lang="en-US" sz="1200" dirty="0">
                <a:latin typeface="Lucida Console" panose="020B0609040504020204" pitchFamily="49" charset="0"/>
              </a:rPr>
              <a:t> = </a:t>
            </a:r>
            <a:r>
              <a:rPr lang="en-US" sz="1200" dirty="0" err="1">
                <a:latin typeface="Lucida Console" panose="020B0609040504020204" pitchFamily="49" charset="0"/>
              </a:rPr>
              <a:t>vOut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vTreatment</a:t>
            </a:r>
            <a:r>
              <a:rPr lang="en-US" sz="1200" dirty="0">
                <a:latin typeface="Lucida Console" panose="020B0609040504020204" pitchFamily="49" charset="0"/>
              </a:rPr>
              <a:t> = </a:t>
            </a:r>
            <a:r>
              <a:rPr lang="en-US" sz="1200" dirty="0" err="1">
                <a:latin typeface="Lucida Console" panose="020B0609040504020204" pitchFamily="49" charset="0"/>
              </a:rPr>
              <a:t>vTrt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dBeta0PriorMean =  dBeta0PriorMean,                    </a:t>
            </a:r>
          </a:p>
          <a:p>
            <a:pPr marL="685800" lvl="1" indent="0">
              <a:lnSpc>
                <a:spcPct val="100000"/>
              </a:lnSpc>
              <a:spcAft>
                <a:spcPts val="0"/>
              </a:spcAft>
              <a:buNone/>
            </a:pPr>
            <a:r>
              <a:rPr lang="en-US" sz="1200" dirty="0">
                <a:latin typeface="Lucida Console" panose="020B0609040504020204" pitchFamily="49" charset="0"/>
              </a:rPr>
              <a:t>               dBeta0PriorSD   =  dBeta0PriorSD,                   </a:t>
            </a:r>
          </a:p>
          <a:p>
            <a:pPr marL="685800" lvl="1" indent="0">
              <a:lnSpc>
                <a:spcPct val="100000"/>
              </a:lnSpc>
              <a:spcAft>
                <a:spcPts val="0"/>
              </a:spcAft>
              <a:buNone/>
            </a:pPr>
            <a:r>
              <a:rPr lang="en-US" sz="1200" dirty="0">
                <a:latin typeface="Lucida Console" panose="020B0609040504020204" pitchFamily="49" charset="0"/>
              </a:rPr>
              <a:t>               dBeta1PriorMean =  dBeta1PriorMean,                   </a:t>
            </a:r>
          </a:p>
          <a:p>
            <a:pPr marL="685800" lvl="1" indent="0">
              <a:lnSpc>
                <a:spcPct val="100000"/>
              </a:lnSpc>
              <a:spcAft>
                <a:spcPts val="0"/>
              </a:spcAft>
              <a:buNone/>
            </a:pPr>
            <a:r>
              <a:rPr lang="en-US" sz="1200" dirty="0">
                <a:latin typeface="Lucida Console" panose="020B0609040504020204" pitchFamily="49" charset="0"/>
              </a:rPr>
              <a:t>               dBeta1PriorSD   =  dBeta1PriorSD  )</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 Note: These values could be added to the input if you are trying to determine them</a:t>
            </a:r>
          </a:p>
          <a:p>
            <a:pPr marL="685800" lvl="1" indent="0">
              <a:lnSpc>
                <a:spcPct val="100000"/>
              </a:lnSpc>
              <a:spcAft>
                <a:spcPts val="0"/>
              </a:spcAft>
              <a:buNone/>
            </a:pPr>
            <a:r>
              <a:rPr lang="en-US" sz="1200" dirty="0" err="1">
                <a:latin typeface="Lucida Console" panose="020B0609040504020204" pitchFamily="49" charset="0"/>
              </a:rPr>
              <a:t>nQtySamplesPerChain</a:t>
            </a:r>
            <a:r>
              <a:rPr lang="en-US" sz="1200" dirty="0">
                <a:latin typeface="Lucida Console" panose="020B0609040504020204" pitchFamily="49" charset="0"/>
              </a:rPr>
              <a:t> &lt;- 2500    </a:t>
            </a:r>
          </a:p>
          <a:p>
            <a:pPr marL="685800" lvl="1" indent="0">
              <a:lnSpc>
                <a:spcPct val="100000"/>
              </a:lnSpc>
              <a:spcAft>
                <a:spcPts val="0"/>
              </a:spcAft>
              <a:buNone/>
            </a:pPr>
            <a:r>
              <a:rPr lang="en-US" sz="1200" dirty="0" err="1">
                <a:latin typeface="Lucida Console" panose="020B0609040504020204" pitchFamily="49" charset="0"/>
              </a:rPr>
              <a:t>dDelta</a:t>
            </a:r>
            <a:r>
              <a:rPr lang="en-US" sz="1200" dirty="0">
                <a:latin typeface="Lucida Console" panose="020B0609040504020204" pitchFamily="49" charset="0"/>
              </a:rPr>
              <a:t>              &lt;- </a:t>
            </a:r>
            <a:r>
              <a:rPr lang="en-US" sz="1200" dirty="0" err="1">
                <a:latin typeface="Lucida Console" panose="020B0609040504020204" pitchFamily="49" charset="0"/>
              </a:rPr>
              <a:t>cAnalysis$dMAV</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lPost</a:t>
            </a:r>
            <a:r>
              <a:rPr lang="en-US" sz="1200" dirty="0">
                <a:latin typeface="Lucida Console" panose="020B0609040504020204" pitchFamily="49" charset="0"/>
              </a:rPr>
              <a:t>               &lt;- </a:t>
            </a:r>
            <a:r>
              <a:rPr lang="en-US" sz="1200" dirty="0" err="1">
                <a:latin typeface="Lucida Console" panose="020B0609040504020204" pitchFamily="49" charset="0"/>
              </a:rPr>
              <a:t>SamplePosterior</a:t>
            </a:r>
            <a:r>
              <a:rPr lang="en-US" sz="1200" dirty="0">
                <a:latin typeface="Lucida Console" panose="020B0609040504020204" pitchFamily="49" charset="0"/>
              </a:rPr>
              <a:t>( </a:t>
            </a:r>
            <a:r>
              <a:rPr lang="en-US" sz="1200" dirty="0" err="1">
                <a:latin typeface="Lucida Console" panose="020B0609040504020204" pitchFamily="49" charset="0"/>
              </a:rPr>
              <a:t>lData</a:t>
            </a:r>
            <a:r>
              <a:rPr lang="en-US" sz="1200" dirty="0">
                <a:latin typeface="Lucida Console" panose="020B0609040504020204" pitchFamily="49" charset="0"/>
              </a:rPr>
              <a:t>, </a:t>
            </a:r>
            <a:r>
              <a:rPr lang="en-US" sz="1200" dirty="0" err="1">
                <a:latin typeface="Lucida Console" panose="020B0609040504020204" pitchFamily="49" charset="0"/>
              </a:rPr>
              <a:t>cAnalysis</a:t>
            </a:r>
            <a:r>
              <a:rPr lang="en-US" sz="1200" dirty="0">
                <a:latin typeface="Lucida Console" panose="020B0609040504020204" pitchFamily="49" charset="0"/>
              </a:rPr>
              <a:t>, </a:t>
            </a:r>
            <a:r>
              <a:rPr lang="en-US" sz="1200" dirty="0" err="1">
                <a:latin typeface="Lucida Console" panose="020B0609040504020204" pitchFamily="49" charset="0"/>
              </a:rPr>
              <a:t>nQtySamplesPerChain</a:t>
            </a:r>
            <a:r>
              <a:rPr lang="en-US" sz="1200" dirty="0">
                <a:latin typeface="Lucida Console" panose="020B0609040504020204" pitchFamily="49" charset="0"/>
              </a:rPr>
              <a:t> , </a:t>
            </a:r>
            <a:r>
              <a:rPr lang="en-US" sz="1200" dirty="0" err="1">
                <a:latin typeface="Lucida Console" panose="020B0609040504020204" pitchFamily="49" charset="0"/>
              </a:rPr>
              <a:t>dDelta</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dPrGrtMAV</a:t>
            </a:r>
            <a:r>
              <a:rPr lang="en-US" sz="1200" dirty="0">
                <a:latin typeface="Lucida Console" panose="020B0609040504020204" pitchFamily="49" charset="0"/>
              </a:rPr>
              <a:t>           &lt;- </a:t>
            </a:r>
            <a:r>
              <a:rPr lang="en-US" sz="1200" dirty="0" err="1">
                <a:latin typeface="Lucida Console" panose="020B0609040504020204" pitchFamily="49" charset="0"/>
              </a:rPr>
              <a:t>lPost$dPrGrtMAV</a:t>
            </a:r>
            <a:endParaRPr lang="en-US" sz="1200" dirty="0">
              <a:latin typeface="Lucida Console" panose="020B0609040504020204" pitchFamily="49" charset="0"/>
            </a:endParaRPr>
          </a:p>
          <a:p>
            <a:pPr indent="0"/>
            <a:endParaRPr lang="en-US" dirty="0"/>
          </a:p>
          <a:p>
            <a:pPr indent="0"/>
            <a:r>
              <a:rPr lang="en-US" dirty="0"/>
              <a:t>3.  </a:t>
            </a:r>
            <a:r>
              <a:rPr lang="en-US" dirty="0" err="1"/>
              <a:t>BuildMe.R</a:t>
            </a:r>
            <a:r>
              <a:rPr lang="en-US" dirty="0"/>
              <a:t> – load the R2jags library, Update prior code, source additional file</a:t>
            </a:r>
          </a:p>
          <a:p>
            <a:pPr marL="685800" lvl="1" indent="0">
              <a:buNone/>
            </a:pPr>
            <a:r>
              <a:rPr lang="en-US" sz="1200" dirty="0" err="1">
                <a:latin typeface="Lucida Console" panose="020B0609040504020204" pitchFamily="49" charset="0"/>
              </a:rPr>
              <a:t>lCommonPrior</a:t>
            </a:r>
            <a:r>
              <a:rPr lang="en-US" sz="1200" dirty="0">
                <a:latin typeface="Lucida Console" panose="020B0609040504020204" pitchFamily="49" charset="0"/>
              </a:rPr>
              <a:t> &lt;- list(  dBeta0PriorMean = 0, dBeta0PriorSD = 100, dBeta1PriorMean = 0, dBeta1PriorSD = 100 )</a:t>
            </a:r>
          </a:p>
          <a:p>
            <a:pPr marL="685800" lvl="1" indent="0">
              <a:buNone/>
            </a:pPr>
            <a:r>
              <a:rPr lang="en-US" sz="1200" dirty="0" err="1">
                <a:latin typeface="Lucida Console" panose="020B0609040504020204" pitchFamily="49" charset="0"/>
              </a:rPr>
              <a:t>lAnalysis</a:t>
            </a:r>
            <a:r>
              <a:rPr lang="en-US" sz="1200" dirty="0">
                <a:latin typeface="Lucida Console" panose="020B0609040504020204" pitchFamily="49" charset="0"/>
              </a:rPr>
              <a:t>    &lt;- replicate( 2, </a:t>
            </a:r>
            <a:r>
              <a:rPr lang="en-US" sz="1200" dirty="0" err="1">
                <a:latin typeface="Lucida Console" panose="020B0609040504020204" pitchFamily="49" charset="0"/>
              </a:rPr>
              <a:t>lCommonPrior</a:t>
            </a:r>
            <a:r>
              <a:rPr lang="en-US" sz="1200" dirty="0">
                <a:latin typeface="Lucida Console" panose="020B0609040504020204" pitchFamily="49" charset="0"/>
              </a:rPr>
              <a:t>, simplify = FALSE)</a:t>
            </a:r>
          </a:p>
          <a:p>
            <a:pPr marL="685800" lvl="1" indent="0">
              <a:buNone/>
            </a:pPr>
            <a:r>
              <a:rPr lang="en-US" sz="1200" dirty="0">
                <a:latin typeface="Lucida Console" panose="020B0609040504020204" pitchFamily="49" charset="0"/>
              </a:rPr>
              <a:t>…</a:t>
            </a:r>
          </a:p>
          <a:p>
            <a:pPr marL="685800" lvl="1" indent="0">
              <a:buNone/>
            </a:pPr>
            <a:r>
              <a:rPr lang="en-US" sz="1200" dirty="0">
                <a:latin typeface="Lucida Console" panose="020B0609040504020204" pitchFamily="49" charset="0"/>
              </a:rPr>
              <a:t>source( "R/</a:t>
            </a:r>
            <a:r>
              <a:rPr lang="en-US" sz="1200" dirty="0" err="1">
                <a:latin typeface="Lucida Console" panose="020B0609040504020204" pitchFamily="49" charset="0"/>
              </a:rPr>
              <a:t>BayesianNormalRegressionFunctions.R</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E065693F-EB4C-D584-91E5-F01C98AB8FE4}"/>
              </a:ext>
            </a:extLst>
          </p:cNvPr>
          <p:cNvSpPr>
            <a:spLocks noGrp="1"/>
          </p:cNvSpPr>
          <p:nvPr>
            <p:ph type="sldNum" sz="quarter" idx="12"/>
          </p:nvPr>
        </p:nvSpPr>
        <p:spPr/>
        <p:txBody>
          <a:bodyPr/>
          <a:lstStyle/>
          <a:p>
            <a:fld id="{82F5E98D-7EF9-415D-84B4-C7BB52403EFC}" type="slidenum">
              <a:rPr lang="en-GB" smtClean="0"/>
              <a:pPr/>
              <a:t>32</a:t>
            </a:fld>
            <a:endParaRPr lang="en-GB"/>
          </a:p>
        </p:txBody>
      </p:sp>
    </p:spTree>
    <p:extLst>
      <p:ext uri="{BB962C8B-B14F-4D97-AF65-F5344CB8AC3E}">
        <p14:creationId xmlns:p14="http://schemas.microsoft.com/office/powerpoint/2010/main" val="547578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0B9FD-028D-3F6E-9161-260735C32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D5733-02D7-6CAD-9847-704E3BD0E8BA}"/>
              </a:ext>
            </a:extLst>
          </p:cNvPr>
          <p:cNvSpPr>
            <a:spLocks noGrp="1"/>
          </p:cNvSpPr>
          <p:nvPr>
            <p:ph type="title"/>
          </p:nvPr>
        </p:nvSpPr>
        <p:spPr>
          <a:xfrm>
            <a:off x="322846" y="64335"/>
            <a:ext cx="11795173" cy="633496"/>
          </a:xfrm>
        </p:spPr>
        <p:txBody>
          <a:bodyPr/>
          <a:lstStyle/>
          <a:p>
            <a:r>
              <a:rPr lang="en-US" dirty="0"/>
              <a:t>Changes to OCTOPUS Generated Code – Patient Simulation</a:t>
            </a:r>
          </a:p>
        </p:txBody>
      </p:sp>
      <p:sp>
        <p:nvSpPr>
          <p:cNvPr id="3" name="Content Placeholder 2">
            <a:extLst>
              <a:ext uri="{FF2B5EF4-FFF2-40B4-BE49-F238E27FC236}">
                <a16:creationId xmlns:a16="http://schemas.microsoft.com/office/drawing/2014/main" id="{4624B93D-E13D-BC86-85F1-35175ACDFBF8}"/>
              </a:ext>
            </a:extLst>
          </p:cNvPr>
          <p:cNvSpPr>
            <a:spLocks noGrp="1"/>
          </p:cNvSpPr>
          <p:nvPr>
            <p:ph idx="1"/>
          </p:nvPr>
        </p:nvSpPr>
        <p:spPr>
          <a:xfrm>
            <a:off x="1" y="697832"/>
            <a:ext cx="12025564" cy="5033964"/>
          </a:xfrm>
        </p:spPr>
        <p:txBody>
          <a:bodyPr/>
          <a:lstStyle/>
          <a:p>
            <a:pPr marL="57150" indent="-342900">
              <a:buAutoNum type="arabicPeriod"/>
            </a:pPr>
            <a:r>
              <a:rPr lang="en-US" dirty="0"/>
              <a:t>R/</a:t>
            </a:r>
            <a:r>
              <a:rPr lang="en-US" dirty="0" err="1"/>
              <a:t>SimPatientOutcomes.Normal.R</a:t>
            </a:r>
            <a:r>
              <a:rPr lang="en-US" dirty="0"/>
              <a:t> –  Read off the priors for beta0 and beta1, setup data list for the JAGS mode, call </a:t>
            </a:r>
            <a:r>
              <a:rPr lang="en-US" dirty="0" err="1"/>
              <a:t>SamplePosterior</a:t>
            </a:r>
            <a:endParaRPr lang="en-US" dirty="0"/>
          </a:p>
          <a:p>
            <a:pPr indent="0"/>
            <a:r>
              <a:rPr lang="en-US" sz="1200" dirty="0">
                <a:latin typeface="Lucida Console" panose="020B0609040504020204" pitchFamily="49" charset="0"/>
              </a:rPr>
              <a:t>	</a:t>
            </a:r>
            <a:r>
              <a:rPr lang="en-US" sz="1200" dirty="0" err="1">
                <a:latin typeface="Lucida Console" panose="020B0609040504020204" pitchFamily="49" charset="0"/>
              </a:rPr>
              <a:t>vMean</a:t>
            </a:r>
            <a:r>
              <a:rPr lang="en-US" sz="1200" dirty="0">
                <a:latin typeface="Lucida Console" panose="020B0609040504020204" pitchFamily="49" charset="0"/>
              </a:rPr>
              <a:t>           &lt;- c( </a:t>
            </a:r>
            <a:r>
              <a:rPr lang="en-US" sz="1200" dirty="0" err="1">
                <a:latin typeface="Lucida Console" panose="020B0609040504020204" pitchFamily="49" charset="0"/>
              </a:rPr>
              <a:t>cSimOutcomes$MeanCtrl</a:t>
            </a:r>
            <a:r>
              <a:rPr lang="en-US" sz="1200" dirty="0">
                <a:latin typeface="Lucida Console" panose="020B0609040504020204" pitchFamily="49" charset="0"/>
              </a:rPr>
              <a:t>, </a:t>
            </a:r>
            <a:r>
              <a:rPr lang="en-US" sz="1200" dirty="0" err="1">
                <a:latin typeface="Lucida Console" panose="020B0609040504020204" pitchFamily="49" charset="0"/>
              </a:rPr>
              <a:t>cSimOutcomes$MeanExp</a:t>
            </a:r>
            <a:r>
              <a:rPr lang="en-US" sz="1200" dirty="0">
                <a:latin typeface="Lucida Console" panose="020B0609040504020204" pitchFamily="49" charset="0"/>
              </a:rPr>
              <a:t> )    </a:t>
            </a:r>
          </a:p>
          <a:p>
            <a:pPr indent="0"/>
            <a:r>
              <a:rPr lang="en-US" sz="1200" dirty="0">
                <a:latin typeface="Lucida Console" panose="020B0609040504020204" pitchFamily="49" charset="0"/>
              </a:rPr>
              <a:t>	</a:t>
            </a:r>
            <a:r>
              <a:rPr lang="en-US" sz="1200" dirty="0" err="1">
                <a:latin typeface="Lucida Console" panose="020B0609040504020204" pitchFamily="49" charset="0"/>
              </a:rPr>
              <a:t>vStdDev</a:t>
            </a:r>
            <a:r>
              <a:rPr lang="en-US" sz="1200" dirty="0">
                <a:latin typeface="Lucida Console" panose="020B0609040504020204" pitchFamily="49" charset="0"/>
              </a:rPr>
              <a:t>         &lt;- c( </a:t>
            </a:r>
            <a:r>
              <a:rPr lang="en-US" sz="1200" dirty="0" err="1">
                <a:latin typeface="Lucida Console" panose="020B0609040504020204" pitchFamily="49" charset="0"/>
              </a:rPr>
              <a:t>cSimOutcomes$StdCtrl</a:t>
            </a:r>
            <a:r>
              <a:rPr lang="en-US" sz="1200" dirty="0">
                <a:latin typeface="Lucida Console" panose="020B0609040504020204" pitchFamily="49" charset="0"/>
              </a:rPr>
              <a:t>, </a:t>
            </a:r>
            <a:r>
              <a:rPr lang="en-US" sz="1200" dirty="0" err="1">
                <a:latin typeface="Lucida Console" panose="020B0609040504020204" pitchFamily="49" charset="0"/>
              </a:rPr>
              <a:t>cSimOutcomes$StdExp</a:t>
            </a:r>
            <a:r>
              <a:rPr lang="en-US" sz="1200" dirty="0">
                <a:latin typeface="Lucida Console" panose="020B0609040504020204" pitchFamily="49" charset="0"/>
              </a:rPr>
              <a:t> )</a:t>
            </a:r>
          </a:p>
          <a:p>
            <a:pPr indent="0"/>
            <a:r>
              <a:rPr lang="en-US" sz="1200" dirty="0">
                <a:latin typeface="Lucida Console" panose="020B0609040504020204" pitchFamily="49" charset="0"/>
              </a:rPr>
              <a:t>	</a:t>
            </a:r>
          </a:p>
          <a:p>
            <a:pPr indent="0"/>
            <a:r>
              <a:rPr lang="en-US" sz="1200" dirty="0">
                <a:latin typeface="Lucida Console" panose="020B0609040504020204" pitchFamily="49" charset="0"/>
              </a:rPr>
              <a:t>	# In the for loop change from simulating binary data to normal data</a:t>
            </a:r>
          </a:p>
          <a:p>
            <a:pPr indent="0"/>
            <a:r>
              <a:rPr lang="en-US" sz="1200" dirty="0">
                <a:latin typeface="Lucida Console" panose="020B0609040504020204" pitchFamily="49" charset="0"/>
              </a:rPr>
              <a:t>	</a:t>
            </a:r>
            <a:r>
              <a:rPr lang="en-US" sz="1200" dirty="0" err="1">
                <a:latin typeface="Lucida Console" panose="020B0609040504020204" pitchFamily="49" charset="0"/>
              </a:rPr>
              <a:t>vPatientOutcomes</a:t>
            </a:r>
            <a:r>
              <a:rPr lang="en-US" sz="1200" dirty="0">
                <a:latin typeface="Lucida Console" panose="020B0609040504020204" pitchFamily="49" charset="0"/>
              </a:rPr>
              <a:t> &lt;- </a:t>
            </a:r>
            <a:r>
              <a:rPr lang="en-US" sz="1200" dirty="0" err="1">
                <a:latin typeface="Lucida Console" panose="020B0609040504020204" pitchFamily="49" charset="0"/>
              </a:rPr>
              <a:t>rnorm</a:t>
            </a:r>
            <a:r>
              <a:rPr lang="en-US" sz="1200" dirty="0">
                <a:latin typeface="Lucida Console" panose="020B0609040504020204" pitchFamily="49" charset="0"/>
              </a:rPr>
              <a:t>( </a:t>
            </a:r>
            <a:r>
              <a:rPr lang="en-US" sz="1200" dirty="0" err="1">
                <a:latin typeface="Lucida Console" panose="020B0609040504020204" pitchFamily="49" charset="0"/>
              </a:rPr>
              <a:t>vQtyPats</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mean = </a:t>
            </a:r>
            <a:r>
              <a:rPr lang="en-US" sz="1200" dirty="0" err="1">
                <a:latin typeface="Lucida Console" panose="020B0609040504020204" pitchFamily="49" charset="0"/>
              </a:rPr>
              <a:t>vMean</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a:t>
            </a:r>
            <a:r>
              <a:rPr lang="en-US" sz="1200" dirty="0" err="1">
                <a:latin typeface="Lucida Console" panose="020B0609040504020204" pitchFamily="49" charset="0"/>
              </a:rPr>
              <a:t>sd</a:t>
            </a:r>
            <a:r>
              <a:rPr lang="en-US" sz="1200" dirty="0">
                <a:latin typeface="Lucida Console" panose="020B0609040504020204" pitchFamily="49" charset="0"/>
              </a:rPr>
              <a:t> = </a:t>
            </a:r>
            <a:r>
              <a:rPr lang="en-US" sz="1200" dirty="0" err="1">
                <a:latin typeface="Lucida Console" panose="020B0609040504020204" pitchFamily="49" charset="0"/>
              </a:rPr>
              <a:t>vStdDev</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a:t>
            </a:r>
          </a:p>
          <a:p>
            <a:pPr indent="0"/>
            <a:endParaRPr lang="en-US" dirty="0"/>
          </a:p>
          <a:p>
            <a:pPr indent="0"/>
            <a:r>
              <a:rPr lang="en-US" dirty="0"/>
              <a:t>2.  </a:t>
            </a:r>
            <a:r>
              <a:rPr lang="en-US" dirty="0" err="1"/>
              <a:t>BuildMe.R</a:t>
            </a:r>
            <a:r>
              <a:rPr lang="en-US" dirty="0"/>
              <a:t> – Update scenario code to use the variables above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data.frame</a:t>
            </a:r>
            <a:r>
              <a:rPr lang="en-US" sz="1200" dirty="0">
                <a:latin typeface="Lucida Console" panose="020B0609040504020204" pitchFamily="49" charset="0"/>
              </a:rPr>
              <a:t>( Scenario = integer(), ISA  = integer(),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MeanCtrl</a:t>
            </a:r>
            <a:r>
              <a:rPr lang="en-US" sz="1200" dirty="0">
                <a:latin typeface="Lucida Console" panose="020B0609040504020204" pitchFamily="49" charset="0"/>
              </a:rPr>
              <a:t> = double(), </a:t>
            </a:r>
            <a:r>
              <a:rPr lang="en-US" sz="1200" dirty="0" err="1">
                <a:latin typeface="Lucida Console" panose="020B0609040504020204" pitchFamily="49" charset="0"/>
              </a:rPr>
              <a:t>MeanExp</a:t>
            </a:r>
            <a:r>
              <a:rPr lang="en-US" sz="1200" dirty="0">
                <a:latin typeface="Lucida Console" panose="020B0609040504020204" pitchFamily="49" charset="0"/>
              </a:rPr>
              <a:t> = double(),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StdCtrl</a:t>
            </a:r>
            <a:r>
              <a:rPr lang="en-US" sz="1200" dirty="0">
                <a:latin typeface="Lucida Console" panose="020B0609040504020204" pitchFamily="49" charset="0"/>
              </a:rPr>
              <a:t> = double(), </a:t>
            </a:r>
            <a:r>
              <a:rPr lang="en-US" sz="1200" dirty="0" err="1">
                <a:latin typeface="Lucida Console" panose="020B0609040504020204" pitchFamily="49" charset="0"/>
              </a:rPr>
              <a:t>StdExp</a:t>
            </a:r>
            <a:r>
              <a:rPr lang="en-US" sz="1200" dirty="0">
                <a:latin typeface="Lucida Console" panose="020B0609040504020204" pitchFamily="49" charset="0"/>
              </a:rPr>
              <a:t> = double()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dfScenarios</a:t>
            </a:r>
            <a:r>
              <a:rPr lang="en-US" sz="1200" dirty="0">
                <a:latin typeface="Lucida Console" panose="020B0609040504020204" pitchFamily="49" charset="0"/>
              </a:rPr>
              <a:t>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(Scenario= 1, ISA= 1:2, </a:t>
            </a:r>
            <a:r>
              <a:rPr lang="en-US" sz="1200" dirty="0" err="1">
                <a:latin typeface="Lucida Console" panose="020B0609040504020204" pitchFamily="49" charset="0"/>
              </a:rPr>
              <a:t>MeanCtrl</a:t>
            </a:r>
            <a:r>
              <a:rPr lang="en-US" sz="1200" dirty="0">
                <a:latin typeface="Lucida Console" panose="020B0609040504020204" pitchFamily="49" charset="0"/>
              </a:rPr>
              <a:t>=0, </a:t>
            </a:r>
            <a:r>
              <a:rPr lang="en-US" sz="1200" dirty="0" err="1">
                <a:latin typeface="Lucida Console" panose="020B0609040504020204" pitchFamily="49" charset="0"/>
              </a:rPr>
              <a:t>MeanExp</a:t>
            </a:r>
            <a:r>
              <a:rPr lang="en-US" sz="1200" dirty="0">
                <a:latin typeface="Lucida Console" panose="020B0609040504020204" pitchFamily="49" charset="0"/>
              </a:rPr>
              <a:t>=0, </a:t>
            </a:r>
            <a:r>
              <a:rPr lang="en-US" sz="1200" dirty="0" err="1">
                <a:latin typeface="Lucida Console" panose="020B0609040504020204" pitchFamily="49" charset="0"/>
              </a:rPr>
              <a:t>StdCtrl</a:t>
            </a:r>
            <a:r>
              <a:rPr lang="en-US" sz="1200" dirty="0">
                <a:latin typeface="Lucida Console" panose="020B0609040504020204" pitchFamily="49" charset="0"/>
              </a:rPr>
              <a:t>= 10, </a:t>
            </a:r>
            <a:r>
              <a:rPr lang="en-US" sz="1200" dirty="0" err="1">
                <a:latin typeface="Lucida Console" panose="020B0609040504020204" pitchFamily="49" charset="0"/>
              </a:rPr>
              <a:t>StdExp</a:t>
            </a:r>
            <a:r>
              <a:rPr lang="en-US" sz="1200" dirty="0">
                <a:latin typeface="Lucida Console" panose="020B0609040504020204" pitchFamily="49" charset="0"/>
              </a:rPr>
              <a:t>= 10)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2, ISA = 1:2,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1,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0,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a:t>
            </a:r>
          </a:p>
          <a:p>
            <a:pPr marL="685800" lvl="1" indent="0">
              <a:buNone/>
            </a:pPr>
            <a:endParaRPr lang="en-US" sz="1200" dirty="0">
              <a:latin typeface="Lucida Console" panose="020B0609040504020204" pitchFamily="49" charset="0"/>
            </a:endParaRPr>
          </a:p>
          <a:p>
            <a:pPr marL="685800" lvl="1" indent="0">
              <a:buNone/>
            </a:pPr>
            <a:r>
              <a:rPr lang="en-US" sz="1200" b="1" dirty="0"/>
              <a:t>Update the source before the </a:t>
            </a:r>
            <a:r>
              <a:rPr lang="en-US" sz="1200" b="1" dirty="0" err="1"/>
              <a:t>RunSimulation</a:t>
            </a:r>
            <a:r>
              <a:rPr lang="en-US" sz="1200" b="1" dirty="0"/>
              <a:t> command to include </a:t>
            </a:r>
            <a:r>
              <a:rPr lang="en-US" sz="1200" b="1"/>
              <a:t>the following:</a:t>
            </a:r>
            <a:endParaRPr lang="en-US" sz="1200" b="1" dirty="0">
              <a:latin typeface="Lucida Console" panose="020B0609040504020204" pitchFamily="49" charset="0"/>
            </a:endParaRPr>
          </a:p>
          <a:p>
            <a:pPr marL="685800" lvl="1" indent="0">
              <a:buNone/>
            </a:pPr>
            <a:r>
              <a:rPr lang="en-US" sz="1200" dirty="0">
                <a:latin typeface="Lucida Console" panose="020B0609040504020204" pitchFamily="49" charset="0"/>
              </a:rPr>
              <a:t>source( "R/</a:t>
            </a:r>
            <a:r>
              <a:rPr lang="en-US" sz="1200" dirty="0" err="1">
                <a:latin typeface="Lucida Console" panose="020B0609040504020204" pitchFamily="49" charset="0"/>
              </a:rPr>
              <a:t>BayesianNormalRegressionFunctions.R</a:t>
            </a:r>
            <a:r>
              <a:rPr lang="en-US" sz="1200" dirty="0">
                <a:latin typeface="Lucida Console" panose="020B0609040504020204" pitchFamily="49" charset="0"/>
              </a:rPr>
              <a:t>")</a:t>
            </a:r>
          </a:p>
          <a:p>
            <a:pPr marL="685800" lvl="1" indent="0">
              <a:buNone/>
            </a:pPr>
            <a:endParaRPr lang="en-US" sz="12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CB0321C4-7941-D266-F0C4-C36717C95DD7}"/>
              </a:ext>
            </a:extLst>
          </p:cNvPr>
          <p:cNvSpPr>
            <a:spLocks noGrp="1"/>
          </p:cNvSpPr>
          <p:nvPr>
            <p:ph type="sldNum" sz="quarter" idx="12"/>
          </p:nvPr>
        </p:nvSpPr>
        <p:spPr/>
        <p:txBody>
          <a:bodyPr/>
          <a:lstStyle/>
          <a:p>
            <a:fld id="{82F5E98D-7EF9-415D-84B4-C7BB52403EFC}" type="slidenum">
              <a:rPr lang="en-GB" smtClean="0"/>
              <a:pPr/>
              <a:t>33</a:t>
            </a:fld>
            <a:endParaRPr lang="en-GB"/>
          </a:p>
        </p:txBody>
      </p:sp>
    </p:spTree>
    <p:extLst>
      <p:ext uri="{BB962C8B-B14F-4D97-AF65-F5344CB8AC3E}">
        <p14:creationId xmlns:p14="http://schemas.microsoft.com/office/powerpoint/2010/main" val="319367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549D-8F9F-950A-8970-234D5DD0D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D8DE5-D7D6-22A4-6416-C0478156FA1A}"/>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3F671F2A-62CC-66BB-5955-E6BE7E999605}"/>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00B050"/>
                </a:solidFill>
              </a:rPr>
              <a:t>Normal endpoint</a:t>
            </a:r>
          </a:p>
          <a:p>
            <a:pPr marL="57150" indent="-342900">
              <a:buAutoNum type="arabicPeriod"/>
            </a:pPr>
            <a:r>
              <a:rPr lang="en-US" dirty="0">
                <a:solidFill>
                  <a:srgbClr val="00B050"/>
                </a:solidFill>
              </a:rPr>
              <a:t>Bayesian regression model </a:t>
            </a: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a:t>
            </a:r>
            <a:r>
              <a:rPr lang="en-US" dirty="0">
                <a:solidFill>
                  <a:srgbClr val="00B050"/>
                </a:solidFill>
                <a:latin typeface="Times New Roman" panose="02020603050405020304" pitchFamily="18" charset="0"/>
                <a:cs typeface="Times New Roman" panose="02020603050405020304" pitchFamily="18" charset="0"/>
              </a:rPr>
              <a:t>I</a:t>
            </a:r>
            <a:r>
              <a:rPr lang="en-US" dirty="0">
                <a:solidFill>
                  <a:srgbClr val="00B050"/>
                </a:solidFill>
              </a:rPr>
              <a:t>( Treatment= Experimental)  via JAGS</a:t>
            </a:r>
          </a:p>
          <a:p>
            <a:pPr marL="685800" lvl="1" indent="0">
              <a:buNone/>
            </a:pPr>
            <a:r>
              <a:rPr lang="en-US" dirty="0">
                <a:solidFill>
                  <a:srgbClr val="00B050"/>
                </a:solidFill>
              </a:rPr>
              <a:t>Assume all control patients are borrowed</a:t>
            </a:r>
          </a:p>
          <a:p>
            <a:pPr marL="685800" lvl="1" indent="0">
              <a:buNone/>
            </a:pP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Normal( m</a:t>
            </a:r>
            <a:r>
              <a:rPr lang="en-US" baseline="-25000" dirty="0">
                <a:solidFill>
                  <a:srgbClr val="00B050"/>
                </a:solidFill>
              </a:rPr>
              <a:t>0</a:t>
            </a:r>
            <a:r>
              <a:rPr lang="en-US" dirty="0">
                <a:solidFill>
                  <a:srgbClr val="00B050"/>
                </a:solidFill>
              </a:rPr>
              <a:t>, s</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 ~ Normal( m</a:t>
            </a:r>
            <a:r>
              <a:rPr lang="en-US" baseline="-25000" dirty="0">
                <a:solidFill>
                  <a:srgbClr val="00B050"/>
                </a:solidFill>
              </a:rPr>
              <a:t>1</a:t>
            </a:r>
            <a:r>
              <a:rPr lang="en-US" dirty="0">
                <a:solidFill>
                  <a:srgbClr val="00B050"/>
                </a:solidFill>
              </a:rPr>
              <a:t>, s</a:t>
            </a:r>
            <a:r>
              <a:rPr lang="en-US" baseline="-25000" dirty="0">
                <a:solidFill>
                  <a:srgbClr val="00B050"/>
                </a:solidFill>
              </a:rPr>
              <a:t>1</a:t>
            </a:r>
            <a:r>
              <a:rPr lang="en-US" dirty="0">
                <a:solidFill>
                  <a:srgbClr val="00B05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00B05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667914F7-151A-2D11-DBC1-9DD78E6C4408}"/>
              </a:ext>
            </a:extLst>
          </p:cNvPr>
          <p:cNvSpPr>
            <a:spLocks noGrp="1"/>
          </p:cNvSpPr>
          <p:nvPr>
            <p:ph type="sldNum" sz="quarter" idx="12"/>
          </p:nvPr>
        </p:nvSpPr>
        <p:spPr/>
        <p:txBody>
          <a:bodyPr/>
          <a:lstStyle/>
          <a:p>
            <a:fld id="{82F5E98D-7EF9-415D-84B4-C7BB52403EFC}" type="slidenum">
              <a:rPr lang="en-GB" smtClean="0"/>
              <a:pPr/>
              <a:t>34</a:t>
            </a:fld>
            <a:endParaRPr lang="en-GB"/>
          </a:p>
        </p:txBody>
      </p:sp>
      <p:pic>
        <p:nvPicPr>
          <p:cNvPr id="6" name="Picture 5">
            <a:extLst>
              <a:ext uri="{FF2B5EF4-FFF2-40B4-BE49-F238E27FC236}">
                <a16:creationId xmlns:a16="http://schemas.microsoft.com/office/drawing/2014/main" id="{C869D998-25E3-0E48-3FFD-325FF42A6B7C}"/>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55269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2948-587F-7872-381A-3E283399AD7E}"/>
              </a:ext>
            </a:extLst>
          </p:cNvPr>
          <p:cNvSpPr>
            <a:spLocks noGrp="1"/>
          </p:cNvSpPr>
          <p:nvPr>
            <p:ph type="title"/>
          </p:nvPr>
        </p:nvSpPr>
        <p:spPr/>
        <p:txBody>
          <a:bodyPr/>
          <a:lstStyle/>
          <a:p>
            <a:r>
              <a:rPr lang="en-US" dirty="0"/>
              <a:t>Utilizing Multiple Cores (Faster Simulations) </a:t>
            </a:r>
          </a:p>
        </p:txBody>
      </p:sp>
      <p:sp>
        <p:nvSpPr>
          <p:cNvPr id="3" name="Content Placeholder 2">
            <a:extLst>
              <a:ext uri="{FF2B5EF4-FFF2-40B4-BE49-F238E27FC236}">
                <a16:creationId xmlns:a16="http://schemas.microsoft.com/office/drawing/2014/main" id="{99C31443-497A-11D8-DC5E-6FADF89AE63E}"/>
              </a:ext>
            </a:extLst>
          </p:cNvPr>
          <p:cNvSpPr>
            <a:spLocks noGrp="1"/>
          </p:cNvSpPr>
          <p:nvPr>
            <p:ph idx="1"/>
          </p:nvPr>
        </p:nvSpPr>
        <p:spPr/>
        <p:txBody>
          <a:bodyPr/>
          <a:lstStyle/>
          <a:p>
            <a:pPr>
              <a:buFont typeface="Arial" panose="020B0604020202020204" pitchFamily="34" charset="0"/>
              <a:buChar char="•"/>
            </a:pPr>
            <a:r>
              <a:rPr lang="en-US" sz="1800" dirty="0"/>
              <a:t>Example in </a:t>
            </a:r>
            <a:r>
              <a:rPr lang="en-US" sz="1800" dirty="0" err="1"/>
              <a:t>BuileMeRunMultiCore.R</a:t>
            </a:r>
            <a:r>
              <a:rPr lang="en-US" sz="1800" dirty="0"/>
              <a:t> – Initially same setup as the </a:t>
            </a:r>
            <a:r>
              <a:rPr lang="en-US" sz="1800" dirty="0" err="1"/>
              <a:t>BuildMe.R</a:t>
            </a:r>
            <a:endParaRPr lang="en-US" sz="1800" dirty="0"/>
          </a:p>
          <a:p>
            <a:pPr>
              <a:buFont typeface="Arial" panose="020B0604020202020204" pitchFamily="34" charset="0"/>
              <a:buChar char="•"/>
            </a:pPr>
            <a:r>
              <a:rPr lang="en-US" sz="1800" dirty="0"/>
              <a:t>Copy simulation object setup from the </a:t>
            </a:r>
            <a:r>
              <a:rPr lang="en-US" sz="1800" dirty="0" err="1"/>
              <a:t>BuildMe.R</a:t>
            </a:r>
            <a:endParaRPr lang="en-US" sz="1800" dirty="0"/>
          </a:p>
          <a:p>
            <a:pPr>
              <a:buFont typeface="Arial" panose="020B0604020202020204" pitchFamily="34" charset="0"/>
              <a:buChar char="•"/>
            </a:pPr>
            <a:r>
              <a:rPr lang="en-US" sz="1800" dirty="0"/>
              <a:t>Add the source and load of libraries to the R/</a:t>
            </a:r>
            <a:r>
              <a:rPr lang="en-US" sz="1800" dirty="0" err="1"/>
              <a:t>RunParallelSimulations.R</a:t>
            </a:r>
            <a:r>
              <a:rPr lang="en-US" sz="1800" dirty="0"/>
              <a:t> file</a:t>
            </a:r>
          </a:p>
        </p:txBody>
      </p:sp>
      <p:sp>
        <p:nvSpPr>
          <p:cNvPr id="4" name="Slide Number Placeholder 3">
            <a:extLst>
              <a:ext uri="{FF2B5EF4-FFF2-40B4-BE49-F238E27FC236}">
                <a16:creationId xmlns:a16="http://schemas.microsoft.com/office/drawing/2014/main" id="{B2396B51-A38B-C85B-CABD-0B10A9CA6A40}"/>
              </a:ext>
            </a:extLst>
          </p:cNvPr>
          <p:cNvSpPr>
            <a:spLocks noGrp="1"/>
          </p:cNvSpPr>
          <p:nvPr>
            <p:ph type="sldNum" sz="quarter" idx="12"/>
          </p:nvPr>
        </p:nvSpPr>
        <p:spPr/>
        <p:txBody>
          <a:bodyPr/>
          <a:lstStyle/>
          <a:p>
            <a:fld id="{82F5E98D-7EF9-415D-84B4-C7BB52403EFC}" type="slidenum">
              <a:rPr lang="en-GB" smtClean="0"/>
              <a:pPr/>
              <a:t>35</a:t>
            </a:fld>
            <a:endParaRPr lang="en-GB"/>
          </a:p>
        </p:txBody>
      </p:sp>
    </p:spTree>
    <p:extLst>
      <p:ext uri="{BB962C8B-B14F-4D97-AF65-F5344CB8AC3E}">
        <p14:creationId xmlns:p14="http://schemas.microsoft.com/office/powerpoint/2010/main" val="3850664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445E-3BAE-3DA8-4FCC-00A6F1AD3848}"/>
              </a:ext>
            </a:extLst>
          </p:cNvPr>
          <p:cNvSpPr>
            <a:spLocks noGrp="1"/>
          </p:cNvSpPr>
          <p:nvPr>
            <p:ph type="title"/>
          </p:nvPr>
        </p:nvSpPr>
        <p:spPr/>
        <p:txBody>
          <a:bodyPr/>
          <a:lstStyle/>
          <a:p>
            <a:r>
              <a:rPr lang="en-US" dirty="0"/>
              <a:t>Example 2 – Focus on borrowing, tradeoffs </a:t>
            </a:r>
          </a:p>
        </p:txBody>
      </p:sp>
      <p:sp>
        <p:nvSpPr>
          <p:cNvPr id="3" name="Content Placeholder 2">
            <a:extLst>
              <a:ext uri="{FF2B5EF4-FFF2-40B4-BE49-F238E27FC236}">
                <a16:creationId xmlns:a16="http://schemas.microsoft.com/office/drawing/2014/main" id="{350748A6-51D8-291F-B3F4-1DB908D7DC60}"/>
              </a:ext>
            </a:extLst>
          </p:cNvPr>
          <p:cNvSpPr>
            <a:spLocks noGrp="1"/>
          </p:cNvSpPr>
          <p:nvPr>
            <p:ph idx="1"/>
          </p:nvPr>
        </p:nvSpPr>
        <p:spPr/>
        <p:txBody>
          <a:bodyPr/>
          <a:lstStyle/>
          <a:p>
            <a:pPr marL="57150" indent="-342900">
              <a:buAutoNum type="arabicPeriod"/>
            </a:pPr>
            <a:r>
              <a:rPr lang="en-US" sz="1800" dirty="0"/>
              <a:t>Compare no borrowing to platform with borrowing</a:t>
            </a:r>
          </a:p>
          <a:p>
            <a:pPr marL="57150" indent="-342900">
              <a:buFont typeface="Arial" panose="020B0604020202020204" pitchFamily="34" charset="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a:t>
            </a:r>
          </a:p>
          <a:p>
            <a:pPr marL="57150" indent="-34290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marL="57150" indent="-342900">
              <a:buAutoNum type="arabicPeriod"/>
            </a:pPr>
            <a:r>
              <a:rPr lang="en-US" sz="1800" dirty="0"/>
              <a:t>Simulate patient drift (included for statistical audience, normally include this later on an as needed basis) </a:t>
            </a:r>
          </a:p>
          <a:p>
            <a:pPr marL="57150" indent="-342900">
              <a:buAutoNum type="arabicPeriod"/>
            </a:pPr>
            <a:r>
              <a:rPr lang="en-US" sz="1800" dirty="0"/>
              <a:t>Found in the 3.Example1Borrow folder</a:t>
            </a:r>
          </a:p>
          <a:p>
            <a:pPr indent="0"/>
            <a:endParaRPr lang="en-US" sz="800" b="1" dirty="0"/>
          </a:p>
          <a:p>
            <a:endParaRPr lang="en-US" dirty="0"/>
          </a:p>
        </p:txBody>
      </p:sp>
      <p:sp>
        <p:nvSpPr>
          <p:cNvPr id="4" name="Slide Number Placeholder 3">
            <a:extLst>
              <a:ext uri="{FF2B5EF4-FFF2-40B4-BE49-F238E27FC236}">
                <a16:creationId xmlns:a16="http://schemas.microsoft.com/office/drawing/2014/main" id="{C29775EF-CD42-70DB-22A0-7F6C0AE070A6}"/>
              </a:ext>
            </a:extLst>
          </p:cNvPr>
          <p:cNvSpPr>
            <a:spLocks noGrp="1"/>
          </p:cNvSpPr>
          <p:nvPr>
            <p:ph type="sldNum" sz="quarter" idx="12"/>
          </p:nvPr>
        </p:nvSpPr>
        <p:spPr/>
        <p:txBody>
          <a:bodyPr/>
          <a:lstStyle/>
          <a:p>
            <a:fld id="{82F5E98D-7EF9-415D-84B4-C7BB52403EFC}" type="slidenum">
              <a:rPr lang="en-GB" smtClean="0"/>
              <a:pPr/>
              <a:t>36</a:t>
            </a:fld>
            <a:endParaRPr lang="en-GB"/>
          </a:p>
        </p:txBody>
      </p:sp>
    </p:spTree>
    <p:extLst>
      <p:ext uri="{BB962C8B-B14F-4D97-AF65-F5344CB8AC3E}">
        <p14:creationId xmlns:p14="http://schemas.microsoft.com/office/powerpoint/2010/main" val="633971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9459-E6D9-33F9-F364-A957B858352C}"/>
              </a:ext>
            </a:extLst>
          </p:cNvPr>
          <p:cNvSpPr>
            <a:spLocks noGrp="1"/>
          </p:cNvSpPr>
          <p:nvPr>
            <p:ph type="title"/>
          </p:nvPr>
        </p:nvSpPr>
        <p:spPr/>
        <p:txBody>
          <a:bodyPr/>
          <a:lstStyle/>
          <a:p>
            <a:r>
              <a:rPr lang="en-US" dirty="0"/>
              <a:t>Example 2 (</a:t>
            </a:r>
            <a:r>
              <a:rPr lang="en-US" dirty="0" err="1"/>
              <a:t>Cont</a:t>
            </a:r>
            <a:r>
              <a:rPr lang="en-US" dirty="0"/>
              <a:t>)</a:t>
            </a:r>
          </a:p>
        </p:txBody>
      </p:sp>
      <p:sp>
        <p:nvSpPr>
          <p:cNvPr id="3" name="Content Placeholder 2">
            <a:extLst>
              <a:ext uri="{FF2B5EF4-FFF2-40B4-BE49-F238E27FC236}">
                <a16:creationId xmlns:a16="http://schemas.microsoft.com/office/drawing/2014/main" id="{1AED39EE-6F74-C2C4-6328-545B8371C1AB}"/>
              </a:ext>
            </a:extLst>
          </p:cNvPr>
          <p:cNvSpPr>
            <a:spLocks noGrp="1"/>
          </p:cNvSpPr>
          <p:nvPr>
            <p:ph idx="1"/>
          </p:nvPr>
        </p:nvSpPr>
        <p:spPr/>
        <p:txBody>
          <a:bodyPr/>
          <a:lstStyle/>
          <a:p>
            <a:pPr>
              <a:buFont typeface="Arial" panose="020B0604020202020204" pitchFamily="34" charset="0"/>
              <a:buChar char="•"/>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a:buFont typeface="Arial" panose="020B0604020202020204" pitchFamily="34" charset="0"/>
              <a:buChar char="•"/>
            </a:pPr>
            <a:r>
              <a:rPr lang="en-US" sz="1800" dirty="0"/>
              <a:t>Update build me files to have 3 design options</a:t>
            </a:r>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5, Mean on Exp = 5</a:t>
            </a:r>
          </a:p>
          <a:p>
            <a:pPr lvl="1"/>
            <a:r>
              <a:rPr lang="en-US" sz="1800" dirty="0"/>
              <a:t>Scenario 4 – ISA 1: Mean on control = 0, Mean on Exp = 5</a:t>
            </a:r>
          </a:p>
          <a:p>
            <a:pPr marL="685800" lvl="1" indent="0">
              <a:buNone/>
            </a:pPr>
            <a:r>
              <a:rPr lang="en-US" sz="1800" dirty="0"/>
              <a:t>		        ISA 2: Mean on control = 5, Mean on Exp = 10</a:t>
            </a:r>
          </a:p>
          <a:p>
            <a:pPr marL="685800" lvl="1" indent="0">
              <a:buNone/>
            </a:pPr>
            <a:endParaRPr lang="en-US" sz="1800" dirty="0"/>
          </a:p>
          <a:p>
            <a:pPr marL="685800" lvl="1" indent="0">
              <a:buNone/>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D3E24054-D277-6D84-803E-817B68E98349}"/>
              </a:ext>
            </a:extLst>
          </p:cNvPr>
          <p:cNvSpPr>
            <a:spLocks noGrp="1"/>
          </p:cNvSpPr>
          <p:nvPr>
            <p:ph type="sldNum" sz="quarter" idx="12"/>
          </p:nvPr>
        </p:nvSpPr>
        <p:spPr/>
        <p:txBody>
          <a:bodyPr/>
          <a:lstStyle/>
          <a:p>
            <a:fld id="{82F5E98D-7EF9-415D-84B4-C7BB52403EFC}" type="slidenum">
              <a:rPr lang="en-GB" smtClean="0"/>
              <a:pPr/>
              <a:t>37</a:t>
            </a:fld>
            <a:endParaRPr lang="en-GB"/>
          </a:p>
        </p:txBody>
      </p:sp>
    </p:spTree>
    <p:extLst>
      <p:ext uri="{BB962C8B-B14F-4D97-AF65-F5344CB8AC3E}">
        <p14:creationId xmlns:p14="http://schemas.microsoft.com/office/powerpoint/2010/main" val="1839548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2BB8-8422-46F0-AEB4-3A725B6A614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BCC0DFFB-F1A5-4122-816E-4FFBF4F4158B}"/>
              </a:ext>
            </a:extLst>
          </p:cNvPr>
          <p:cNvSpPr>
            <a:spLocks noGrp="1"/>
          </p:cNvSpPr>
          <p:nvPr>
            <p:ph idx="1"/>
          </p:nvPr>
        </p:nvSpPr>
        <p:spPr>
          <a:xfrm>
            <a:off x="322848" y="583661"/>
            <a:ext cx="11778361" cy="4866032"/>
          </a:xfrm>
        </p:spPr>
        <p:txBody>
          <a:bodyPr/>
          <a:lstStyle/>
          <a:p>
            <a:pPr indent="0"/>
            <a:r>
              <a:rPr lang="en-US" dirty="0">
                <a:latin typeface="+mj-lt"/>
              </a:rPr>
              <a:t>1. Start with  </a:t>
            </a:r>
            <a:r>
              <a:rPr lang="en-US" dirty="0" err="1">
                <a:latin typeface="+mj-lt"/>
              </a:rPr>
              <a:t>RunAnalysis.BayesNormalRegression</a:t>
            </a:r>
            <a:r>
              <a:rPr lang="en-US" dirty="0">
                <a:latin typeface="+mj-lt"/>
              </a:rPr>
              <a:t> and save as </a:t>
            </a:r>
            <a:r>
              <a:rPr lang="en-US" dirty="0" err="1">
                <a:latin typeface="+mj-lt"/>
              </a:rPr>
              <a:t>RunAnalysis.BayesNormalRegressionWithISAEffect</a:t>
            </a:r>
            <a:endParaRPr lang="en-US" dirty="0">
              <a:latin typeface="+mj-lt"/>
            </a:endParaRPr>
          </a:p>
          <a:p>
            <a:pPr indent="0"/>
            <a:r>
              <a:rPr lang="en-US" dirty="0">
                <a:latin typeface="Lucida Console" panose="020B0609040504020204" pitchFamily="49" charset="0"/>
              </a:rPr>
              <a:t>	</a:t>
            </a:r>
            <a:r>
              <a:rPr lang="en-US" b="1" dirty="0"/>
              <a:t>Add:</a:t>
            </a:r>
          </a:p>
          <a:p>
            <a:pPr indent="0"/>
            <a:r>
              <a:rPr lang="en-US" dirty="0">
                <a:latin typeface="Lucida Console" panose="020B0609040504020204" pitchFamily="49" charset="0"/>
              </a:rPr>
              <a:t>	</a:t>
            </a:r>
            <a:r>
              <a:rPr lang="en-US" dirty="0" err="1">
                <a:latin typeface="Lucida Console" panose="020B0609040504020204" pitchFamily="49" charset="0"/>
              </a:rPr>
              <a:t>vExternalControl</a:t>
            </a:r>
            <a:r>
              <a:rPr lang="en-US" dirty="0">
                <a:latin typeface="Lucida Console" panose="020B0609040504020204" pitchFamily="49" charset="0"/>
              </a:rPr>
              <a:t> &lt;- </a:t>
            </a:r>
            <a:r>
              <a:rPr lang="en-US" dirty="0" err="1">
                <a:latin typeface="Lucida Console" panose="020B0609040504020204" pitchFamily="49" charset="0"/>
              </a:rPr>
              <a:t>ifelse</a:t>
            </a:r>
            <a:r>
              <a:rPr lang="en-US" dirty="0">
                <a:latin typeface="Lucida Console" panose="020B0609040504020204" pitchFamily="49" charset="0"/>
              </a:rPr>
              <a:t>( </a:t>
            </a:r>
            <a:r>
              <a:rPr lang="en-US" dirty="0" err="1">
                <a:latin typeface="Lucida Console" panose="020B0609040504020204" pitchFamily="49" charset="0"/>
              </a:rPr>
              <a:t>vISA</a:t>
            </a:r>
            <a:r>
              <a:rPr lang="en-US" dirty="0">
                <a:latin typeface="Lucida Console" panose="020B0609040504020204" pitchFamily="49" charset="0"/>
              </a:rPr>
              <a:t> != </a:t>
            </a:r>
            <a:r>
              <a:rPr lang="en-US" dirty="0" err="1">
                <a:latin typeface="Lucida Console" panose="020B0609040504020204" pitchFamily="49" charset="0"/>
              </a:rPr>
              <a:t>cAnalysis$nISA</a:t>
            </a:r>
            <a:r>
              <a:rPr lang="en-US" dirty="0">
                <a:latin typeface="Lucida Console" panose="020B0609040504020204" pitchFamily="49" charset="0"/>
              </a:rPr>
              <a:t> &amp; </a:t>
            </a:r>
            <a:r>
              <a:rPr lang="en-US" dirty="0" err="1">
                <a:latin typeface="Lucida Console" panose="020B0609040504020204" pitchFamily="49" charset="0"/>
              </a:rPr>
              <a:t>vTrt</a:t>
            </a:r>
            <a:r>
              <a:rPr lang="en-US" dirty="0">
                <a:latin typeface="Lucida Console" panose="020B0609040504020204" pitchFamily="49" charset="0"/>
              </a:rPr>
              <a:t> == 1, 1, 0 )</a:t>
            </a:r>
          </a:p>
          <a:p>
            <a:pPr indent="0"/>
            <a:r>
              <a:rPr lang="pt-BR" dirty="0">
                <a:latin typeface="Lucida Console" panose="020B0609040504020204" pitchFamily="49" charset="0"/>
              </a:rPr>
              <a:t>	vExternalControl &lt;- vExternalControl[ !is.na( vOut ) ]</a:t>
            </a:r>
          </a:p>
          <a:p>
            <a:pPr indent="0"/>
            <a:r>
              <a:rPr lang="pt-BR" dirty="0">
                <a:latin typeface="Lucida Console" panose="020B0609040504020204" pitchFamily="49" charset="0"/>
              </a:rPr>
              <a:t>	# Pull the additional prior </a:t>
            </a:r>
          </a:p>
          <a:p>
            <a:pPr indent="0"/>
            <a:r>
              <a:rPr lang="pt-BR" dirty="0">
                <a:latin typeface="Lucida Console" panose="020B0609040504020204" pitchFamily="49" charset="0"/>
              </a:rPr>
              <a:t>	dBeta2PriorMean &lt;- cAnalysis$dBeta2PriorMean        </a:t>
            </a:r>
          </a:p>
          <a:p>
            <a:pPr indent="0"/>
            <a:r>
              <a:rPr lang="pt-BR" dirty="0">
                <a:latin typeface="Lucida Console" panose="020B0609040504020204" pitchFamily="49" charset="0"/>
              </a:rPr>
              <a:t>	dBeta2PriorSD    &lt;- cAnalysis$dBeta2PriorSD</a:t>
            </a:r>
          </a:p>
          <a:p>
            <a:pPr indent="0"/>
            <a:r>
              <a:rPr lang="pt-BR" dirty="0">
                <a:latin typeface="Lucida Console" panose="020B0609040504020204" pitchFamily="49" charset="0"/>
              </a:rPr>
              <a:t>	</a:t>
            </a:r>
            <a:r>
              <a:rPr lang="pt-BR" b="1" dirty="0">
                <a:latin typeface="Lucida Console" panose="020B0609040504020204" pitchFamily="49" charset="0"/>
              </a:rPr>
              <a:t>Add</a:t>
            </a:r>
            <a:r>
              <a:rPr lang="pt-BR" dirty="0">
                <a:latin typeface="Lucida Console" panose="020B0609040504020204" pitchFamily="49" charset="0"/>
              </a:rPr>
              <a:t>  vExternalControl = vExternalControl and additional priors to the lData list</a:t>
            </a:r>
          </a:p>
          <a:p>
            <a:pPr indent="0"/>
            <a:r>
              <a:rPr lang="pt-BR" dirty="0">
                <a:latin typeface="Lucida Console" panose="020B0609040504020204" pitchFamily="49" charset="0"/>
              </a:rPr>
              <a:t>	</a:t>
            </a:r>
            <a:r>
              <a:rPr lang="pt-BR" b="1" dirty="0"/>
              <a:t>Call SamplePosteriorWithISAEffect for sampling posterior </a:t>
            </a:r>
          </a:p>
          <a:p>
            <a:pPr indent="0"/>
            <a:endParaRPr lang="pt-BR" dirty="0">
              <a:latin typeface="Lucida Console" panose="020B0609040504020204" pitchFamily="49" charset="0"/>
            </a:endParaRPr>
          </a:p>
          <a:p>
            <a:pPr indent="0"/>
            <a:r>
              <a:rPr lang="en-US" dirty="0">
                <a:latin typeface="+mj-lt"/>
              </a:rPr>
              <a:t>2. Start with </a:t>
            </a:r>
            <a:r>
              <a:rPr lang="en-US" dirty="0" err="1">
                <a:latin typeface="+mj-lt"/>
              </a:rPr>
              <a:t>BayesianNormalRegressionFunctions.R</a:t>
            </a:r>
            <a:r>
              <a:rPr lang="en-US" dirty="0">
                <a:latin typeface="+mj-lt"/>
              </a:rPr>
              <a:t> and save as </a:t>
            </a:r>
            <a:r>
              <a:rPr lang="en-US" dirty="0" err="1">
                <a:latin typeface="+mj-lt"/>
              </a:rPr>
              <a:t>BayesianNormalRegressionFunctionsWithISAEffect.R</a:t>
            </a:r>
            <a:endParaRPr lang="en-US" dirty="0">
              <a:latin typeface="+mj-lt"/>
            </a:endParaRPr>
          </a:p>
          <a:p>
            <a:pPr indent="0"/>
            <a:r>
              <a:rPr lang="en-US" dirty="0">
                <a:latin typeface="Lucida Console" panose="020B0609040504020204" pitchFamily="49" charset="0"/>
              </a:rPr>
              <a:t>	</a:t>
            </a:r>
            <a:r>
              <a:rPr lang="en-US" b="1" dirty="0"/>
              <a:t>Update the name of function to </a:t>
            </a:r>
            <a:r>
              <a:rPr lang="en-US" dirty="0" err="1"/>
              <a:t>SamplePosteriorWithISAEffect</a:t>
            </a:r>
            <a:endParaRPr lang="en-US" dirty="0"/>
          </a:p>
          <a:p>
            <a:pPr indent="0"/>
            <a:r>
              <a:rPr lang="en-US" dirty="0"/>
              <a:t>	</a:t>
            </a:r>
            <a:r>
              <a:rPr lang="en-US" b="1" dirty="0"/>
              <a:t>Update the mean to</a:t>
            </a:r>
            <a:br>
              <a:rPr lang="en-US" dirty="0"/>
            </a:br>
            <a:r>
              <a:rPr lang="en-US" dirty="0">
                <a:latin typeface="Lucida Console" panose="020B0609040504020204" pitchFamily="49" charset="0"/>
              </a:rPr>
              <a:t>		 </a:t>
            </a:r>
            <a:r>
              <a:rPr lang="en-US" dirty="0" err="1">
                <a:latin typeface="Lucida Console" panose="020B0609040504020204" pitchFamily="49" charset="0"/>
              </a:rPr>
              <a:t>vMean</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 	&lt;- dBeta0 + </a:t>
            </a:r>
            <a:r>
              <a:rPr lang="en-US" dirty="0" err="1">
                <a:latin typeface="Lucida Console" panose="020B0609040504020204" pitchFamily="49" charset="0"/>
              </a:rPr>
              <a:t>vTreatment</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]*dBeta1  + </a:t>
            </a:r>
            <a:r>
              <a:rPr lang="en-US" dirty="0" err="1">
                <a:latin typeface="Lucida Console" panose="020B0609040504020204" pitchFamily="49" charset="0"/>
              </a:rPr>
              <a:t>vExternalControl</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]*dBeta2 </a:t>
            </a:r>
          </a:p>
          <a:p>
            <a:pPr indent="0"/>
            <a:r>
              <a:rPr lang="en-US" dirty="0">
                <a:latin typeface="Lucida Console" panose="020B0609040504020204" pitchFamily="49" charset="0"/>
              </a:rPr>
              <a:t>	</a:t>
            </a:r>
            <a:r>
              <a:rPr lang="en-US" b="1" dirty="0"/>
              <a:t>Add the prior </a:t>
            </a:r>
          </a:p>
          <a:p>
            <a:pPr indent="0"/>
            <a:r>
              <a:rPr lang="en-US" dirty="0">
                <a:latin typeface="Lucida Console" panose="020B0609040504020204" pitchFamily="49" charset="0"/>
              </a:rPr>
              <a:t>		 dBeta2   ~ </a:t>
            </a:r>
            <a:r>
              <a:rPr lang="en-US" dirty="0" err="1">
                <a:latin typeface="Lucida Console" panose="020B0609040504020204" pitchFamily="49" charset="0"/>
              </a:rPr>
              <a:t>dnorm</a:t>
            </a:r>
            <a:r>
              <a:rPr lang="en-US" dirty="0">
                <a:latin typeface="Lucida Console" panose="020B0609040504020204" pitchFamily="49" charset="0"/>
              </a:rPr>
              <a:t>( dBeta2PriorMean, 1/( dBeta2PriorSD*dBeta2PriorSD )  )</a:t>
            </a:r>
          </a:p>
          <a:p>
            <a:pPr indent="0"/>
            <a:r>
              <a:rPr lang="en-US" dirty="0"/>
              <a:t>                   </a:t>
            </a:r>
            <a:r>
              <a:rPr lang="en-US" b="1" dirty="0"/>
              <a:t>Track dBeta2 if desired</a:t>
            </a:r>
            <a:endParaRPr lang="en-US" b="1" dirty="0">
              <a:latin typeface="Lucida Console" panose="020B0609040504020204" pitchFamily="49" charset="0"/>
            </a:endParaRPr>
          </a:p>
          <a:p>
            <a:pPr indent="0"/>
            <a:endParaRPr lang="en-US"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ECC7E7C-CEA1-5398-DFB7-6162572F1AAA}"/>
              </a:ext>
            </a:extLst>
          </p:cNvPr>
          <p:cNvSpPr>
            <a:spLocks noGrp="1"/>
          </p:cNvSpPr>
          <p:nvPr>
            <p:ph type="sldNum" sz="quarter" idx="12"/>
          </p:nvPr>
        </p:nvSpPr>
        <p:spPr/>
        <p:txBody>
          <a:bodyPr/>
          <a:lstStyle/>
          <a:p>
            <a:fld id="{82F5E98D-7EF9-415D-84B4-C7BB52403EFC}" type="slidenum">
              <a:rPr lang="en-GB" smtClean="0"/>
              <a:pPr/>
              <a:t>38</a:t>
            </a:fld>
            <a:endParaRPr lang="en-GB"/>
          </a:p>
        </p:txBody>
      </p:sp>
    </p:spTree>
    <p:extLst>
      <p:ext uri="{BB962C8B-B14F-4D97-AF65-F5344CB8AC3E}">
        <p14:creationId xmlns:p14="http://schemas.microsoft.com/office/powerpoint/2010/main" val="1254780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7F781-F932-7A40-D3C6-1E1C1FB450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3C019-FEBC-F372-9E1F-7853C88223F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F24C6AD7-C86C-1799-9961-125790B27D5E}"/>
              </a:ext>
            </a:extLst>
          </p:cNvPr>
          <p:cNvSpPr>
            <a:spLocks noGrp="1"/>
          </p:cNvSpPr>
          <p:nvPr>
            <p:ph idx="1"/>
          </p:nvPr>
        </p:nvSpPr>
        <p:spPr>
          <a:xfrm>
            <a:off x="322848" y="583661"/>
            <a:ext cx="11778361" cy="4866032"/>
          </a:xfrm>
        </p:spPr>
        <p:txBody>
          <a:bodyPr/>
          <a:lstStyle/>
          <a:p>
            <a:pPr indent="0"/>
            <a:r>
              <a:rPr lang="pt-BR" b="1" dirty="0">
                <a:latin typeface="+mj-lt"/>
              </a:rPr>
              <a:t>3. BuildMe Changes </a:t>
            </a:r>
          </a:p>
          <a:p>
            <a:pPr indent="0"/>
            <a:r>
              <a:rPr lang="pt-BR" b="1" dirty="0">
                <a:latin typeface="+mj-lt"/>
              </a:rPr>
              <a:t>	Under the prior add a new prior</a:t>
            </a:r>
          </a:p>
          <a:p>
            <a:pPr lvl="1" indent="0">
              <a:buNone/>
            </a:pPr>
            <a:r>
              <a:rPr lang="pt-BR" dirty="0">
                <a:latin typeface="Lucida Console" panose="020B0609040504020204" pitchFamily="49" charset="0"/>
              </a:rPr>
              <a:t>lCommonPriorISAEff &lt;- list(  dBeta0PriorMean = 0, dBeta0PriorSD = 100, </a:t>
            </a:r>
          </a:p>
          <a:p>
            <a:pPr lvl="1" indent="0">
              <a:buNone/>
            </a:pPr>
            <a:r>
              <a:rPr lang="pt-BR" dirty="0">
                <a:latin typeface="Lucida Console" panose="020B0609040504020204" pitchFamily="49" charset="0"/>
              </a:rPr>
              <a:t>			    dBeta1PriorMean = 0, dBeta1PriorSD = 100, </a:t>
            </a:r>
          </a:p>
          <a:p>
            <a:pPr lvl="1" indent="0">
              <a:buNone/>
            </a:pPr>
            <a:r>
              <a:rPr lang="pt-BR" dirty="0">
                <a:latin typeface="Lucida Console" panose="020B0609040504020204" pitchFamily="49" charset="0"/>
              </a:rPr>
              <a:t>                             dBeta2PriorMean = 0, dBeta2PriorSD = 100 )</a:t>
            </a:r>
          </a:p>
          <a:p>
            <a:pPr lvl="1" indent="0">
              <a:buNone/>
            </a:pPr>
            <a:r>
              <a:rPr lang="pt-BR" dirty="0">
                <a:latin typeface="Lucida Console" panose="020B0609040504020204" pitchFamily="49" charset="0"/>
              </a:rPr>
              <a:t>lAnalysisISAEff    &lt;- replicate( 2, lCommonPriorISAEff, simplify = FALSE)</a:t>
            </a:r>
            <a:r>
              <a:rPr lang="pt-BR" dirty="0">
                <a:latin typeface="+mj-lt"/>
              </a:rPr>
              <a:t>	</a:t>
            </a:r>
            <a:endParaRPr lang="pt-BR" b="1" dirty="0">
              <a:latin typeface="+mj-lt"/>
            </a:endParaRPr>
          </a:p>
          <a:p>
            <a:pPr indent="0"/>
            <a:endParaRPr lang="pt-BR" b="1" dirty="0">
              <a:latin typeface="+mj-lt"/>
            </a:endParaRPr>
          </a:p>
          <a:p>
            <a:pPr indent="0"/>
            <a:r>
              <a:rPr lang="en-US" b="1" dirty="0">
                <a:latin typeface="+mj-lt"/>
              </a:rPr>
              <a:t>	Update design 1 to no borrow control patients</a:t>
            </a:r>
          </a:p>
          <a:p>
            <a:pPr indent="0"/>
            <a:r>
              <a:rPr lang="en-US" dirty="0"/>
              <a:t>	</a:t>
            </a:r>
            <a:r>
              <a:rPr lang="en-US" dirty="0" err="1">
                <a:latin typeface="Lucida Console" panose="020B0609040504020204" pitchFamily="49" charset="0"/>
              </a:rPr>
              <a:t>cTrialDesign</a:t>
            </a:r>
            <a:r>
              <a:rPr lang="en-US" dirty="0">
                <a:latin typeface="Lucida Console" panose="020B0609040504020204" pitchFamily="49" charset="0"/>
              </a:rPr>
              <a:t> &lt;- </a:t>
            </a:r>
            <a:r>
              <a:rPr lang="en-US" dirty="0" err="1">
                <a:latin typeface="Lucida Console" panose="020B0609040504020204" pitchFamily="49" charset="0"/>
              </a:rPr>
              <a:t>SetupTrialDesign</a:t>
            </a:r>
            <a:r>
              <a:rPr lang="en-US" dirty="0">
                <a:latin typeface="Lucida Console" panose="020B0609040504020204" pitchFamily="49" charset="0"/>
              </a:rPr>
              <a:t>( </a:t>
            </a:r>
            <a:r>
              <a:rPr lang="en-US" dirty="0" err="1">
                <a:latin typeface="Lucida Console" panose="020B0609040504020204" pitchFamily="49" charset="0"/>
              </a:rPr>
              <a:t>strAnalysisModel</a:t>
            </a:r>
            <a:r>
              <a:rPr lang="en-US" dirty="0">
                <a:latin typeface="Lucida Console" panose="020B0609040504020204" pitchFamily="49" charset="0"/>
              </a:rPr>
              <a:t>   = "</a:t>
            </a:r>
            <a:r>
              <a:rPr lang="en-US" dirty="0" err="1">
                <a:latin typeface="Lucida Console" panose="020B0609040504020204" pitchFamily="49" charset="0"/>
              </a:rPr>
              <a:t>BayesNormalRegression</a:t>
            </a:r>
            <a:r>
              <a:rPr lang="en-US" dirty="0">
                <a:latin typeface="Lucida Console" panose="020B0609040504020204" pitchFamily="49" charset="0"/>
              </a:rPr>
              <a:t>",                                  </a:t>
            </a:r>
          </a:p>
          <a:p>
            <a:pPr indent="0"/>
            <a:r>
              <a:rPr lang="en-US" dirty="0">
                <a:latin typeface="Lucida Console" panose="020B0609040504020204" pitchFamily="49" charset="0"/>
              </a:rPr>
              <a:t>			                 </a:t>
            </a:r>
            <a:r>
              <a:rPr lang="en-US" dirty="0" err="1">
                <a:latin typeface="Lucida Console" panose="020B0609040504020204" pitchFamily="49" charset="0"/>
              </a:rPr>
              <a:t>strBorrowing</a:t>
            </a:r>
            <a:r>
              <a:rPr lang="en-US" dirty="0">
                <a:latin typeface="Lucida Console" panose="020B0609040504020204" pitchFamily="49" charset="0"/>
              </a:rPr>
              <a:t>       = </a:t>
            </a:r>
            <a:r>
              <a:rPr lang="en-US" dirty="0">
                <a:highlight>
                  <a:srgbClr val="FFFF00"/>
                </a:highlight>
                <a:latin typeface="Lucida Console" panose="020B0609040504020204" pitchFamily="49" charset="0"/>
              </a:rPr>
              <a:t>"</a:t>
            </a:r>
            <a:r>
              <a:rPr lang="en-US" dirty="0" err="1">
                <a:highlight>
                  <a:srgbClr val="FFFF00"/>
                </a:highlight>
                <a:latin typeface="Lucida Console" panose="020B0609040504020204" pitchFamily="49" charset="0"/>
              </a:rPr>
              <a:t>NoBorrowing</a:t>
            </a:r>
            <a:r>
              <a:rPr lang="en-US" dirty="0">
                <a:highlight>
                  <a:srgbClr val="FFFF00"/>
                </a:highlight>
                <a:latin typeface="Lucida Console" panose="020B0609040504020204" pitchFamily="49" charset="0"/>
              </a:rPr>
              <a:t>",  </a:t>
            </a:r>
          </a:p>
          <a:p>
            <a:pPr indent="0"/>
            <a:r>
              <a:rPr lang="pt-BR" dirty="0">
                <a:latin typeface="Lucida Console" panose="020B0609040504020204" pitchFamily="49" charset="0"/>
              </a:rPr>
              <a:t>        </a:t>
            </a:r>
          </a:p>
          <a:p>
            <a:pPr indent="0"/>
            <a:r>
              <a:rPr lang="pt-BR" b="1" dirty="0"/>
              <a:t>	Replace design 3 with a copy of design 2 updating analysis model</a:t>
            </a:r>
          </a:p>
          <a:p>
            <a:pPr indent="0"/>
            <a:r>
              <a:rPr lang="pt-BR" dirty="0">
                <a:latin typeface="Lucida Console" panose="020B0609040504020204" pitchFamily="49" charset="0"/>
              </a:rPr>
              <a:t>        cTrialDesignTmp &lt;- SetupTrialDesign( strAnalysisModel   = "BayesNormalRegressionWithISAEffect",</a:t>
            </a:r>
          </a:p>
          <a:p>
            <a:pPr indent="0"/>
            <a:r>
              <a:rPr lang="pt-BR" dirty="0">
                <a:latin typeface="Lucida Console" panose="020B0609040504020204" pitchFamily="49" charset="0"/>
              </a:rPr>
              <a:t>                                             strBorrowing       = "AllControls",</a:t>
            </a:r>
          </a:p>
          <a:p>
            <a:pPr indent="0"/>
            <a:r>
              <a:rPr lang="pt-BR" dirty="0">
                <a:latin typeface="Lucida Console" panose="020B0609040504020204" pitchFamily="49" charset="0"/>
              </a:rPr>
              <a:t>					  ...  </a:t>
            </a:r>
          </a:p>
          <a:p>
            <a:pPr lvl="1" indent="0">
              <a:buNone/>
            </a:pPr>
            <a:r>
              <a:rPr lang="pt-BR" dirty="0">
                <a:latin typeface="Lucida Console" panose="020B0609040504020204" pitchFamily="49" charset="0"/>
              </a:rPr>
              <a:t>	                            lAnalysis          = lAnalysisISAEff</a:t>
            </a:r>
          </a:p>
          <a:p>
            <a:pPr indent="0"/>
            <a:r>
              <a:rPr lang="en-US" dirty="0">
                <a:latin typeface="Lucida Console" panose="020B0609040504020204" pitchFamily="49" charset="0"/>
              </a:rPr>
              <a:t>        </a:t>
            </a:r>
          </a:p>
          <a:p>
            <a:pPr indent="0"/>
            <a:r>
              <a:rPr lang="pt-BR" dirty="0"/>
              <a:t>                  </a:t>
            </a:r>
          </a:p>
          <a:p>
            <a:pPr indent="0"/>
            <a:r>
              <a:rPr lang="pt-BR" b="1" dirty="0"/>
              <a:t>	Source the new files – Make sure to add this also to the RunParallelSimulations function</a:t>
            </a:r>
            <a:endParaRPr lang="en-US" b="1" dirty="0">
              <a:latin typeface="Lucida Console" panose="020B0609040504020204" pitchFamily="49" charset="0"/>
            </a:endParaRPr>
          </a:p>
          <a:p>
            <a:pPr indent="0"/>
            <a:r>
              <a:rPr lang="en-US" dirty="0">
                <a:latin typeface="Lucida Console" panose="020B0609040504020204" pitchFamily="49" charset="0"/>
              </a:rPr>
              <a:t>         source( "R/</a:t>
            </a:r>
            <a:r>
              <a:rPr lang="en-US" dirty="0" err="1">
                <a:latin typeface="Lucida Console" panose="020B0609040504020204" pitchFamily="49" charset="0"/>
              </a:rPr>
              <a:t>BayesianNormalRegressionFunctionsWithISAEffect.R</a:t>
            </a:r>
            <a:r>
              <a:rPr lang="en-US" dirty="0">
                <a:latin typeface="Lucida Console" panose="020B0609040504020204" pitchFamily="49" charset="0"/>
              </a:rPr>
              <a:t>")</a:t>
            </a:r>
          </a:p>
          <a:p>
            <a:pPr indent="0"/>
            <a:r>
              <a:rPr lang="en-US" dirty="0">
                <a:latin typeface="Lucida Console" panose="020B0609040504020204" pitchFamily="49" charset="0"/>
              </a:rPr>
              <a:t>         source( 'R/</a:t>
            </a:r>
            <a:r>
              <a:rPr lang="en-US" dirty="0" err="1">
                <a:latin typeface="Lucida Console" panose="020B0609040504020204" pitchFamily="49" charset="0"/>
              </a:rPr>
              <a:t>RunAnalysis.BayesNormalRegressionWithISAEffect.R</a:t>
            </a:r>
            <a:r>
              <a:rPr lang="en-US" dirty="0">
                <a:latin typeface="Lucida Console" panose="020B0609040504020204" pitchFamily="49" charset="0"/>
              </a:rPr>
              <a:t>' )</a:t>
            </a:r>
          </a:p>
        </p:txBody>
      </p:sp>
      <p:sp>
        <p:nvSpPr>
          <p:cNvPr id="4" name="Slide Number Placeholder 3">
            <a:extLst>
              <a:ext uri="{FF2B5EF4-FFF2-40B4-BE49-F238E27FC236}">
                <a16:creationId xmlns:a16="http://schemas.microsoft.com/office/drawing/2014/main" id="{06D8B2D5-CACD-C008-59D2-DE8788AC5194}"/>
              </a:ext>
            </a:extLst>
          </p:cNvPr>
          <p:cNvSpPr>
            <a:spLocks noGrp="1"/>
          </p:cNvSpPr>
          <p:nvPr>
            <p:ph type="sldNum" sz="quarter" idx="12"/>
          </p:nvPr>
        </p:nvSpPr>
        <p:spPr/>
        <p:txBody>
          <a:bodyPr/>
          <a:lstStyle/>
          <a:p>
            <a:fld id="{82F5E98D-7EF9-415D-84B4-C7BB52403EFC}" type="slidenum">
              <a:rPr lang="en-GB" smtClean="0"/>
              <a:pPr/>
              <a:t>39</a:t>
            </a:fld>
            <a:endParaRPr lang="en-GB"/>
          </a:p>
        </p:txBody>
      </p:sp>
    </p:spTree>
    <p:extLst>
      <p:ext uri="{BB962C8B-B14F-4D97-AF65-F5344CB8AC3E}">
        <p14:creationId xmlns:p14="http://schemas.microsoft.com/office/powerpoint/2010/main" val="193478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19777A-A151-4283-A2AA-907E53C8F767}"/>
              </a:ext>
            </a:extLst>
          </p:cNvPr>
          <p:cNvSpPr>
            <a:spLocks noGrp="1"/>
          </p:cNvSpPr>
          <p:nvPr>
            <p:ph idx="1"/>
          </p:nvPr>
        </p:nvSpPr>
        <p:spPr/>
        <p:txBody>
          <a:bodyPr>
            <a:normAutofit/>
          </a:bodyPr>
          <a:lstStyle/>
          <a:p>
            <a:pPr>
              <a:buFont typeface="Arial" panose="020B0604020202020204" pitchFamily="34" charset="0"/>
              <a:buChar char="•"/>
            </a:pPr>
            <a:r>
              <a:rPr lang="en-US" sz="2400" b="0" i="0" dirty="0">
                <a:solidFill>
                  <a:srgbClr val="212121"/>
                </a:solidFill>
                <a:effectLst/>
                <a:latin typeface="Arial" panose="020B0604020202020204" pitchFamily="34" charset="0"/>
                <a:cs typeface="Arial" panose="020B0604020202020204" pitchFamily="34" charset="0"/>
              </a:rPr>
              <a:t>Woodcock J, </a:t>
            </a:r>
            <a:r>
              <a:rPr lang="en-US" sz="2400" b="0" i="0" dirty="0" err="1">
                <a:solidFill>
                  <a:srgbClr val="212121"/>
                </a:solidFill>
                <a:effectLst/>
                <a:latin typeface="Arial" panose="020B0604020202020204" pitchFamily="34" charset="0"/>
                <a:cs typeface="Arial" panose="020B0604020202020204" pitchFamily="34" charset="0"/>
              </a:rPr>
              <a:t>LaVange</a:t>
            </a:r>
            <a:r>
              <a:rPr lang="en-US" sz="2400" b="0" i="0" dirty="0">
                <a:solidFill>
                  <a:srgbClr val="212121"/>
                </a:solidFill>
                <a:effectLst/>
                <a:latin typeface="Arial" panose="020B0604020202020204" pitchFamily="34" charset="0"/>
                <a:cs typeface="Arial" panose="020B0604020202020204" pitchFamily="34" charset="0"/>
              </a:rPr>
              <a:t> LM. Master Protocols to Study Multiple Therapies, Multiple Diseases, or Both. N </a:t>
            </a:r>
            <a:r>
              <a:rPr lang="en-US" sz="2400" b="0" i="0" dirty="0" err="1">
                <a:solidFill>
                  <a:srgbClr val="212121"/>
                </a:solidFill>
                <a:effectLst/>
                <a:latin typeface="Arial" panose="020B0604020202020204" pitchFamily="34" charset="0"/>
                <a:cs typeface="Arial" panose="020B0604020202020204" pitchFamily="34" charset="0"/>
              </a:rPr>
              <a:t>Engl</a:t>
            </a:r>
            <a:r>
              <a:rPr lang="en-US" sz="2400" b="0" i="0" dirty="0">
                <a:solidFill>
                  <a:srgbClr val="212121"/>
                </a:solidFill>
                <a:effectLst/>
                <a:latin typeface="Arial" panose="020B0604020202020204" pitchFamily="34" charset="0"/>
                <a:cs typeface="Arial" panose="020B0604020202020204" pitchFamily="34" charset="0"/>
              </a:rPr>
              <a:t> J Med. 2017 Jul 6;377(1):62-70. </a:t>
            </a:r>
            <a:r>
              <a:rPr lang="en-US" sz="2400" b="0" i="0" dirty="0" err="1">
                <a:solidFill>
                  <a:srgbClr val="212121"/>
                </a:solidFill>
                <a:effectLst/>
                <a:latin typeface="Arial" panose="020B0604020202020204" pitchFamily="34" charset="0"/>
                <a:cs typeface="Arial" panose="020B0604020202020204" pitchFamily="34" charset="0"/>
              </a:rPr>
              <a:t>doi</a:t>
            </a:r>
            <a:r>
              <a:rPr lang="en-US" sz="2400" b="0" i="0" dirty="0">
                <a:solidFill>
                  <a:srgbClr val="212121"/>
                </a:solidFill>
                <a:effectLst/>
                <a:latin typeface="Arial" panose="020B0604020202020204" pitchFamily="34" charset="0"/>
                <a:cs typeface="Arial" panose="020B0604020202020204" pitchFamily="34" charset="0"/>
              </a:rPr>
              <a:t>: 10.1056/NEJMra1510062. PMID: 28679092.</a:t>
            </a:r>
            <a:endParaRPr lang="en-US" sz="24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F02B31C0-39D8-4338-BEB8-5A80BF486430}"/>
              </a:ext>
            </a:extLst>
          </p:cNvPr>
          <p:cNvSpPr>
            <a:spLocks noGrp="1"/>
          </p:cNvSpPr>
          <p:nvPr>
            <p:ph type="title"/>
          </p:nvPr>
        </p:nvSpPr>
        <p:spPr>
          <a:xfrm>
            <a:off x="411480" y="182880"/>
            <a:ext cx="10972800" cy="650567"/>
          </a:xfrm>
        </p:spPr>
        <p:txBody>
          <a:bodyPr>
            <a:normAutofit/>
          </a:bodyPr>
          <a:lstStyle/>
          <a:p>
            <a:r>
              <a:rPr lang="en-US" sz="3200" dirty="0">
                <a:solidFill>
                  <a:srgbClr val="231F99"/>
                </a:solidFill>
                <a:latin typeface="Arial" panose="020B0604020202020204" pitchFamily="34" charset="0"/>
                <a:cs typeface="Arial" panose="020B0604020202020204" pitchFamily="34" charset="0"/>
              </a:rPr>
              <a:t>Reference</a:t>
            </a:r>
          </a:p>
        </p:txBody>
      </p:sp>
      <p:pic>
        <p:nvPicPr>
          <p:cNvPr id="7" name="Picture 6">
            <a:extLst>
              <a:ext uri="{FF2B5EF4-FFF2-40B4-BE49-F238E27FC236}">
                <a16:creationId xmlns:a16="http://schemas.microsoft.com/office/drawing/2014/main" id="{18137BD2-6789-4E2A-A9AF-F5D3B50F4F78}"/>
              </a:ext>
            </a:extLst>
          </p:cNvPr>
          <p:cNvPicPr>
            <a:picLocks noChangeAspect="1"/>
          </p:cNvPicPr>
          <p:nvPr/>
        </p:nvPicPr>
        <p:blipFill>
          <a:blip r:embed="rId2"/>
          <a:stretch>
            <a:fillRect/>
          </a:stretch>
        </p:blipFill>
        <p:spPr>
          <a:xfrm>
            <a:off x="2305758" y="2318907"/>
            <a:ext cx="4498492" cy="3720517"/>
          </a:xfrm>
          <a:prstGeom prst="rect">
            <a:avLst/>
          </a:prstGeom>
          <a:effectLst>
            <a:outerShdw blurRad="1524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982405A-2B29-4AE5-AB37-9CFBE4B31E5A}"/>
              </a:ext>
            </a:extLst>
          </p:cNvPr>
          <p:cNvPicPr>
            <a:picLocks noChangeAspect="1"/>
          </p:cNvPicPr>
          <p:nvPr/>
        </p:nvPicPr>
        <p:blipFill>
          <a:blip r:embed="rId3"/>
          <a:stretch>
            <a:fillRect/>
          </a:stretch>
        </p:blipFill>
        <p:spPr>
          <a:xfrm>
            <a:off x="4416419" y="2997717"/>
            <a:ext cx="5962650" cy="2905125"/>
          </a:xfrm>
          <a:prstGeom prst="rect">
            <a:avLst/>
          </a:prstGeom>
          <a:effectLst>
            <a:outerShdw blurRad="152400" dist="50800" dir="5400000" algn="ctr" rotWithShape="0">
              <a:srgbClr val="000000"/>
            </a:outerShdw>
          </a:effectLst>
        </p:spPr>
      </p:pic>
      <p:sp>
        <p:nvSpPr>
          <p:cNvPr id="12" name="Rectangle 11">
            <a:extLst>
              <a:ext uri="{FF2B5EF4-FFF2-40B4-BE49-F238E27FC236}">
                <a16:creationId xmlns:a16="http://schemas.microsoft.com/office/drawing/2014/main" id="{362B7504-092A-433F-825F-F2B31A179BB3}"/>
              </a:ext>
            </a:extLst>
          </p:cNvPr>
          <p:cNvSpPr/>
          <p:nvPr/>
        </p:nvSpPr>
        <p:spPr>
          <a:xfrm>
            <a:off x="4627928" y="4857226"/>
            <a:ext cx="5582873" cy="981512"/>
          </a:xfrm>
          <a:prstGeom prst="rect">
            <a:avLst/>
          </a:prstGeom>
          <a:noFill/>
          <a:ln w="38100">
            <a:solidFill>
              <a:srgbClr val="0B3C8B"/>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91"/>
            <a:endParaRPr lang="en-US">
              <a:solidFill>
                <a:srgbClr val="FFFFFF"/>
              </a:solidFill>
              <a:latin typeface="Calibri"/>
            </a:endParaRPr>
          </a:p>
        </p:txBody>
      </p:sp>
    </p:spTree>
    <p:extLst>
      <p:ext uri="{BB962C8B-B14F-4D97-AF65-F5344CB8AC3E}">
        <p14:creationId xmlns:p14="http://schemas.microsoft.com/office/powerpoint/2010/main" val="323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952D5-9455-9D93-F2B2-37EB4BF3AA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F436A13-43C9-642B-F2BA-38A42681DD2B}"/>
              </a:ext>
            </a:extLst>
          </p:cNvPr>
          <p:cNvSpPr>
            <a:spLocks noGrp="1"/>
          </p:cNvSpPr>
          <p:nvPr>
            <p:ph type="title"/>
          </p:nvPr>
        </p:nvSpPr>
        <p:spPr/>
        <p:txBody>
          <a:bodyPr/>
          <a:lstStyle/>
          <a:p>
            <a:r>
              <a:rPr lang="en-US" dirty="0"/>
              <a:t>Interim Analysis Options</a:t>
            </a:r>
          </a:p>
        </p:txBody>
      </p:sp>
      <p:sp>
        <p:nvSpPr>
          <p:cNvPr id="4" name="Content Placeholder 3">
            <a:extLst>
              <a:ext uri="{FF2B5EF4-FFF2-40B4-BE49-F238E27FC236}">
                <a16:creationId xmlns:a16="http://schemas.microsoft.com/office/drawing/2014/main" id="{8E5ACB3F-E0D6-6D87-7A5B-5F5564FFC122}"/>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No interim analysis</a:t>
            </a:r>
          </a:p>
          <a:p>
            <a:pPr marL="400050" indent="-231775">
              <a:buFont typeface="Arial" panose="020B0604020202020204" pitchFamily="34" charset="0"/>
              <a:buChar char="•"/>
            </a:pPr>
            <a:r>
              <a:rPr lang="en-US" sz="1800" dirty="0"/>
              <a:t>Any number of IAs specified, each specified by a number of patients enrolled with a set amount of follow-up</a:t>
            </a:r>
          </a:p>
          <a:p>
            <a:pPr marL="1371600" lvl="1" indent="-231775"/>
            <a:r>
              <a:rPr lang="en-US" sz="1800" dirty="0"/>
              <a:t>Example:     IA 1 when 25% enrolled with 8 weeks follow-up,</a:t>
            </a:r>
          </a:p>
          <a:p>
            <a:pPr marL="1597025" lvl="2" indent="0">
              <a:buNone/>
            </a:pPr>
            <a:r>
              <a:rPr lang="en-US" sz="1800" dirty="0"/>
              <a:t>	             IA 2 when 50% enrolled with 12 weeks follow-up</a:t>
            </a:r>
          </a:p>
          <a:p>
            <a:pPr marL="1597025" lvl="2" indent="0">
              <a:buNone/>
            </a:pPr>
            <a:r>
              <a:rPr lang="en-US" sz="1800" dirty="0"/>
              <a:t>                 FA when 100% enrolled with 24 week follow-up</a:t>
            </a:r>
          </a:p>
          <a:p>
            <a:pPr marL="454025">
              <a:buFont typeface="Arial" panose="020B0604020202020204" pitchFamily="34" charset="0"/>
              <a:buChar char="•"/>
            </a:pPr>
            <a:r>
              <a:rPr lang="en-US" sz="1800" dirty="0"/>
              <a:t>Specify when to start IA and how frequently to preform additional analysis </a:t>
            </a:r>
          </a:p>
          <a:p>
            <a:pPr marL="1425575" lvl="1"/>
            <a:r>
              <a:rPr lang="en-US" sz="1800" dirty="0"/>
              <a:t>Example: Start 2 months after 30 patient enrolls then perform analysis every 3 months  </a:t>
            </a:r>
          </a:p>
          <a:p>
            <a:pPr marL="1425575" lvl="1"/>
            <a:endParaRPr lang="en-US" sz="1800" dirty="0"/>
          </a:p>
          <a:p>
            <a:pPr marL="454025">
              <a:buFont typeface="Arial" panose="020B0604020202020204" pitchFamily="34" charset="0"/>
              <a:buChar char="•"/>
            </a:pPr>
            <a:r>
              <a:rPr lang="en-US" sz="1800" dirty="0">
                <a:hlinkClick r:id="rId2"/>
              </a:rPr>
              <a:t>https://kwathen.github.io/OCTOPUS/reference/CheckTrialMonitor.html</a:t>
            </a:r>
            <a:endParaRPr lang="en-US" sz="1800" dirty="0"/>
          </a:p>
          <a:p>
            <a:pPr marL="454025">
              <a:buFont typeface="Arial" panose="020B0604020202020204" pitchFamily="34" charset="0"/>
              <a:buChar char="•"/>
            </a:pPr>
            <a:endParaRPr lang="en-US" sz="1800" dirty="0"/>
          </a:p>
          <a:p>
            <a:pPr marL="454025">
              <a:buFont typeface="Arial" panose="020B0604020202020204" pitchFamily="34" charset="0"/>
              <a:buChar char="•"/>
            </a:pPr>
            <a:r>
              <a:rPr lang="en-US" sz="1800" dirty="0"/>
              <a:t>Updates for the example</a:t>
            </a:r>
          </a:p>
          <a:p>
            <a:pPr lvl="1"/>
            <a:r>
              <a:rPr lang="en-US" sz="1800" dirty="0"/>
              <a:t>For the designs that “borrow” add IA at 50% of patients enrolled with 1 month of follow-up</a:t>
            </a:r>
          </a:p>
          <a:p>
            <a:pPr lvl="1"/>
            <a:r>
              <a:rPr lang="en-US" sz="1800" dirty="0"/>
              <a:t>Using higher decision boundaries at the IA to avoid making the wrong decision to with insufficient data</a:t>
            </a:r>
          </a:p>
          <a:p>
            <a:pPr marL="454025">
              <a:buFont typeface="Arial" panose="020B0604020202020204" pitchFamily="34" charset="0"/>
              <a:buChar char="•"/>
            </a:pPr>
            <a:endParaRPr lang="en-US" sz="1800" dirty="0"/>
          </a:p>
          <a:p>
            <a:pPr indent="0"/>
            <a:endParaRPr lang="en-US" sz="1800" dirty="0"/>
          </a:p>
        </p:txBody>
      </p:sp>
      <p:sp>
        <p:nvSpPr>
          <p:cNvPr id="2" name="Slide Number Placeholder 1">
            <a:extLst>
              <a:ext uri="{FF2B5EF4-FFF2-40B4-BE49-F238E27FC236}">
                <a16:creationId xmlns:a16="http://schemas.microsoft.com/office/drawing/2014/main" id="{91814714-32FE-21C2-A5DB-557106F2F7BA}"/>
              </a:ext>
            </a:extLst>
          </p:cNvPr>
          <p:cNvSpPr>
            <a:spLocks noGrp="1"/>
          </p:cNvSpPr>
          <p:nvPr>
            <p:ph type="sldNum" sz="quarter" idx="12"/>
          </p:nvPr>
        </p:nvSpPr>
        <p:spPr/>
        <p:txBody>
          <a:bodyPr/>
          <a:lstStyle/>
          <a:p>
            <a:fld id="{82F5E98D-7EF9-415D-84B4-C7BB52403EFC}" type="slidenum">
              <a:rPr lang="en-GB" smtClean="0"/>
              <a:pPr/>
              <a:t>40</a:t>
            </a:fld>
            <a:endParaRPr lang="en-GB"/>
          </a:p>
        </p:txBody>
      </p:sp>
    </p:spTree>
    <p:extLst>
      <p:ext uri="{BB962C8B-B14F-4D97-AF65-F5344CB8AC3E}">
        <p14:creationId xmlns:p14="http://schemas.microsoft.com/office/powerpoint/2010/main" val="38780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282F-7016-52F4-CEF6-39F452CF9A7B}"/>
              </a:ext>
            </a:extLst>
          </p:cNvPr>
          <p:cNvSpPr>
            <a:spLocks noGrp="1"/>
          </p:cNvSpPr>
          <p:nvPr>
            <p:ph type="title"/>
          </p:nvPr>
        </p:nvSpPr>
        <p:spPr/>
        <p:txBody>
          <a:bodyPr/>
          <a:lstStyle/>
          <a:p>
            <a:r>
              <a:rPr lang="en-US" dirty="0"/>
              <a:t>Adding Interim Analysis – Code Changes </a:t>
            </a:r>
          </a:p>
        </p:txBody>
      </p:sp>
      <p:sp>
        <p:nvSpPr>
          <p:cNvPr id="3" name="Content Placeholder 2">
            <a:extLst>
              <a:ext uri="{FF2B5EF4-FFF2-40B4-BE49-F238E27FC236}">
                <a16:creationId xmlns:a16="http://schemas.microsoft.com/office/drawing/2014/main" id="{506F7F30-E42D-693D-A993-670073D2020F}"/>
              </a:ext>
            </a:extLst>
          </p:cNvPr>
          <p:cNvSpPr>
            <a:spLocks noGrp="1"/>
          </p:cNvSpPr>
          <p:nvPr>
            <p:ph idx="1"/>
          </p:nvPr>
        </p:nvSpPr>
        <p:spPr>
          <a:xfrm>
            <a:off x="322847" y="998622"/>
            <a:ext cx="11869153" cy="5320169"/>
          </a:xfrm>
        </p:spPr>
        <p:txBody>
          <a:bodyPr/>
          <a:lstStyle/>
          <a:p>
            <a:pPr>
              <a:buFont typeface="Arial" panose="020B0604020202020204" pitchFamily="34" charset="0"/>
              <a:buChar char="•"/>
            </a:pPr>
            <a:r>
              <a:rPr lang="en-US" sz="1800" dirty="0"/>
              <a:t>Update to </a:t>
            </a:r>
            <a:r>
              <a:rPr lang="en-US" sz="1800" dirty="0" err="1"/>
              <a:t>BuildMe.R</a:t>
            </a:r>
            <a:endParaRPr lang="en-US" sz="1800" dirty="0"/>
          </a:p>
          <a:p>
            <a:pPr lvl="1"/>
            <a:r>
              <a:rPr lang="en-US" sz="1800" dirty="0"/>
              <a:t>Copy designs 2 and 3 and paste them below design 3</a:t>
            </a:r>
          </a:p>
          <a:p>
            <a:pPr lvl="1"/>
            <a:r>
              <a:rPr lang="en-US" sz="1800" dirty="0"/>
              <a:t>This will create designs 4 and 5 that we add IA to</a:t>
            </a:r>
          </a:p>
          <a:p>
            <a:pPr lvl="1"/>
            <a:r>
              <a:rPr lang="en-US" sz="1800" dirty="0"/>
              <a:t>Design 2 &amp; 4 are the same, but 4 has IA.  Design 3 &amp; 5 are the same but 5 has an IA</a:t>
            </a:r>
          </a:p>
          <a:p>
            <a:pPr lvl="1"/>
            <a:r>
              <a:rPr lang="en-US" sz="1800" dirty="0"/>
              <a:t>Add the following code at the start of design 4</a:t>
            </a:r>
          </a:p>
          <a:p>
            <a:pPr marL="685800" lvl="1" indent="0">
              <a:buNone/>
            </a:pPr>
            <a:r>
              <a:rPr lang="en-US" sz="1200" dirty="0" err="1">
                <a:latin typeface="Lucida Console" panose="020B0609040504020204" pitchFamily="49" charset="0"/>
              </a:rPr>
              <a:t>mMinQtyPats</a:t>
            </a:r>
            <a:r>
              <a:rPr lang="en-US" sz="1200" dirty="0">
                <a:latin typeface="Lucida Console" panose="020B0609040504020204" pitchFamily="49" charset="0"/>
              </a:rPr>
              <a:t>       &lt;- </a:t>
            </a:r>
            <a:r>
              <a:rPr lang="en-US" sz="1200" dirty="0" err="1">
                <a:latin typeface="Lucida Console" panose="020B0609040504020204" pitchFamily="49" charset="0"/>
              </a:rPr>
              <a:t>cbind</a:t>
            </a:r>
            <a:r>
              <a:rPr lang="en-US" sz="1200" dirty="0">
                <a:latin typeface="Lucida Console" panose="020B0609040504020204" pitchFamily="49" charset="0"/>
              </a:rPr>
              <a:t>( floor(apply( </a:t>
            </a:r>
            <a:r>
              <a:rPr lang="en-US" sz="1200" dirty="0" err="1">
                <a:latin typeface="Lucida Console" panose="020B0609040504020204" pitchFamily="49" charset="0"/>
              </a:rPr>
              <a:t>mQtyPatientsPerArm</a:t>
            </a:r>
            <a:r>
              <a:rPr lang="en-US" sz="1200" dirty="0">
                <a:latin typeface="Lucida Console" panose="020B0609040504020204" pitchFamily="49" charset="0"/>
              </a:rPr>
              <a:t> , 1, sum )/2),  apply( </a:t>
            </a:r>
            <a:r>
              <a:rPr lang="en-US" sz="1200" dirty="0" err="1">
                <a:latin typeface="Lucida Console" panose="020B0609040504020204" pitchFamily="49" charset="0"/>
              </a:rPr>
              <a:t>mQtyPatientsPerArm</a:t>
            </a:r>
            <a:r>
              <a:rPr lang="en-US" sz="1200" dirty="0">
                <a:latin typeface="Lucida Console" panose="020B0609040504020204" pitchFamily="49" charset="0"/>
              </a:rPr>
              <a:t> , 1, sum ) )</a:t>
            </a:r>
          </a:p>
          <a:p>
            <a:pPr marL="685800" lvl="1" indent="0">
              <a:buNone/>
            </a:pPr>
            <a:r>
              <a:rPr lang="en-US" sz="1200" dirty="0" err="1">
                <a:latin typeface="Lucida Console" panose="020B0609040504020204" pitchFamily="49" charset="0"/>
              </a:rPr>
              <a:t>vMinFUTime</a:t>
            </a:r>
            <a:r>
              <a:rPr lang="en-US" sz="1200" dirty="0">
                <a:latin typeface="Lucida Console" panose="020B0609040504020204" pitchFamily="49" charset="0"/>
              </a:rPr>
              <a:t>        &lt;- rep( </a:t>
            </a:r>
            <a:r>
              <a:rPr lang="en-US" sz="1200" dirty="0" err="1">
                <a:latin typeface="Lucida Console" panose="020B0609040504020204" pitchFamily="49" charset="0"/>
              </a:rPr>
              <a:t>dQtyMonthsFU</a:t>
            </a:r>
            <a:r>
              <a:rPr lang="en-US" sz="1200" dirty="0">
                <a:latin typeface="Lucida Console" panose="020B0609040504020204" pitchFamily="49" charset="0"/>
              </a:rPr>
              <a:t>, </a:t>
            </a:r>
            <a:r>
              <a:rPr lang="en-US" sz="1200" dirty="0" err="1">
                <a:latin typeface="Lucida Console" panose="020B0609040504020204" pitchFamily="49" charset="0"/>
              </a:rPr>
              <a:t>ncol</a:t>
            </a:r>
            <a:r>
              <a:rPr lang="en-US" sz="1200" dirty="0">
                <a:latin typeface="Lucida Console" panose="020B0609040504020204" pitchFamily="49" charset="0"/>
              </a:rPr>
              <a:t>( </a:t>
            </a:r>
            <a:r>
              <a:rPr lang="en-US" sz="1200" dirty="0" err="1">
                <a:latin typeface="Lucida Console" panose="020B0609040504020204" pitchFamily="49" charset="0"/>
              </a:rPr>
              <a:t>mMinQtyPats</a:t>
            </a:r>
            <a:r>
              <a:rPr lang="en-US" sz="1200" dirty="0">
                <a:latin typeface="Lucida Console" panose="020B0609040504020204" pitchFamily="49" charset="0"/>
              </a:rPr>
              <a:t>) )</a:t>
            </a:r>
          </a:p>
          <a:p>
            <a:pPr marL="685800" lvl="1" indent="0">
              <a:buNone/>
            </a:pPr>
            <a:r>
              <a:rPr lang="en-US" sz="1200" dirty="0" err="1">
                <a:latin typeface="Lucida Console" panose="020B0609040504020204" pitchFamily="49" charset="0"/>
              </a:rPr>
              <a:t>dQtyMonthsBtwIA</a:t>
            </a:r>
            <a:r>
              <a:rPr lang="en-US" sz="1200" dirty="0">
                <a:latin typeface="Lucida Console" panose="020B0609040504020204" pitchFamily="49" charset="0"/>
              </a:rPr>
              <a:t>   &lt;- 0</a:t>
            </a:r>
          </a:p>
          <a:p>
            <a:pPr marL="685800" lvl="1" indent="0">
              <a:buNone/>
            </a:pPr>
            <a:r>
              <a:rPr lang="en-US" sz="1200" dirty="0" err="1">
                <a:latin typeface="Lucida Console" panose="020B0609040504020204" pitchFamily="49" charset="0"/>
              </a:rPr>
              <a:t>vPUpper</a:t>
            </a:r>
            <a:r>
              <a:rPr lang="en-US" sz="1200" dirty="0">
                <a:latin typeface="Lucida Console" panose="020B0609040504020204" pitchFamily="49" charset="0"/>
              </a:rPr>
              <a:t>           &lt;- c( 0.99, 0.99 )</a:t>
            </a:r>
          </a:p>
          <a:p>
            <a:pPr marL="685800" lvl="1" indent="0">
              <a:buNone/>
            </a:pPr>
            <a:r>
              <a:rPr lang="en-US" sz="1200" dirty="0" err="1">
                <a:latin typeface="Lucida Console" panose="020B0609040504020204" pitchFamily="49" charset="0"/>
              </a:rPr>
              <a:t>vPLower</a:t>
            </a:r>
            <a:r>
              <a:rPr lang="en-US" sz="1200" dirty="0">
                <a:latin typeface="Lucida Console" panose="020B0609040504020204" pitchFamily="49" charset="0"/>
              </a:rPr>
              <a:t>           &lt;- c( 0.05, 0.05 )</a:t>
            </a:r>
          </a:p>
          <a:p>
            <a:pPr marL="685800" lvl="1" indent="0">
              <a:buNone/>
            </a:pPr>
            <a:r>
              <a:rPr lang="en-US" sz="1200" dirty="0" err="1">
                <a:latin typeface="Lucida Console" panose="020B0609040504020204" pitchFamily="49" charset="0"/>
              </a:rPr>
              <a:t>dFinalPUpper</a:t>
            </a:r>
            <a:r>
              <a:rPr lang="en-US" sz="1200" dirty="0">
                <a:latin typeface="Lucida Console" panose="020B0609040504020204" pitchFamily="49" charset="0"/>
              </a:rPr>
              <a:t>      &lt;- 0.975</a:t>
            </a:r>
          </a:p>
          <a:p>
            <a:pPr marL="685800" lvl="1" indent="0">
              <a:buNone/>
            </a:pPr>
            <a:r>
              <a:rPr lang="en-US" sz="1200" dirty="0" err="1">
                <a:latin typeface="Lucida Console" panose="020B0609040504020204" pitchFamily="49" charset="0"/>
              </a:rPr>
              <a:t>dFinalPLower</a:t>
            </a:r>
            <a:r>
              <a:rPr lang="en-US" sz="1200" dirty="0">
                <a:latin typeface="Lucida Console" panose="020B0609040504020204" pitchFamily="49" charset="0"/>
              </a:rPr>
              <a:t>      &lt;- 0.05</a:t>
            </a:r>
          </a:p>
          <a:p>
            <a:pPr marL="685800" lvl="1" indent="0">
              <a:buNone/>
            </a:pPr>
            <a:endParaRPr lang="en-US" sz="1200" dirty="0">
              <a:latin typeface="Lucida Console" panose="020B0609040504020204" pitchFamily="49" charset="0"/>
            </a:endParaRPr>
          </a:p>
          <a:p>
            <a:pPr marL="685800" lvl="1" indent="0">
              <a:buNone/>
            </a:pPr>
            <a:r>
              <a:rPr lang="en-US" sz="1200" b="1" dirty="0"/>
              <a:t>Update the call to </a:t>
            </a:r>
            <a:r>
              <a:rPr lang="en-US" sz="1200" b="1" dirty="0" err="1"/>
              <a:t>SetupTrialDesign</a:t>
            </a:r>
            <a:endParaRPr lang="en-US" sz="1200" b="1" dirty="0"/>
          </a:p>
          <a:p>
            <a:pPr marL="685800" lvl="1" indent="0">
              <a:buNone/>
            </a:pPr>
            <a:r>
              <a:rPr lang="en-US" sz="1200" dirty="0" err="1">
                <a:latin typeface="Lucida Console" panose="020B0609040504020204" pitchFamily="49" charset="0"/>
              </a:rPr>
              <a:t>cTrialDesignTmp</a:t>
            </a:r>
            <a:r>
              <a:rPr lang="en-US" sz="1200" dirty="0">
                <a:latin typeface="Lucida Console" panose="020B0609040504020204" pitchFamily="49" charset="0"/>
              </a:rPr>
              <a:t> &lt;- </a:t>
            </a:r>
            <a:r>
              <a:rPr lang="en-US" sz="1200" dirty="0" err="1">
                <a:latin typeface="Lucida Console" panose="020B0609040504020204" pitchFamily="49" charset="0"/>
              </a:rPr>
              <a:t>SetupTrialDesign</a:t>
            </a:r>
            <a:r>
              <a:rPr lang="en-US" sz="1200" dirty="0">
                <a:latin typeface="Lucida Console" panose="020B0609040504020204" pitchFamily="49" charset="0"/>
              </a:rPr>
              <a:t>( </a:t>
            </a:r>
            <a:r>
              <a:rPr lang="en-US" sz="1200" dirty="0" err="1">
                <a:latin typeface="Lucida Console" panose="020B0609040504020204" pitchFamily="49" charset="0"/>
              </a:rPr>
              <a:t>strAnalysisModel</a:t>
            </a:r>
            <a:r>
              <a:rPr lang="en-US" sz="1200" dirty="0">
                <a:latin typeface="Lucida Console" panose="020B0609040504020204" pitchFamily="49" charset="0"/>
              </a:rPr>
              <a:t>   = "</a:t>
            </a:r>
            <a:r>
              <a:rPr lang="en-US" sz="1200" dirty="0" err="1">
                <a:latin typeface="Lucida Console" panose="020B0609040504020204" pitchFamily="49" charset="0"/>
              </a:rPr>
              <a:t>BayesNormalRegression</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strBorrowing</a:t>
            </a:r>
            <a:r>
              <a:rPr lang="en-US" sz="1200" dirty="0">
                <a:latin typeface="Lucida Console" panose="020B0609040504020204" pitchFamily="49" charset="0"/>
              </a:rPr>
              <a:t>       = "</a:t>
            </a:r>
            <a:r>
              <a:rPr lang="en-US" sz="1200" dirty="0" err="1">
                <a:latin typeface="Lucida Console" panose="020B0609040504020204" pitchFamily="49" charset="0"/>
              </a:rPr>
              <a:t>AllControls</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mPatientsPerArm</a:t>
            </a:r>
            <a:r>
              <a:rPr lang="en-US" sz="1200" dirty="0">
                <a:latin typeface="Lucida Console" panose="020B0609040504020204" pitchFamily="49" charset="0"/>
              </a:rPr>
              <a:t>    = </a:t>
            </a:r>
            <a:r>
              <a:rPr lang="en-US" sz="1200" dirty="0" err="1">
                <a:latin typeface="Lucida Console" panose="020B0609040504020204" pitchFamily="49" charset="0"/>
              </a:rPr>
              <a:t>mQtyPatientsPerArm</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mMinQtyPat</a:t>
            </a:r>
            <a:r>
              <a:rPr lang="en-US" sz="1200" dirty="0">
                <a:latin typeface="Lucida Console" panose="020B0609040504020204" pitchFamily="49" charset="0"/>
              </a:rPr>
              <a:t>         = </a:t>
            </a:r>
            <a:r>
              <a:rPr lang="en-US" sz="1200" dirty="0" err="1">
                <a:latin typeface="Lucida Console" panose="020B0609040504020204" pitchFamily="49" charset="0"/>
              </a:rPr>
              <a:t>mMinQtyPats</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vMinFUTime</a:t>
            </a:r>
            <a:r>
              <a:rPr lang="en-US" sz="1200" dirty="0">
                <a:latin typeface="Lucida Console" panose="020B0609040504020204" pitchFamily="49" charset="0"/>
              </a:rPr>
              <a:t>         = </a:t>
            </a:r>
            <a:r>
              <a:rPr lang="en-US" sz="1200" dirty="0" err="1">
                <a:latin typeface="Lucida Console" panose="020B0609040504020204" pitchFamily="49" charset="0"/>
              </a:rPr>
              <a:t>vMinFUTime</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dQtyMonthsBtwIA</a:t>
            </a:r>
            <a:r>
              <a:rPr lang="en-US" sz="1200" dirty="0">
                <a:latin typeface="Lucida Console" panose="020B0609040504020204" pitchFamily="49" charset="0"/>
              </a:rPr>
              <a:t>    = </a:t>
            </a:r>
            <a:r>
              <a:rPr lang="en-US" sz="1200" dirty="0" err="1">
                <a:latin typeface="Lucida Console" panose="020B0609040504020204" pitchFamily="49" charset="0"/>
              </a:rPr>
              <a:t>dQtyMonthsBtwIA</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44FE53EE-F3DC-9A84-F9A2-FF876A3EA833}"/>
              </a:ext>
            </a:extLst>
          </p:cNvPr>
          <p:cNvSpPr>
            <a:spLocks noGrp="1"/>
          </p:cNvSpPr>
          <p:nvPr>
            <p:ph type="sldNum" sz="quarter" idx="12"/>
          </p:nvPr>
        </p:nvSpPr>
        <p:spPr/>
        <p:txBody>
          <a:bodyPr/>
          <a:lstStyle/>
          <a:p>
            <a:fld id="{82F5E98D-7EF9-415D-84B4-C7BB52403EFC}" type="slidenum">
              <a:rPr lang="en-GB" smtClean="0"/>
              <a:pPr/>
              <a:t>41</a:t>
            </a:fld>
            <a:endParaRPr lang="en-GB"/>
          </a:p>
        </p:txBody>
      </p:sp>
      <p:sp>
        <p:nvSpPr>
          <p:cNvPr id="5" name="Rectangle 4">
            <a:extLst>
              <a:ext uri="{FF2B5EF4-FFF2-40B4-BE49-F238E27FC236}">
                <a16:creationId xmlns:a16="http://schemas.microsoft.com/office/drawing/2014/main" id="{C3334B49-4CB7-CDC4-DFA2-B89FB3CE05A9}"/>
              </a:ext>
            </a:extLst>
          </p:cNvPr>
          <p:cNvSpPr/>
          <p:nvPr/>
        </p:nvSpPr>
        <p:spPr>
          <a:xfrm>
            <a:off x="4510493" y="5277277"/>
            <a:ext cx="4030741" cy="66837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976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B41A-E361-CA8B-A6BE-4BA0004C8E6C}"/>
              </a:ext>
            </a:extLst>
          </p:cNvPr>
          <p:cNvSpPr>
            <a:spLocks noGrp="1"/>
          </p:cNvSpPr>
          <p:nvPr>
            <p:ph type="title"/>
          </p:nvPr>
        </p:nvSpPr>
        <p:spPr/>
        <p:txBody>
          <a:bodyPr/>
          <a:lstStyle/>
          <a:p>
            <a:r>
              <a:rPr lang="en-US" b="1" dirty="0"/>
              <a:t>Example 4 – Impact of timing of ISA</a:t>
            </a:r>
            <a:br>
              <a:rPr lang="en-US" dirty="0"/>
            </a:br>
            <a:endParaRPr lang="en-US" dirty="0"/>
          </a:p>
        </p:txBody>
      </p:sp>
      <p:sp>
        <p:nvSpPr>
          <p:cNvPr id="3" name="Content Placeholder 2">
            <a:extLst>
              <a:ext uri="{FF2B5EF4-FFF2-40B4-BE49-F238E27FC236}">
                <a16:creationId xmlns:a16="http://schemas.microsoft.com/office/drawing/2014/main" id="{04932985-CD33-895E-E19F-0CF10DFC3E15}"/>
              </a:ext>
            </a:extLst>
          </p:cNvPr>
          <p:cNvSpPr>
            <a:spLocks noGrp="1"/>
          </p:cNvSpPr>
          <p:nvPr>
            <p:ph idx="1"/>
          </p:nvPr>
        </p:nvSpPr>
        <p:spPr>
          <a:xfrm>
            <a:off x="322847" y="998622"/>
            <a:ext cx="11456069" cy="4733173"/>
          </a:xfrm>
        </p:spPr>
        <p:txBody>
          <a:bodyPr/>
          <a:lstStyle/>
          <a:p>
            <a:pPr>
              <a:buFont typeface="Arial" panose="020B0604020202020204" pitchFamily="34" charset="0"/>
              <a:buChar char="•"/>
            </a:pPr>
            <a:r>
              <a:rPr lang="en-US" sz="1800" dirty="0"/>
              <a:t>Who goes first?</a:t>
            </a:r>
          </a:p>
          <a:p>
            <a:pPr>
              <a:buFont typeface="Arial" panose="020B0604020202020204" pitchFamily="34" charset="0"/>
              <a:buChar char="•"/>
            </a:pPr>
            <a:r>
              <a:rPr lang="en-US" sz="1800" dirty="0"/>
              <a:t>Results and code are in 5.Example3 folder</a:t>
            </a:r>
          </a:p>
          <a:p>
            <a:pPr>
              <a:buFont typeface="Arial" panose="020B0604020202020204" pitchFamily="34" charset="0"/>
              <a:buChar char="•"/>
            </a:pPr>
            <a:r>
              <a:rPr lang="en-US" sz="1800" dirty="0"/>
              <a:t>Updates for this example:</a:t>
            </a:r>
          </a:p>
          <a:p>
            <a:pPr lvl="1"/>
            <a:r>
              <a:rPr lang="en-US" sz="1800" dirty="0"/>
              <a:t>Make both ISAs have a sample size of 100 per arm</a:t>
            </a:r>
          </a:p>
          <a:p>
            <a:pPr marL="685800" lvl="1" indent="0">
              <a:buNone/>
            </a:pPr>
            <a:endParaRPr lang="en-US" sz="1800" dirty="0"/>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0, Mean on Exp = 2</a:t>
            </a:r>
          </a:p>
          <a:p>
            <a:pPr lvl="1"/>
            <a:r>
              <a:rPr lang="en-US" sz="1800" dirty="0"/>
              <a:t>Scenario 4 – ISA 1: Mean on control = 0, Mean on Exp = 2</a:t>
            </a:r>
          </a:p>
          <a:p>
            <a:pPr marL="685800" lvl="1" indent="0">
              <a:buNone/>
            </a:pPr>
            <a:r>
              <a:rPr lang="en-US" sz="1800" dirty="0"/>
              <a:t>		        ISA 2: Mean on control = 0, Mean on Exp = 5</a:t>
            </a:r>
          </a:p>
          <a:p>
            <a:pPr lvl="1"/>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2EC35B33-78DC-7FC6-2FF6-0D69622B7780}"/>
              </a:ext>
            </a:extLst>
          </p:cNvPr>
          <p:cNvSpPr>
            <a:spLocks noGrp="1"/>
          </p:cNvSpPr>
          <p:nvPr>
            <p:ph type="sldNum" sz="quarter" idx="12"/>
          </p:nvPr>
        </p:nvSpPr>
        <p:spPr/>
        <p:txBody>
          <a:bodyPr/>
          <a:lstStyle/>
          <a:p>
            <a:fld id="{82F5E98D-7EF9-415D-84B4-C7BB52403EFC}" type="slidenum">
              <a:rPr lang="en-GB" smtClean="0"/>
              <a:pPr/>
              <a:t>42</a:t>
            </a:fld>
            <a:endParaRPr lang="en-GB"/>
          </a:p>
        </p:txBody>
      </p:sp>
    </p:spTree>
    <p:extLst>
      <p:ext uri="{BB962C8B-B14F-4D97-AF65-F5344CB8AC3E}">
        <p14:creationId xmlns:p14="http://schemas.microsoft.com/office/powerpoint/2010/main" val="4026836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A124-8381-4628-513C-56020D691017}"/>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7C9A8E20-7F32-D064-CB3F-E3F12167EC8A}"/>
              </a:ext>
            </a:extLst>
          </p:cNvPr>
          <p:cNvSpPr>
            <a:spLocks noGrp="1"/>
          </p:cNvSpPr>
          <p:nvPr>
            <p:ph idx="1"/>
          </p:nvPr>
        </p:nvSpPr>
        <p:spPr>
          <a:xfrm>
            <a:off x="322847" y="1061720"/>
            <a:ext cx="11456069" cy="4670075"/>
          </a:xfrm>
        </p:spPr>
        <p:txBody>
          <a:bodyPr/>
          <a:lstStyle/>
          <a:p>
            <a:pPr marL="285750">
              <a:buFont typeface="Arial" panose="020B0604020202020204" pitchFamily="34" charset="0"/>
              <a:buChar char="•"/>
            </a:pPr>
            <a:r>
              <a:rPr lang="en-US" sz="1800" dirty="0"/>
              <a:t>OCTOPUS provides a flexible framework for simulating platform trials</a:t>
            </a:r>
          </a:p>
          <a:p>
            <a:pPr marL="1257300" lvl="1"/>
            <a:r>
              <a:rPr lang="en-US" sz="1800" dirty="0"/>
              <a:t>It is not currently push button or UI driven</a:t>
            </a:r>
          </a:p>
          <a:p>
            <a:pPr marL="1257300" lvl="1"/>
            <a:r>
              <a:rPr lang="en-US" sz="1800" dirty="0"/>
              <a:t>Requires R programming knowledge</a:t>
            </a:r>
          </a:p>
          <a:p>
            <a:pPr marL="1257300" lvl="1"/>
            <a:r>
              <a:rPr lang="en-US" sz="1800" dirty="0"/>
              <a:t>Reduces the time to first simulation results significantly</a:t>
            </a:r>
          </a:p>
          <a:p>
            <a:pPr marL="1257300" lvl="1"/>
            <a:r>
              <a:rPr lang="en-US" sz="1800" dirty="0"/>
              <a:t>Simulations have been run in the cloud with 6000+ cores </a:t>
            </a:r>
          </a:p>
          <a:p>
            <a:pPr marL="1257300" lvl="1"/>
            <a:r>
              <a:rPr lang="en-US" sz="1800" dirty="0"/>
              <a:t>Personally utilized for design and simulation of more than 20 trials in various disease areas</a:t>
            </a:r>
          </a:p>
          <a:p>
            <a:pPr marL="1257300" lvl="1"/>
            <a:r>
              <a:rPr lang="en-US" sz="1800" dirty="0"/>
              <a:t>Open source, if you are interested reach out</a:t>
            </a:r>
          </a:p>
          <a:p>
            <a:pPr marL="1257300" lvl="1"/>
            <a:r>
              <a:rPr lang="en-US" sz="1800" dirty="0"/>
              <a:t>Future direction: maybe add directly to the package or build companion packages (</a:t>
            </a:r>
            <a:r>
              <a:rPr lang="en-US" sz="1800" dirty="0" err="1"/>
              <a:t>eg</a:t>
            </a:r>
            <a:r>
              <a:rPr lang="en-US" sz="1800" dirty="0"/>
              <a:t> analysis, various  patient simulator) or build pipelines for other R packages or commercial software integration</a:t>
            </a:r>
          </a:p>
          <a:p>
            <a:pPr marL="285750">
              <a:buFont typeface="Arial" panose="020B0604020202020204" pitchFamily="34" charset="0"/>
              <a:buChar char="•"/>
            </a:pPr>
            <a:r>
              <a:rPr lang="en-US" sz="1800" dirty="0"/>
              <a:t>Platform trials</a:t>
            </a:r>
          </a:p>
          <a:p>
            <a:pPr marL="1257300" lvl="1"/>
            <a:r>
              <a:rPr lang="en-US" sz="1800" dirty="0"/>
              <a:t>High quality simulations are critical to understanding how the trial will preform in practice</a:t>
            </a:r>
          </a:p>
          <a:p>
            <a:pPr marL="1257300" lvl="1"/>
            <a:r>
              <a:rPr lang="en-US" sz="1800" dirty="0"/>
              <a:t>Many unknowns, try to limit simplifying assumptions where possible</a:t>
            </a:r>
          </a:p>
          <a:p>
            <a:pPr marL="1257300" lvl="1"/>
            <a:r>
              <a:rPr lang="en-US" sz="1800" dirty="0"/>
              <a:t>Simulate the trial you plan to run</a:t>
            </a:r>
          </a:p>
          <a:p>
            <a:pPr marL="1257300" lvl="1"/>
            <a:r>
              <a:rPr lang="en-US" sz="1800" dirty="0"/>
              <a:t>Explaining simulation results to non-statisticians be very difficult</a:t>
            </a:r>
          </a:p>
          <a:p>
            <a:pPr marL="285750">
              <a:buFont typeface="Arial" panose="020B0604020202020204" pitchFamily="34" charset="0"/>
              <a:buChar char="•"/>
            </a:pPr>
            <a:r>
              <a:rPr lang="en-US" sz="1800" b="1" dirty="0"/>
              <a:t>Platform trials may NOT be the best options, always consider the trade-off between complexity and results.  </a:t>
            </a:r>
          </a:p>
        </p:txBody>
      </p:sp>
      <p:sp>
        <p:nvSpPr>
          <p:cNvPr id="4" name="Slide Number Placeholder 3">
            <a:extLst>
              <a:ext uri="{FF2B5EF4-FFF2-40B4-BE49-F238E27FC236}">
                <a16:creationId xmlns:a16="http://schemas.microsoft.com/office/drawing/2014/main" id="{C9FA9696-F379-BE8B-57E6-79DA24AB50C7}"/>
              </a:ext>
            </a:extLst>
          </p:cNvPr>
          <p:cNvSpPr>
            <a:spLocks noGrp="1"/>
          </p:cNvSpPr>
          <p:nvPr>
            <p:ph type="sldNum" sz="quarter" idx="12"/>
          </p:nvPr>
        </p:nvSpPr>
        <p:spPr/>
        <p:txBody>
          <a:bodyPr/>
          <a:lstStyle/>
          <a:p>
            <a:fld id="{82F5E98D-7EF9-415D-84B4-C7BB52403EFC}" type="slidenum">
              <a:rPr lang="en-GB" smtClean="0"/>
              <a:pPr/>
              <a:t>43</a:t>
            </a:fld>
            <a:endParaRPr lang="en-GB"/>
          </a:p>
        </p:txBody>
      </p:sp>
    </p:spTree>
    <p:extLst>
      <p:ext uri="{BB962C8B-B14F-4D97-AF65-F5344CB8AC3E}">
        <p14:creationId xmlns:p14="http://schemas.microsoft.com/office/powerpoint/2010/main" val="270323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BE0E-41A7-D13A-D195-8DEF2DD8D075}"/>
              </a:ext>
            </a:extLst>
          </p:cNvPr>
          <p:cNvSpPr>
            <a:spLocks noGrp="1"/>
          </p:cNvSpPr>
          <p:nvPr>
            <p:ph type="title"/>
          </p:nvPr>
        </p:nvSpPr>
        <p:spPr>
          <a:xfrm>
            <a:off x="432914" y="2176993"/>
            <a:ext cx="10515600" cy="633496"/>
          </a:xfrm>
        </p:spPr>
        <p:txBody>
          <a:bodyPr/>
          <a:lstStyle/>
          <a:p>
            <a:pPr algn="ctr"/>
            <a:r>
              <a:rPr lang="en-US" dirty="0"/>
              <a:t>Thank You!</a:t>
            </a:r>
            <a:br>
              <a:rPr lang="en-US" dirty="0"/>
            </a:br>
            <a:r>
              <a:rPr lang="en-US" dirty="0"/>
              <a:t>Kyle.Wathen@Cytel.com</a:t>
            </a:r>
          </a:p>
        </p:txBody>
      </p:sp>
      <p:sp>
        <p:nvSpPr>
          <p:cNvPr id="3" name="Slide Number Placeholder 2">
            <a:extLst>
              <a:ext uri="{FF2B5EF4-FFF2-40B4-BE49-F238E27FC236}">
                <a16:creationId xmlns:a16="http://schemas.microsoft.com/office/drawing/2014/main" id="{43ECE73B-9A8B-A015-BB88-B119278C05E8}"/>
              </a:ext>
            </a:extLst>
          </p:cNvPr>
          <p:cNvSpPr>
            <a:spLocks noGrp="1"/>
          </p:cNvSpPr>
          <p:nvPr>
            <p:ph type="sldNum" sz="quarter" idx="12"/>
          </p:nvPr>
        </p:nvSpPr>
        <p:spPr/>
        <p:txBody>
          <a:bodyPr/>
          <a:lstStyle/>
          <a:p>
            <a:fld id="{82F5E98D-7EF9-415D-84B4-C7BB52403EFC}" type="slidenum">
              <a:rPr lang="en-GB" smtClean="0"/>
              <a:pPr/>
              <a:t>44</a:t>
            </a:fld>
            <a:endParaRPr lang="en-GB"/>
          </a:p>
        </p:txBody>
      </p:sp>
    </p:spTree>
    <p:extLst>
      <p:ext uri="{BB962C8B-B14F-4D97-AF65-F5344CB8AC3E}">
        <p14:creationId xmlns:p14="http://schemas.microsoft.com/office/powerpoint/2010/main" val="1087062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F2DE-9AA4-8378-76B2-45DEF7D43603}"/>
              </a:ext>
            </a:extLst>
          </p:cNvPr>
          <p:cNvSpPr>
            <a:spLocks noGrp="1"/>
          </p:cNvSpPr>
          <p:nvPr>
            <p:ph type="title"/>
          </p:nvPr>
        </p:nvSpPr>
        <p:spPr/>
        <p:txBody>
          <a:bodyPr/>
          <a:lstStyle/>
          <a:p>
            <a:r>
              <a:rPr lang="en-US" dirty="0"/>
              <a:t>Previous Slides</a:t>
            </a:r>
          </a:p>
        </p:txBody>
      </p:sp>
      <p:sp>
        <p:nvSpPr>
          <p:cNvPr id="3" name="Slide Number Placeholder 2">
            <a:extLst>
              <a:ext uri="{FF2B5EF4-FFF2-40B4-BE49-F238E27FC236}">
                <a16:creationId xmlns:a16="http://schemas.microsoft.com/office/drawing/2014/main" id="{90C76293-BD34-A0CF-E30E-EDEC1C6432F4}"/>
              </a:ext>
            </a:extLst>
          </p:cNvPr>
          <p:cNvSpPr>
            <a:spLocks noGrp="1"/>
          </p:cNvSpPr>
          <p:nvPr>
            <p:ph type="sldNum" sz="quarter" idx="12"/>
          </p:nvPr>
        </p:nvSpPr>
        <p:spPr/>
        <p:txBody>
          <a:bodyPr/>
          <a:lstStyle/>
          <a:p>
            <a:fld id="{82F5E98D-7EF9-415D-84B4-C7BB52403EFC}" type="slidenum">
              <a:rPr lang="en-GB" smtClean="0"/>
              <a:pPr/>
              <a:t>45</a:t>
            </a:fld>
            <a:endParaRPr lang="en-GB"/>
          </a:p>
        </p:txBody>
      </p:sp>
    </p:spTree>
    <p:extLst>
      <p:ext uri="{BB962C8B-B14F-4D97-AF65-F5344CB8AC3E}">
        <p14:creationId xmlns:p14="http://schemas.microsoft.com/office/powerpoint/2010/main" val="2639932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2AC26-6867-157D-C8E0-AA4D5C70C91D}"/>
              </a:ext>
            </a:extLst>
          </p:cNvPr>
          <p:cNvSpPr>
            <a:spLocks noGrp="1"/>
          </p:cNvSpPr>
          <p:nvPr>
            <p:ph type="sldNum" sz="quarter" idx="12"/>
          </p:nvPr>
        </p:nvSpPr>
        <p:spPr/>
        <p:txBody>
          <a:bodyPr/>
          <a:lstStyle/>
          <a:p>
            <a:fld id="{B3A009AF-FA1E-D64A-B26E-950FA0F92F80}" type="slidenum">
              <a:rPr lang="en-US" smtClean="0"/>
              <a:pPr/>
              <a:t>46</a:t>
            </a:fld>
            <a:endParaRPr lang="en-US" dirty="0"/>
          </a:p>
        </p:txBody>
      </p:sp>
      <p:sp>
        <p:nvSpPr>
          <p:cNvPr id="3" name="Title 2">
            <a:extLst>
              <a:ext uri="{FF2B5EF4-FFF2-40B4-BE49-F238E27FC236}">
                <a16:creationId xmlns:a16="http://schemas.microsoft.com/office/drawing/2014/main" id="{11D07DFF-8E28-5561-7188-47AF86066BF4}"/>
              </a:ext>
            </a:extLst>
          </p:cNvPr>
          <p:cNvSpPr>
            <a:spLocks noGrp="1"/>
          </p:cNvSpPr>
          <p:nvPr>
            <p:ph type="title" idx="4294967295"/>
          </p:nvPr>
        </p:nvSpPr>
        <p:spPr>
          <a:xfrm>
            <a:off x="419100" y="598488"/>
            <a:ext cx="11772900" cy="847725"/>
          </a:xfrm>
        </p:spPr>
        <p:txBody>
          <a:bodyPr/>
          <a:lstStyle/>
          <a:p>
            <a:r>
              <a:rPr lang="en-US" dirty="0"/>
              <a:t>Initial Design</a:t>
            </a:r>
          </a:p>
        </p:txBody>
      </p:sp>
      <p:sp>
        <p:nvSpPr>
          <p:cNvPr id="4" name="Text Placeholder 3">
            <a:extLst>
              <a:ext uri="{FF2B5EF4-FFF2-40B4-BE49-F238E27FC236}">
                <a16:creationId xmlns:a16="http://schemas.microsoft.com/office/drawing/2014/main" id="{B1824AEE-F8D0-CD08-B733-0649E2D954DF}"/>
              </a:ext>
            </a:extLst>
          </p:cNvPr>
          <p:cNvSpPr>
            <a:spLocks noGrp="1"/>
          </p:cNvSpPr>
          <p:nvPr>
            <p:ph type="body" sz="quarter" idx="4294967295"/>
          </p:nvPr>
        </p:nvSpPr>
        <p:spPr>
          <a:xfrm>
            <a:off x="419100" y="1636713"/>
            <a:ext cx="11772900" cy="4770437"/>
          </a:xfrm>
        </p:spPr>
        <p:txBody>
          <a:bodyPr>
            <a:normAutofit/>
          </a:bodyPr>
          <a:lstStyle/>
          <a:p>
            <a:r>
              <a:rPr lang="en-US" sz="2400" dirty="0"/>
              <a:t>Fixed design</a:t>
            </a:r>
          </a:p>
          <a:p>
            <a:pPr lvl="1"/>
            <a:r>
              <a:rPr lang="en-US" sz="2400" dirty="0"/>
              <a:t>Value of a control arm vs using historical data</a:t>
            </a:r>
          </a:p>
          <a:p>
            <a:r>
              <a:rPr lang="en-US" sz="2400" dirty="0"/>
              <a:t>Binary outcome at 6 months</a:t>
            </a:r>
          </a:p>
          <a:p>
            <a:pPr lvl="1"/>
            <a:r>
              <a:rPr lang="en-US" sz="2400" dirty="0"/>
              <a:t>Also had two other outcomes under consideration with longer outcome window </a:t>
            </a:r>
          </a:p>
          <a:p>
            <a:r>
              <a:rPr lang="en-US" sz="2400" dirty="0"/>
              <a:t>Understand borrowing of control patient data from earlier ISAs or historical data, and risks associated with it</a:t>
            </a:r>
          </a:p>
          <a:p>
            <a:r>
              <a:rPr lang="en-US" sz="2400" dirty="0"/>
              <a:t>Understand the impact of having treatments start at different times</a:t>
            </a:r>
          </a:p>
          <a:p>
            <a:r>
              <a:rPr lang="en-US" sz="2400" dirty="0"/>
              <a:t>Understand timelines of when things would occur </a:t>
            </a:r>
          </a:p>
        </p:txBody>
      </p:sp>
    </p:spTree>
    <p:extLst>
      <p:ext uri="{BB962C8B-B14F-4D97-AF65-F5344CB8AC3E}">
        <p14:creationId xmlns:p14="http://schemas.microsoft.com/office/powerpoint/2010/main" val="3999163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47</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Statistical Model</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339513"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a, b ); Vary amount of prior data utilized</a:t>
            </a:r>
          </a:p>
          <a:p>
            <a:pPr marL="457200" lvl="1" indent="0">
              <a:buNone/>
            </a:pPr>
            <a:r>
              <a:rPr lang="en-US" sz="2400" dirty="0"/>
              <a:t>	Non-informative </a:t>
            </a: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 </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t>Decision Criteria </a:t>
            </a:r>
          </a:p>
          <a:p>
            <a:pPr marL="457200" lvl="1" indent="0">
              <a:buNone/>
            </a:pPr>
            <a:r>
              <a:rPr lang="en-US" sz="2400" dirty="0"/>
              <a:t>Assuming a Minimal Acceptable Value (MAV) decisions are based on</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a:t>
            </a:r>
            <a:r>
              <a:rPr lang="en-US" sz="2400" baseline="-25000" dirty="0">
                <a:latin typeface="+mj-lt"/>
              </a:rPr>
              <a:t> </a:t>
            </a:r>
            <a:r>
              <a:rPr lang="en-US" sz="2400" dirty="0"/>
              <a:t> | data ) &gt; P</a:t>
            </a:r>
            <a:r>
              <a:rPr lang="en-US" sz="2400" baseline="-25000" dirty="0"/>
              <a:t>U</a:t>
            </a:r>
            <a:r>
              <a:rPr lang="en-US" sz="2400" dirty="0"/>
              <a:t> </a:t>
            </a:r>
            <a:r>
              <a:rPr lang="en-US" sz="2400" dirty="0">
                <a:sym typeface="Wingdings" panose="05000000000000000000" pitchFamily="2" charset="2"/>
              </a:rPr>
              <a:t> E is better than C</a:t>
            </a:r>
            <a:endParaRPr lang="en-US" sz="2400" dirty="0"/>
          </a:p>
          <a:p>
            <a:pPr marL="457200" lvl="1" indent="0">
              <a:buNone/>
            </a:pPr>
            <a:r>
              <a:rPr lang="en-US" sz="1800" dirty="0"/>
              <a:t>Use MAV = 0 for decision making but may also be interested in MAV = 0.2</a:t>
            </a:r>
          </a:p>
          <a:p>
            <a:endParaRPr lang="en-US" dirty="0"/>
          </a:p>
        </p:txBody>
      </p:sp>
    </p:spTree>
    <p:extLst>
      <p:ext uri="{BB962C8B-B14F-4D97-AF65-F5344CB8AC3E}">
        <p14:creationId xmlns:p14="http://schemas.microsoft.com/office/powerpoint/2010/main" val="148175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39A8-FD46-4539-395A-E9E8EE1A4C13}"/>
              </a:ext>
            </a:extLst>
          </p:cNvPr>
          <p:cNvSpPr>
            <a:spLocks noGrp="1"/>
          </p:cNvSpPr>
          <p:nvPr>
            <p:ph type="title"/>
          </p:nvPr>
        </p:nvSpPr>
        <p:spPr/>
        <p:txBody>
          <a:bodyPr/>
          <a:lstStyle/>
          <a:p>
            <a:r>
              <a:rPr lang="en-US" dirty="0"/>
              <a:t>Trial Design – An Iterative Process</a:t>
            </a:r>
            <a:br>
              <a:rPr lang="en-US" dirty="0"/>
            </a:br>
            <a:r>
              <a:rPr lang="en-US" sz="2400" dirty="0"/>
              <a:t>Starting with a Fixed Design</a:t>
            </a:r>
          </a:p>
        </p:txBody>
      </p:sp>
      <p:sp>
        <p:nvSpPr>
          <p:cNvPr id="3" name="Slide Number Placeholder 2">
            <a:extLst>
              <a:ext uri="{FF2B5EF4-FFF2-40B4-BE49-F238E27FC236}">
                <a16:creationId xmlns:a16="http://schemas.microsoft.com/office/drawing/2014/main" id="{389B862F-E2EC-5970-AD78-2A5C6769BC9C}"/>
              </a:ext>
            </a:extLst>
          </p:cNvPr>
          <p:cNvSpPr>
            <a:spLocks noGrp="1"/>
          </p:cNvSpPr>
          <p:nvPr>
            <p:ph type="sldNum" sz="quarter" idx="12"/>
          </p:nvPr>
        </p:nvSpPr>
        <p:spPr/>
        <p:txBody>
          <a:bodyPr/>
          <a:lstStyle/>
          <a:p>
            <a:fld id="{82F5E98D-7EF9-415D-84B4-C7BB52403EFC}" type="slidenum">
              <a:rPr lang="en-GB" smtClean="0"/>
              <a:pPr/>
              <a:t>48</a:t>
            </a:fld>
            <a:endParaRPr lang="en-GB"/>
          </a:p>
        </p:txBody>
      </p:sp>
      <p:pic>
        <p:nvPicPr>
          <p:cNvPr id="5" name="Picture 4">
            <a:extLst>
              <a:ext uri="{FF2B5EF4-FFF2-40B4-BE49-F238E27FC236}">
                <a16:creationId xmlns:a16="http://schemas.microsoft.com/office/drawing/2014/main" id="{C50F3FED-5177-2A4D-7FD1-213AAAFC0E80}"/>
              </a:ext>
            </a:extLst>
          </p:cNvPr>
          <p:cNvPicPr>
            <a:picLocks noChangeAspect="1"/>
          </p:cNvPicPr>
          <p:nvPr/>
        </p:nvPicPr>
        <p:blipFill>
          <a:blip r:embed="rId2"/>
          <a:stretch>
            <a:fillRect/>
          </a:stretch>
        </p:blipFill>
        <p:spPr>
          <a:xfrm>
            <a:off x="1532888" y="1342734"/>
            <a:ext cx="9126224" cy="4172532"/>
          </a:xfrm>
          <a:prstGeom prst="rect">
            <a:avLst/>
          </a:prstGeom>
        </p:spPr>
      </p:pic>
      <p:sp>
        <p:nvSpPr>
          <p:cNvPr id="4" name="TextBox 3">
            <a:extLst>
              <a:ext uri="{FF2B5EF4-FFF2-40B4-BE49-F238E27FC236}">
                <a16:creationId xmlns:a16="http://schemas.microsoft.com/office/drawing/2014/main" id="{92B82F86-8BBC-7EFF-3E2B-AF1DA4E895C8}"/>
              </a:ext>
            </a:extLst>
          </p:cNvPr>
          <p:cNvSpPr txBox="1"/>
          <p:nvPr/>
        </p:nvSpPr>
        <p:spPr>
          <a:xfrm>
            <a:off x="695325" y="5376863"/>
            <a:ext cx="10410825" cy="923330"/>
          </a:xfrm>
          <a:prstGeom prst="rect">
            <a:avLst/>
          </a:prstGeom>
          <a:noFill/>
        </p:spPr>
        <p:txBody>
          <a:bodyPr wrap="square" rtlCol="0">
            <a:spAutoFit/>
          </a:bodyPr>
          <a:lstStyle/>
          <a:p>
            <a:r>
              <a:rPr lang="en-US" dirty="0"/>
              <a:t>Explanation of Borrowing:</a:t>
            </a:r>
          </a:p>
          <a:p>
            <a:r>
              <a:rPr lang="en-US" dirty="0"/>
              <a:t>First two ISAs would begin the at the start of platform and borrowing patients is done first from concurrent ISAs then most recent as needed.  Done to prioritize use of concurrent patients</a:t>
            </a:r>
          </a:p>
        </p:txBody>
      </p:sp>
    </p:spTree>
    <p:extLst>
      <p:ext uri="{BB962C8B-B14F-4D97-AF65-F5344CB8AC3E}">
        <p14:creationId xmlns:p14="http://schemas.microsoft.com/office/powerpoint/2010/main" val="34724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49</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Tree>
    <p:extLst>
      <p:ext uri="{BB962C8B-B14F-4D97-AF65-F5344CB8AC3E}">
        <p14:creationId xmlns:p14="http://schemas.microsoft.com/office/powerpoint/2010/main" val="112705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505A1-B6A1-44C7-BABD-D6C7402DCD90}"/>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An experimental infrastructure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 evaluate multiple treatments and/or combinations of treatments in heterogeneous patient populations</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Not all interventions are included, or even known, at the start of the platform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Pre-existing infrastructure for clinical operations and trial implementation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Patient data can be shared to improve analysis</a:t>
            </a:r>
          </a:p>
          <a:p>
            <a:pPr marL="0" indent="0">
              <a:buNone/>
            </a:pPr>
            <a:endParaRPr lang="en-US" dirty="0"/>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611B7181-67EF-4B01-AFFE-0D22A1169710}"/>
              </a:ext>
            </a:extLst>
          </p:cNvPr>
          <p:cNvSpPr>
            <a:spLocks noGrp="1"/>
          </p:cNvSpPr>
          <p:nvPr>
            <p:ph type="title"/>
          </p:nvPr>
        </p:nvSpPr>
        <p:spPr>
          <a:xfrm>
            <a:off x="411480" y="182880"/>
            <a:ext cx="9144000" cy="635331"/>
          </a:xfrm>
        </p:spPr>
        <p:txBody>
          <a:bodyPr/>
          <a:lstStyle/>
          <a:p>
            <a:r>
              <a:rPr lang="en-US" dirty="0">
                <a:solidFill>
                  <a:srgbClr val="231F99"/>
                </a:solidFill>
              </a:rPr>
              <a:t>What is a Platform Trial?</a:t>
            </a:r>
          </a:p>
        </p:txBody>
      </p:sp>
    </p:spTree>
    <p:extLst>
      <p:ext uri="{BB962C8B-B14F-4D97-AF65-F5344CB8AC3E}">
        <p14:creationId xmlns:p14="http://schemas.microsoft.com/office/powerpoint/2010/main" val="3719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50</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Rectangle 3">
            <a:extLst>
              <a:ext uri="{FF2B5EF4-FFF2-40B4-BE49-F238E27FC236}">
                <a16:creationId xmlns:a16="http://schemas.microsoft.com/office/drawing/2014/main" id="{7169AC74-36BC-8512-2E4D-28C8F79087E5}"/>
              </a:ext>
            </a:extLst>
          </p:cNvPr>
          <p:cNvSpPr/>
          <p:nvPr/>
        </p:nvSpPr>
        <p:spPr>
          <a:xfrm>
            <a:off x="-8008" y="-35220"/>
            <a:ext cx="4341247"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1FF1B-EF9D-36B7-8472-2CB7A871CF29}"/>
              </a:ext>
            </a:extLst>
          </p:cNvPr>
          <p:cNvSpPr/>
          <p:nvPr/>
        </p:nvSpPr>
        <p:spPr>
          <a:xfrm>
            <a:off x="4333238" y="1427480"/>
            <a:ext cx="4414521" cy="49423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723C15-4703-667A-A595-F14CC5F59898}"/>
              </a:ext>
            </a:extLst>
          </p:cNvPr>
          <p:cNvSpPr/>
          <p:nvPr/>
        </p:nvSpPr>
        <p:spPr>
          <a:xfrm>
            <a:off x="4333238" y="-76200"/>
            <a:ext cx="4414521" cy="690880"/>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EA9B1F-830C-F1D1-893B-E25B37CC9D33}"/>
              </a:ext>
            </a:extLst>
          </p:cNvPr>
          <p:cNvSpPr/>
          <p:nvPr/>
        </p:nvSpPr>
        <p:spPr>
          <a:xfrm>
            <a:off x="8747758" y="0"/>
            <a:ext cx="3444241"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303EF7-2285-2422-F290-9EDED8E139BF}"/>
              </a:ext>
            </a:extLst>
          </p:cNvPr>
          <p:cNvSpPr/>
          <p:nvPr/>
        </p:nvSpPr>
        <p:spPr>
          <a:xfrm>
            <a:off x="4333238" y="614680"/>
            <a:ext cx="4414519" cy="8128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62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51</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Smaller Sample Size, Same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a:off x="8280400" y="2581811"/>
            <a:ext cx="1341120" cy="161389"/>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1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52</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Same Sample Size, Higher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flipV="1">
            <a:off x="8280400" y="2159000"/>
            <a:ext cx="1437640" cy="42281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875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Sample Size Comparison</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53</a:t>
            </a:fld>
            <a:endParaRPr lang="en-GB"/>
          </a:p>
        </p:txBody>
      </p:sp>
      <p:pic>
        <p:nvPicPr>
          <p:cNvPr id="5" name="Picture 4">
            <a:extLst>
              <a:ext uri="{FF2B5EF4-FFF2-40B4-BE49-F238E27FC236}">
                <a16:creationId xmlns:a16="http://schemas.microsoft.com/office/drawing/2014/main" id="{BD7EFC46-FFB9-5270-BF8C-AD50E83E03DC}"/>
              </a:ext>
            </a:extLst>
          </p:cNvPr>
          <p:cNvPicPr>
            <a:picLocks noChangeAspect="1"/>
          </p:cNvPicPr>
          <p:nvPr/>
        </p:nvPicPr>
        <p:blipFill>
          <a:blip r:embed="rId2"/>
          <a:stretch>
            <a:fillRect/>
          </a:stretch>
        </p:blipFill>
        <p:spPr>
          <a:xfrm>
            <a:off x="2194560" y="998622"/>
            <a:ext cx="7391806" cy="5342404"/>
          </a:xfrm>
          <a:prstGeom prst="rect">
            <a:avLst/>
          </a:prstGeom>
        </p:spPr>
      </p:pic>
      <p:sp>
        <p:nvSpPr>
          <p:cNvPr id="4" name="Rectangle 3">
            <a:extLst>
              <a:ext uri="{FF2B5EF4-FFF2-40B4-BE49-F238E27FC236}">
                <a16:creationId xmlns:a16="http://schemas.microsoft.com/office/drawing/2014/main" id="{B856AC10-860F-5AD0-1B71-FE0F4DC3CB4E}"/>
              </a:ext>
            </a:extLst>
          </p:cNvPr>
          <p:cNvSpPr/>
          <p:nvPr/>
        </p:nvSpPr>
        <p:spPr>
          <a:xfrm>
            <a:off x="8225722" y="1447800"/>
            <a:ext cx="3356678" cy="19812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A9EFECD-0882-0C7A-6C76-9A4D0B5BFE1D}"/>
              </a:ext>
            </a:extLst>
          </p:cNvPr>
          <p:cNvSpPr txBox="1"/>
          <p:nvPr/>
        </p:nvSpPr>
        <p:spPr>
          <a:xfrm>
            <a:off x="8407400" y="2748280"/>
            <a:ext cx="3134360" cy="646331"/>
          </a:xfrm>
          <a:prstGeom prst="rect">
            <a:avLst/>
          </a:prstGeom>
          <a:noFill/>
        </p:spPr>
        <p:txBody>
          <a:bodyPr wrap="square" rtlCol="0">
            <a:spAutoFit/>
          </a:bodyPr>
          <a:lstStyle/>
          <a:p>
            <a:r>
              <a:rPr lang="en-US" dirty="0"/>
              <a:t>Adding the number of “borrowed” patients </a:t>
            </a:r>
          </a:p>
        </p:txBody>
      </p:sp>
      <p:sp>
        <p:nvSpPr>
          <p:cNvPr id="7" name="Rectangle 6">
            <a:extLst>
              <a:ext uri="{FF2B5EF4-FFF2-40B4-BE49-F238E27FC236}">
                <a16:creationId xmlns:a16="http://schemas.microsoft.com/office/drawing/2014/main" id="{DB4802C6-2DD5-0052-5A44-CA4EBF26C25E}"/>
              </a:ext>
            </a:extLst>
          </p:cNvPr>
          <p:cNvSpPr/>
          <p:nvPr/>
        </p:nvSpPr>
        <p:spPr>
          <a:xfrm>
            <a:off x="6131076" y="5728325"/>
            <a:ext cx="5575704"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70933D-0C3C-2B0F-0AE3-A8F4C9FA57D3}"/>
              </a:ext>
            </a:extLst>
          </p:cNvPr>
          <p:cNvSpPr txBox="1"/>
          <p:nvPr/>
        </p:nvSpPr>
        <p:spPr>
          <a:xfrm>
            <a:off x="8439836" y="5779517"/>
            <a:ext cx="3585728" cy="369332"/>
          </a:xfrm>
          <a:prstGeom prst="rect">
            <a:avLst/>
          </a:prstGeom>
          <a:noFill/>
        </p:spPr>
        <p:txBody>
          <a:bodyPr wrap="square" rtlCol="0">
            <a:spAutoFit/>
          </a:bodyPr>
          <a:lstStyle/>
          <a:p>
            <a:r>
              <a:rPr lang="en-US" dirty="0"/>
              <a:t>Expanded treatment effect</a:t>
            </a:r>
          </a:p>
        </p:txBody>
      </p:sp>
      <p:sp>
        <p:nvSpPr>
          <p:cNvPr id="9" name="TextBox 8">
            <a:extLst>
              <a:ext uri="{FF2B5EF4-FFF2-40B4-BE49-F238E27FC236}">
                <a16:creationId xmlns:a16="http://schemas.microsoft.com/office/drawing/2014/main" id="{0AFE21C6-34A0-9D8A-0546-D9B883E000B6}"/>
              </a:ext>
            </a:extLst>
          </p:cNvPr>
          <p:cNvSpPr txBox="1"/>
          <p:nvPr/>
        </p:nvSpPr>
        <p:spPr>
          <a:xfrm>
            <a:off x="541329" y="5096735"/>
            <a:ext cx="1897071" cy="369332"/>
          </a:xfrm>
          <a:prstGeom prst="rect">
            <a:avLst/>
          </a:prstGeom>
          <a:noFill/>
        </p:spPr>
        <p:txBody>
          <a:bodyPr wrap="square" rtlCol="0">
            <a:spAutoFit/>
          </a:bodyPr>
          <a:lstStyle/>
          <a:p>
            <a:r>
              <a:rPr lang="en-US" dirty="0"/>
              <a:t>Futility?</a:t>
            </a:r>
          </a:p>
        </p:txBody>
      </p:sp>
      <p:sp>
        <p:nvSpPr>
          <p:cNvPr id="10" name="Rectangle 9">
            <a:extLst>
              <a:ext uri="{FF2B5EF4-FFF2-40B4-BE49-F238E27FC236}">
                <a16:creationId xmlns:a16="http://schemas.microsoft.com/office/drawing/2014/main" id="{4AC7D6BA-7AF9-1D67-E9FF-B0B1FDCD5B19}"/>
              </a:ext>
            </a:extLst>
          </p:cNvPr>
          <p:cNvSpPr/>
          <p:nvPr/>
        </p:nvSpPr>
        <p:spPr>
          <a:xfrm>
            <a:off x="449943" y="5026318"/>
            <a:ext cx="3156857"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54</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Interim Analysis for Futility</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887200"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Vary amount of prior data utilized</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solidFill>
                  <a:schemeClr val="tx2"/>
                </a:solidFill>
              </a:rPr>
              <a:t>At Interim Analysis – Futility Decision</a:t>
            </a:r>
          </a:p>
          <a:p>
            <a:pPr marL="457200" lvl="1" indent="0">
              <a:buNone/>
            </a:pPr>
            <a:r>
              <a:rPr lang="en-US" sz="2400" dirty="0">
                <a:solidFill>
                  <a:schemeClr val="tx2"/>
                </a:solidFill>
              </a:rPr>
              <a:t>p = </a:t>
            </a:r>
            <a:r>
              <a:rPr lang="en-US" sz="2400" dirty="0" err="1">
                <a:solidFill>
                  <a:schemeClr val="tx2"/>
                </a:solidFill>
              </a:rPr>
              <a:t>Pr</a:t>
            </a:r>
            <a:r>
              <a:rPr lang="en-US" sz="2400" dirty="0">
                <a:solidFill>
                  <a:schemeClr val="tx2"/>
                </a:solidFill>
              </a:rPr>
              <a:t>(</a:t>
            </a:r>
            <a:r>
              <a:rPr lang="en-US" sz="2400" dirty="0" err="1">
                <a:solidFill>
                  <a:schemeClr val="tx2"/>
                </a:solidFill>
                <a:latin typeface="Symbol" panose="05050102010706020507" pitchFamily="18" charset="2"/>
              </a:rPr>
              <a:t>p</a:t>
            </a:r>
            <a:r>
              <a:rPr lang="en-US" sz="2400" baseline="-25000" dirty="0" err="1">
                <a:solidFill>
                  <a:schemeClr val="tx2"/>
                </a:solidFill>
              </a:rPr>
              <a:t>E</a:t>
            </a:r>
            <a:r>
              <a:rPr lang="en-US" sz="2400" baseline="-25000" dirty="0">
                <a:solidFill>
                  <a:schemeClr val="tx2"/>
                </a:solidFill>
              </a:rPr>
              <a:t>  </a:t>
            </a:r>
            <a:r>
              <a:rPr lang="en-US" sz="2400" dirty="0">
                <a:solidFill>
                  <a:schemeClr val="tx2"/>
                </a:solidFill>
              </a:rPr>
              <a:t>- </a:t>
            </a:r>
            <a:r>
              <a:rPr lang="en-US" sz="2400" dirty="0">
                <a:solidFill>
                  <a:schemeClr val="tx2"/>
                </a:solidFill>
                <a:latin typeface="Symbol" panose="05050102010706020507" pitchFamily="18" charset="2"/>
              </a:rPr>
              <a:t>p</a:t>
            </a:r>
            <a:r>
              <a:rPr lang="en-US" sz="2400" baseline="-25000" dirty="0">
                <a:solidFill>
                  <a:schemeClr val="tx2"/>
                </a:solidFill>
              </a:rPr>
              <a:t>c </a:t>
            </a:r>
            <a:r>
              <a:rPr lang="en-US" sz="2400" dirty="0">
                <a:solidFill>
                  <a:schemeClr val="tx2"/>
                </a:solidFill>
              </a:rPr>
              <a:t>&gt; MAV | data ) &lt; P</a:t>
            </a:r>
            <a:r>
              <a:rPr lang="en-US" sz="2400" baseline="-25000" dirty="0">
                <a:solidFill>
                  <a:schemeClr val="tx2"/>
                </a:solidFill>
              </a:rPr>
              <a:t>L</a:t>
            </a:r>
            <a:r>
              <a:rPr lang="en-US" sz="2400" dirty="0">
                <a:solidFill>
                  <a:schemeClr val="tx2"/>
                </a:solidFill>
              </a:rPr>
              <a:t> </a:t>
            </a:r>
            <a:r>
              <a:rPr lang="en-US" sz="2400" dirty="0">
                <a:solidFill>
                  <a:schemeClr val="tx2"/>
                </a:solidFill>
                <a:sym typeface="Wingdings" panose="05000000000000000000" pitchFamily="2" charset="2"/>
              </a:rPr>
              <a:t> E is UNLIKELY better than C  Stop for futility</a:t>
            </a:r>
          </a:p>
          <a:p>
            <a:pPr marL="457200" lvl="1" indent="0">
              <a:buNone/>
            </a:pPr>
            <a:endParaRPr lang="en-US" sz="2400" b="1" dirty="0"/>
          </a:p>
          <a:p>
            <a:pPr marL="457200" lvl="1" indent="0">
              <a:buNone/>
            </a:pPr>
            <a:r>
              <a:rPr lang="en-US" sz="2400" b="1" dirty="0"/>
              <a:t>At Final Analysis Decision Criteria </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 </a:t>
            </a:r>
            <a:r>
              <a:rPr lang="en-US" sz="2400" dirty="0"/>
              <a:t>| data ) &gt; P</a:t>
            </a:r>
            <a:r>
              <a:rPr lang="en-US" sz="2400" baseline="-25000" dirty="0"/>
              <a:t>U</a:t>
            </a:r>
            <a:r>
              <a:rPr lang="en-US" sz="2400" dirty="0"/>
              <a:t> </a:t>
            </a:r>
            <a:r>
              <a:rPr lang="en-US" sz="2400" dirty="0">
                <a:sym typeface="Wingdings" panose="05000000000000000000" pitchFamily="2" charset="2"/>
              </a:rPr>
              <a:t> E is better than C</a:t>
            </a:r>
          </a:p>
          <a:p>
            <a:pPr marL="457200" lvl="1" indent="0">
              <a:buNone/>
            </a:pPr>
            <a:endParaRPr lang="en-US" dirty="0"/>
          </a:p>
        </p:txBody>
      </p:sp>
    </p:spTree>
    <p:extLst>
      <p:ext uri="{BB962C8B-B14F-4D97-AF65-F5344CB8AC3E}">
        <p14:creationId xmlns:p14="http://schemas.microsoft.com/office/powerpoint/2010/main" val="315176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71AD16-5BF3-9676-BA8B-2996BF6E16DC}"/>
              </a:ext>
            </a:extLst>
          </p:cNvPr>
          <p:cNvPicPr>
            <a:picLocks noChangeAspect="1"/>
          </p:cNvPicPr>
          <p:nvPr/>
        </p:nvPicPr>
        <p:blipFill>
          <a:blip r:embed="rId2"/>
          <a:stretch>
            <a:fillRect/>
          </a:stretch>
        </p:blipFill>
        <p:spPr>
          <a:xfrm>
            <a:off x="1717308" y="814387"/>
            <a:ext cx="6781800" cy="5381625"/>
          </a:xfrm>
          <a:prstGeom prst="rect">
            <a:avLst/>
          </a:prstGeom>
        </p:spPr>
      </p:pic>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Interim Analysis for Futility – Probability of Go</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55</a:t>
            </a:fld>
            <a:endParaRPr lang="en-GB"/>
          </a:p>
        </p:txBody>
      </p:sp>
      <p:pic>
        <p:nvPicPr>
          <p:cNvPr id="8" name="Picture 7">
            <a:extLst>
              <a:ext uri="{FF2B5EF4-FFF2-40B4-BE49-F238E27FC236}">
                <a16:creationId xmlns:a16="http://schemas.microsoft.com/office/drawing/2014/main" id="{53C49421-5B31-BDB8-740B-BC5A6B8BB5E4}"/>
              </a:ext>
            </a:extLst>
          </p:cNvPr>
          <p:cNvPicPr>
            <a:picLocks noChangeAspect="1"/>
          </p:cNvPicPr>
          <p:nvPr/>
        </p:nvPicPr>
        <p:blipFill>
          <a:blip r:embed="rId3"/>
          <a:stretch>
            <a:fillRect/>
          </a:stretch>
        </p:blipFill>
        <p:spPr>
          <a:xfrm>
            <a:off x="6511274" y="2432459"/>
            <a:ext cx="5316170" cy="3836126"/>
          </a:xfrm>
          <a:prstGeom prst="rect">
            <a:avLst/>
          </a:prstGeom>
        </p:spPr>
      </p:pic>
      <p:sp>
        <p:nvSpPr>
          <p:cNvPr id="4" name="Rectangle 3">
            <a:extLst>
              <a:ext uri="{FF2B5EF4-FFF2-40B4-BE49-F238E27FC236}">
                <a16:creationId xmlns:a16="http://schemas.microsoft.com/office/drawing/2014/main" id="{140A9242-6717-3FF5-5A9E-BF8B752186BD}"/>
              </a:ext>
            </a:extLst>
          </p:cNvPr>
          <p:cNvSpPr/>
          <p:nvPr/>
        </p:nvSpPr>
        <p:spPr>
          <a:xfrm>
            <a:off x="4808220" y="2301239"/>
            <a:ext cx="1188720" cy="11277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EE439F4-733E-2E17-6488-D63838A0AD1A}"/>
              </a:ext>
            </a:extLst>
          </p:cNvPr>
          <p:cNvCxnSpPr>
            <a:cxnSpLocks/>
          </p:cNvCxnSpPr>
          <p:nvPr/>
        </p:nvCxnSpPr>
        <p:spPr>
          <a:xfrm>
            <a:off x="6012180" y="2301239"/>
            <a:ext cx="4994487" cy="39539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4D158C-C195-5442-6EFB-50949CED024D}"/>
              </a:ext>
            </a:extLst>
          </p:cNvPr>
          <p:cNvCxnSpPr>
            <a:cxnSpLocks/>
          </p:cNvCxnSpPr>
          <p:nvPr/>
        </p:nvCxnSpPr>
        <p:spPr>
          <a:xfrm>
            <a:off x="4808220" y="3448102"/>
            <a:ext cx="2062480" cy="2461631"/>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5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E3D21-6BA7-13EB-8315-CF722E30E957}"/>
              </a:ext>
            </a:extLst>
          </p:cNvPr>
          <p:cNvSpPr>
            <a:spLocks noGrp="1"/>
          </p:cNvSpPr>
          <p:nvPr>
            <p:ph type="sldNum" sz="quarter" idx="12"/>
          </p:nvPr>
        </p:nvSpPr>
        <p:spPr/>
        <p:txBody>
          <a:bodyPr/>
          <a:lstStyle/>
          <a:p>
            <a:fld id="{82F5E98D-7EF9-415D-84B4-C7BB52403EFC}" type="slidenum">
              <a:rPr lang="en-GB" smtClean="0"/>
              <a:pPr/>
              <a:t>56</a:t>
            </a:fld>
            <a:endParaRPr lang="en-GB"/>
          </a:p>
        </p:txBody>
      </p:sp>
      <p:pic>
        <p:nvPicPr>
          <p:cNvPr id="7" name="Picture 6">
            <a:extLst>
              <a:ext uri="{FF2B5EF4-FFF2-40B4-BE49-F238E27FC236}">
                <a16:creationId xmlns:a16="http://schemas.microsoft.com/office/drawing/2014/main" id="{7DF9C5E3-C856-91CE-4D09-BB61284653AC}"/>
              </a:ext>
            </a:extLst>
          </p:cNvPr>
          <p:cNvPicPr>
            <a:picLocks noChangeAspect="1"/>
          </p:cNvPicPr>
          <p:nvPr/>
        </p:nvPicPr>
        <p:blipFill>
          <a:blip r:embed="rId2"/>
          <a:stretch>
            <a:fillRect/>
          </a:stretch>
        </p:blipFill>
        <p:spPr>
          <a:xfrm>
            <a:off x="2448560" y="499941"/>
            <a:ext cx="8389888" cy="5819493"/>
          </a:xfrm>
          <a:prstGeom prst="rect">
            <a:avLst/>
          </a:prstGeom>
        </p:spPr>
      </p:pic>
      <p:sp>
        <p:nvSpPr>
          <p:cNvPr id="2" name="Title 1">
            <a:extLst>
              <a:ext uri="{FF2B5EF4-FFF2-40B4-BE49-F238E27FC236}">
                <a16:creationId xmlns:a16="http://schemas.microsoft.com/office/drawing/2014/main" id="{6DEDD884-82E5-46F7-2FD2-24F3DA4BDA25}"/>
              </a:ext>
            </a:extLst>
          </p:cNvPr>
          <p:cNvSpPr>
            <a:spLocks noGrp="1"/>
          </p:cNvSpPr>
          <p:nvPr>
            <p:ph type="title"/>
          </p:nvPr>
        </p:nvSpPr>
        <p:spPr>
          <a:xfrm>
            <a:off x="322848" y="45720"/>
            <a:ext cx="10515600" cy="633496"/>
          </a:xfrm>
        </p:spPr>
        <p:txBody>
          <a:bodyPr/>
          <a:lstStyle/>
          <a:p>
            <a:r>
              <a:rPr lang="en-US" dirty="0"/>
              <a:t>Probability of Futility at IA</a:t>
            </a:r>
          </a:p>
        </p:txBody>
      </p:sp>
      <p:sp>
        <p:nvSpPr>
          <p:cNvPr id="4" name="Rectangle 3">
            <a:extLst>
              <a:ext uri="{FF2B5EF4-FFF2-40B4-BE49-F238E27FC236}">
                <a16:creationId xmlns:a16="http://schemas.microsoft.com/office/drawing/2014/main" id="{E338D070-0F32-4664-01DA-E014CD63BA41}"/>
              </a:ext>
            </a:extLst>
          </p:cNvPr>
          <p:cNvSpPr/>
          <p:nvPr/>
        </p:nvSpPr>
        <p:spPr>
          <a:xfrm>
            <a:off x="3309620" y="3056468"/>
            <a:ext cx="343748" cy="283887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D4A8BF-F01B-976D-1BC1-0494510B6C22}"/>
              </a:ext>
            </a:extLst>
          </p:cNvPr>
          <p:cNvSpPr/>
          <p:nvPr/>
        </p:nvSpPr>
        <p:spPr>
          <a:xfrm>
            <a:off x="7136553" y="4961467"/>
            <a:ext cx="343748" cy="105663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38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093-D02E-9BD1-62D4-9FC97AC00CE3}"/>
              </a:ext>
            </a:extLst>
          </p:cNvPr>
          <p:cNvSpPr>
            <a:spLocks noGrp="1"/>
          </p:cNvSpPr>
          <p:nvPr>
            <p:ph type="title"/>
          </p:nvPr>
        </p:nvSpPr>
        <p:spPr/>
        <p:txBody>
          <a:bodyPr/>
          <a:lstStyle/>
          <a:p>
            <a:r>
              <a:rPr lang="en-US" dirty="0"/>
              <a:t>Visuals Can Make it Difficult to Convey Trade-off </a:t>
            </a:r>
          </a:p>
        </p:txBody>
      </p:sp>
      <p:sp>
        <p:nvSpPr>
          <p:cNvPr id="3" name="Slide Number Placeholder 2">
            <a:extLst>
              <a:ext uri="{FF2B5EF4-FFF2-40B4-BE49-F238E27FC236}">
                <a16:creationId xmlns:a16="http://schemas.microsoft.com/office/drawing/2014/main" id="{613E5513-B4A8-60D2-C311-3B4BE85FC367}"/>
              </a:ext>
            </a:extLst>
          </p:cNvPr>
          <p:cNvSpPr>
            <a:spLocks noGrp="1"/>
          </p:cNvSpPr>
          <p:nvPr>
            <p:ph type="sldNum" sz="quarter" idx="12"/>
          </p:nvPr>
        </p:nvSpPr>
        <p:spPr/>
        <p:txBody>
          <a:bodyPr/>
          <a:lstStyle/>
          <a:p>
            <a:fld id="{82F5E98D-7EF9-415D-84B4-C7BB52403EFC}" type="slidenum">
              <a:rPr lang="en-GB" smtClean="0"/>
              <a:pPr/>
              <a:t>57</a:t>
            </a:fld>
            <a:endParaRPr lang="en-GB"/>
          </a:p>
        </p:txBody>
      </p:sp>
    </p:spTree>
    <p:extLst>
      <p:ext uri="{BB962C8B-B14F-4D97-AF65-F5344CB8AC3E}">
        <p14:creationId xmlns:p14="http://schemas.microsoft.com/office/powerpoint/2010/main" val="3688288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64E7-CEF0-CA11-D01E-2510D6B00012}"/>
              </a:ext>
            </a:extLst>
          </p:cNvPr>
          <p:cNvSpPr>
            <a:spLocks noGrp="1"/>
          </p:cNvSpPr>
          <p:nvPr>
            <p:ph type="title"/>
          </p:nvPr>
        </p:nvSpPr>
        <p:spPr/>
        <p:txBody>
          <a:bodyPr/>
          <a:lstStyle/>
          <a:p>
            <a:r>
              <a:rPr lang="en-US" dirty="0"/>
              <a:t>Trade-off Futility vs Go Probability </a:t>
            </a:r>
          </a:p>
        </p:txBody>
      </p:sp>
      <p:sp>
        <p:nvSpPr>
          <p:cNvPr id="3" name="Slide Number Placeholder 2">
            <a:extLst>
              <a:ext uri="{FF2B5EF4-FFF2-40B4-BE49-F238E27FC236}">
                <a16:creationId xmlns:a16="http://schemas.microsoft.com/office/drawing/2014/main" id="{7C027765-997A-7703-78DE-AA5E2D10F16D}"/>
              </a:ext>
            </a:extLst>
          </p:cNvPr>
          <p:cNvSpPr>
            <a:spLocks noGrp="1"/>
          </p:cNvSpPr>
          <p:nvPr>
            <p:ph type="sldNum" sz="quarter" idx="12"/>
          </p:nvPr>
        </p:nvSpPr>
        <p:spPr/>
        <p:txBody>
          <a:bodyPr/>
          <a:lstStyle/>
          <a:p>
            <a:fld id="{82F5E98D-7EF9-415D-84B4-C7BB52403EFC}" type="slidenum">
              <a:rPr lang="en-GB" smtClean="0"/>
              <a:pPr/>
              <a:t>58</a:t>
            </a:fld>
            <a:endParaRPr lang="en-GB"/>
          </a:p>
        </p:txBody>
      </p:sp>
      <p:pic>
        <p:nvPicPr>
          <p:cNvPr id="5" name="Picture 4">
            <a:extLst>
              <a:ext uri="{FF2B5EF4-FFF2-40B4-BE49-F238E27FC236}">
                <a16:creationId xmlns:a16="http://schemas.microsoft.com/office/drawing/2014/main" id="{0D9899CC-BD0B-96A7-7CA7-E15A81050404}"/>
              </a:ext>
            </a:extLst>
          </p:cNvPr>
          <p:cNvPicPr>
            <a:picLocks noChangeAspect="1"/>
          </p:cNvPicPr>
          <p:nvPr/>
        </p:nvPicPr>
        <p:blipFill>
          <a:blip r:embed="rId2"/>
          <a:stretch>
            <a:fillRect/>
          </a:stretch>
        </p:blipFill>
        <p:spPr>
          <a:xfrm>
            <a:off x="2029097" y="1068066"/>
            <a:ext cx="8143739" cy="5229999"/>
          </a:xfrm>
          <a:prstGeom prst="rect">
            <a:avLst/>
          </a:prstGeom>
        </p:spPr>
      </p:pic>
      <p:sp>
        <p:nvSpPr>
          <p:cNvPr id="6" name="Rectangle 5">
            <a:extLst>
              <a:ext uri="{FF2B5EF4-FFF2-40B4-BE49-F238E27FC236}">
                <a16:creationId xmlns:a16="http://schemas.microsoft.com/office/drawing/2014/main" id="{E92D7CD4-6DCC-12A9-70BC-CEE367425029}"/>
              </a:ext>
            </a:extLst>
          </p:cNvPr>
          <p:cNvSpPr/>
          <p:nvPr/>
        </p:nvSpPr>
        <p:spPr>
          <a:xfrm>
            <a:off x="2085703" y="1508260"/>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21586-C532-DFBD-D94F-490902EEEEEF}"/>
              </a:ext>
            </a:extLst>
          </p:cNvPr>
          <p:cNvSpPr/>
          <p:nvPr/>
        </p:nvSpPr>
        <p:spPr>
          <a:xfrm>
            <a:off x="2142309" y="3090914"/>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AA5CA7-D3D2-022D-140A-51169383E54B}"/>
              </a:ext>
            </a:extLst>
          </p:cNvPr>
          <p:cNvSpPr/>
          <p:nvPr/>
        </p:nvSpPr>
        <p:spPr>
          <a:xfrm>
            <a:off x="2085703" y="5815615"/>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5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C264-4E11-EB20-01A1-DEF677F24D30}"/>
              </a:ext>
            </a:extLst>
          </p:cNvPr>
          <p:cNvSpPr>
            <a:spLocks noGrp="1"/>
          </p:cNvSpPr>
          <p:nvPr>
            <p:ph type="title"/>
          </p:nvPr>
        </p:nvSpPr>
        <p:spPr/>
        <p:txBody>
          <a:bodyPr/>
          <a:lstStyle/>
          <a:p>
            <a:r>
              <a:rPr lang="en-US" dirty="0"/>
              <a:t>What does this mean to individual trials?</a:t>
            </a:r>
          </a:p>
        </p:txBody>
      </p:sp>
      <p:sp>
        <p:nvSpPr>
          <p:cNvPr id="3" name="Slide Number Placeholder 2">
            <a:extLst>
              <a:ext uri="{FF2B5EF4-FFF2-40B4-BE49-F238E27FC236}">
                <a16:creationId xmlns:a16="http://schemas.microsoft.com/office/drawing/2014/main" id="{FCFBE775-058F-A619-8C2E-371F861258E9}"/>
              </a:ext>
            </a:extLst>
          </p:cNvPr>
          <p:cNvSpPr>
            <a:spLocks noGrp="1"/>
          </p:cNvSpPr>
          <p:nvPr>
            <p:ph type="sldNum" sz="quarter" idx="12"/>
          </p:nvPr>
        </p:nvSpPr>
        <p:spPr/>
        <p:txBody>
          <a:bodyPr/>
          <a:lstStyle/>
          <a:p>
            <a:fld id="{82F5E98D-7EF9-415D-84B4-C7BB52403EFC}" type="slidenum">
              <a:rPr lang="en-GB" smtClean="0"/>
              <a:pPr/>
              <a:t>59</a:t>
            </a:fld>
            <a:endParaRPr lang="en-GB"/>
          </a:p>
        </p:txBody>
      </p:sp>
    </p:spTree>
    <p:extLst>
      <p:ext uri="{BB962C8B-B14F-4D97-AF65-F5344CB8AC3E}">
        <p14:creationId xmlns:p14="http://schemas.microsoft.com/office/powerpoint/2010/main" val="249289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cument">
            <a:extLst>
              <a:ext uri="{FF2B5EF4-FFF2-40B4-BE49-F238E27FC236}">
                <a16:creationId xmlns:a16="http://schemas.microsoft.com/office/drawing/2014/main" id="{8B4EC35D-5D13-427A-B2EE-BA1178C6E2C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0887" y="1361566"/>
            <a:ext cx="1901687" cy="1901687"/>
          </a:xfrm>
        </p:spPr>
      </p:pic>
      <p:sp>
        <p:nvSpPr>
          <p:cNvPr id="4" name="Slide Number Placeholder 3">
            <a:extLst>
              <a:ext uri="{FF2B5EF4-FFF2-40B4-BE49-F238E27FC236}">
                <a16:creationId xmlns:a16="http://schemas.microsoft.com/office/drawing/2014/main" id="{38712C03-782E-4631-93C6-32058AEAF0B1}"/>
              </a:ext>
            </a:extLst>
          </p:cNvPr>
          <p:cNvSpPr>
            <a:spLocks noGrp="1"/>
          </p:cNvSpPr>
          <p:nvPr>
            <p:ph type="sldNum" sz="quarter" idx="10"/>
          </p:nvPr>
        </p:nvSpPr>
        <p:spPr/>
        <p:txBody>
          <a:bodyPr/>
          <a:lstStyle/>
          <a:p>
            <a:pPr defTabSz="914291"/>
            <a:fld id="{395388DE-02ED-43B8-A81A-D54A824EED6F}" type="slidenum">
              <a:rPr lang="en-US" altLang="en-US">
                <a:solidFill>
                  <a:srgbClr val="000000"/>
                </a:solidFill>
                <a:latin typeface="Arial"/>
                <a:cs typeface="Arial"/>
              </a:rPr>
              <a:pPr defTabSz="914291"/>
              <a:t>6</a:t>
            </a:fld>
            <a:endParaRPr lang="en-US" altLang="en-US">
              <a:solidFill>
                <a:srgbClr val="000000"/>
              </a:solidFill>
              <a:latin typeface="Arial"/>
              <a:cs typeface="Arial"/>
            </a:endParaRPr>
          </a:p>
        </p:txBody>
      </p:sp>
      <p:sp>
        <p:nvSpPr>
          <p:cNvPr id="7" name="TextBox 6">
            <a:extLst>
              <a:ext uri="{FF2B5EF4-FFF2-40B4-BE49-F238E27FC236}">
                <a16:creationId xmlns:a16="http://schemas.microsoft.com/office/drawing/2014/main" id="{59569781-73E3-4B3D-A0AF-107CA3339574}"/>
              </a:ext>
            </a:extLst>
          </p:cNvPr>
          <p:cNvSpPr txBox="1"/>
          <p:nvPr/>
        </p:nvSpPr>
        <p:spPr>
          <a:xfrm>
            <a:off x="3366053" y="992233"/>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Master Protocol</a:t>
            </a:r>
          </a:p>
        </p:txBody>
      </p:sp>
      <p:pic>
        <p:nvPicPr>
          <p:cNvPr id="8" name="Content Placeholder 5" descr="Document">
            <a:extLst>
              <a:ext uri="{FF2B5EF4-FFF2-40B4-BE49-F238E27FC236}">
                <a16:creationId xmlns:a16="http://schemas.microsoft.com/office/drawing/2014/main" id="{1C4D3A22-E48F-4933-B99A-BF6806094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3120886"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35D6D4C2-0EEB-4193-8E40-366CEDCB6BA8}"/>
              </a:ext>
            </a:extLst>
          </p:cNvPr>
          <p:cNvSpPr txBox="1"/>
          <p:nvPr/>
        </p:nvSpPr>
        <p:spPr>
          <a:xfrm>
            <a:off x="3332923"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1</a:t>
            </a:r>
          </a:p>
        </p:txBody>
      </p:sp>
      <p:pic>
        <p:nvPicPr>
          <p:cNvPr id="10" name="Content Placeholder 5" descr="Document">
            <a:extLst>
              <a:ext uri="{FF2B5EF4-FFF2-40B4-BE49-F238E27FC236}">
                <a16:creationId xmlns:a16="http://schemas.microsoft.com/office/drawing/2014/main" id="{2A8C83B4-C92C-465D-B6DC-4555BB50D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4823790"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DB6FCA97-B7D1-45BC-9488-A776C53AEA10}"/>
              </a:ext>
            </a:extLst>
          </p:cNvPr>
          <p:cNvSpPr txBox="1"/>
          <p:nvPr/>
        </p:nvSpPr>
        <p:spPr>
          <a:xfrm>
            <a:off x="5035827"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2</a:t>
            </a:r>
          </a:p>
        </p:txBody>
      </p:sp>
      <p:pic>
        <p:nvPicPr>
          <p:cNvPr id="12" name="Content Placeholder 5" descr="Document">
            <a:extLst>
              <a:ext uri="{FF2B5EF4-FFF2-40B4-BE49-F238E27FC236}">
                <a16:creationId xmlns:a16="http://schemas.microsoft.com/office/drawing/2014/main" id="{591256BE-2B8D-4BB5-A21E-BC0E981F7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725477"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C3DCC33E-A9FF-47B9-BF23-2397EBB2DFA1}"/>
              </a:ext>
            </a:extLst>
          </p:cNvPr>
          <p:cNvSpPr txBox="1"/>
          <p:nvPr/>
        </p:nvSpPr>
        <p:spPr>
          <a:xfrm>
            <a:off x="6937514"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3</a:t>
            </a:r>
          </a:p>
        </p:txBody>
      </p:sp>
      <p:sp>
        <p:nvSpPr>
          <p:cNvPr id="14" name="TextBox 13">
            <a:extLst>
              <a:ext uri="{FF2B5EF4-FFF2-40B4-BE49-F238E27FC236}">
                <a16:creationId xmlns:a16="http://schemas.microsoft.com/office/drawing/2014/main" id="{904973F1-0918-4395-B6A6-723EF2CB6750}"/>
              </a:ext>
            </a:extLst>
          </p:cNvPr>
          <p:cNvSpPr txBox="1"/>
          <p:nvPr/>
        </p:nvSpPr>
        <p:spPr>
          <a:xfrm>
            <a:off x="3332922" y="5534271"/>
            <a:ext cx="7335079" cy="707886"/>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 Intervention Specific Appendix</a:t>
            </a:r>
          </a:p>
          <a:p>
            <a:pPr defTabSz="914291"/>
            <a:r>
              <a:rPr lang="en-US" sz="2000" dirty="0">
                <a:solidFill>
                  <a:srgbClr val="000000"/>
                </a:solidFill>
                <a:latin typeface="Verdana" panose="020B0604030504040204" pitchFamily="34" charset="0"/>
                <a:ea typeface="Verdana" panose="020B0604030504040204" pitchFamily="34" charset="0"/>
                <a:cs typeface="Arial"/>
              </a:rPr>
              <a:t>Contains experimental treatment(s) &amp; matched control</a:t>
            </a:r>
          </a:p>
        </p:txBody>
      </p:sp>
      <p:sp>
        <p:nvSpPr>
          <p:cNvPr id="5" name="Rectangle 4">
            <a:extLst>
              <a:ext uri="{FF2B5EF4-FFF2-40B4-BE49-F238E27FC236}">
                <a16:creationId xmlns:a16="http://schemas.microsoft.com/office/drawing/2014/main" id="{D873B1E3-2D64-142B-5F27-42ED44A92894}"/>
              </a:ext>
            </a:extLst>
          </p:cNvPr>
          <p:cNvSpPr/>
          <p:nvPr/>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16" name="Graphic 15">
            <a:extLst>
              <a:ext uri="{FF2B5EF4-FFF2-40B4-BE49-F238E27FC236}">
                <a16:creationId xmlns:a16="http://schemas.microsoft.com/office/drawing/2014/main" id="{C826E81F-E593-DD76-08FC-4D4BC293136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48262" r="776" b="898"/>
          <a:stretch>
            <a:fillRect/>
          </a:stretch>
        </p:blipFill>
        <p:spPr>
          <a:xfrm>
            <a:off x="10774737"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5" name="Slide Number Placeholder 1">
            <a:extLst>
              <a:ext uri="{FF2B5EF4-FFF2-40B4-BE49-F238E27FC236}">
                <a16:creationId xmlns:a16="http://schemas.microsoft.com/office/drawing/2014/main" id="{C7658733-A2E4-CCED-ACF4-C0867BDB93E9}"/>
              </a:ext>
            </a:extLst>
          </p:cNvPr>
          <p:cNvSpPr txBox="1">
            <a:spLocks/>
          </p:cNvSpPr>
          <p:nvPr/>
        </p:nvSpPr>
        <p:spPr>
          <a:xfrm>
            <a:off x="11398999"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6</a:t>
            </a:fld>
            <a:endParaRPr lang="en-US" dirty="0">
              <a:solidFill>
                <a:srgbClr val="FFFFFF"/>
              </a:solidFill>
            </a:endParaRPr>
          </a:p>
        </p:txBody>
      </p:sp>
      <p:pic>
        <p:nvPicPr>
          <p:cNvPr id="17" name="Graphic 16">
            <a:extLst>
              <a:ext uri="{FF2B5EF4-FFF2-40B4-BE49-F238E27FC236}">
                <a16:creationId xmlns:a16="http://schemas.microsoft.com/office/drawing/2014/main" id="{133624B6-8613-17F2-AA54-EE80F5C143A5}"/>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07072" y="6466142"/>
            <a:ext cx="603584" cy="290184"/>
          </a:xfrm>
          <a:prstGeom prst="rect">
            <a:avLst/>
          </a:prstGeom>
        </p:spPr>
      </p:pic>
      <p:sp>
        <p:nvSpPr>
          <p:cNvPr id="18" name="Title 1">
            <a:extLst>
              <a:ext uri="{FF2B5EF4-FFF2-40B4-BE49-F238E27FC236}">
                <a16:creationId xmlns:a16="http://schemas.microsoft.com/office/drawing/2014/main" id="{8A13DAD8-2BF2-07D3-79A2-458C5AF02FEC}"/>
              </a:ext>
            </a:extLst>
          </p:cNvPr>
          <p:cNvSpPr>
            <a:spLocks noGrp="1"/>
          </p:cNvSpPr>
          <p:nvPr>
            <p:ph type="title"/>
          </p:nvPr>
        </p:nvSpPr>
        <p:spPr>
          <a:xfrm>
            <a:off x="411480" y="182880"/>
            <a:ext cx="10515600" cy="633496"/>
          </a:xfrm>
        </p:spPr>
        <p:txBody>
          <a:bodyPr/>
          <a:lstStyle/>
          <a:p>
            <a:r>
              <a:rPr lang="en-US" sz="2500" b="1" dirty="0">
                <a:solidFill>
                  <a:srgbClr val="231F99"/>
                </a:solidFill>
                <a:latin typeface="Verdana" panose="020B0604030504040204" pitchFamily="34" charset="0"/>
                <a:ea typeface="Verdana" panose="020B0604030504040204" pitchFamily="34" charset="0"/>
              </a:rPr>
              <a:t>Protocol Organization</a:t>
            </a:r>
          </a:p>
        </p:txBody>
      </p:sp>
    </p:spTree>
    <p:extLst>
      <p:ext uri="{BB962C8B-B14F-4D97-AF65-F5344CB8AC3E}">
        <p14:creationId xmlns:p14="http://schemas.microsoft.com/office/powerpoint/2010/main" val="6019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6F-E9B0-C2E0-3734-78083FE1F1CA}"/>
              </a:ext>
            </a:extLst>
          </p:cNvPr>
          <p:cNvSpPr>
            <a:spLocks noGrp="1"/>
          </p:cNvSpPr>
          <p:nvPr>
            <p:ph type="title"/>
          </p:nvPr>
        </p:nvSpPr>
        <p:spPr>
          <a:xfrm>
            <a:off x="322848" y="25481"/>
            <a:ext cx="10515600" cy="633496"/>
          </a:xfrm>
        </p:spPr>
        <p:txBody>
          <a:bodyPr/>
          <a:lstStyle/>
          <a:p>
            <a:endParaRPr lang="en-US"/>
          </a:p>
        </p:txBody>
      </p:sp>
      <p:sp>
        <p:nvSpPr>
          <p:cNvPr id="3" name="Slide Number Placeholder 2">
            <a:extLst>
              <a:ext uri="{FF2B5EF4-FFF2-40B4-BE49-F238E27FC236}">
                <a16:creationId xmlns:a16="http://schemas.microsoft.com/office/drawing/2014/main" id="{F51DD708-C22B-006B-DC42-C5AE011D3F6F}"/>
              </a:ext>
            </a:extLst>
          </p:cNvPr>
          <p:cNvSpPr>
            <a:spLocks noGrp="1"/>
          </p:cNvSpPr>
          <p:nvPr>
            <p:ph type="sldNum" sz="quarter" idx="12"/>
          </p:nvPr>
        </p:nvSpPr>
        <p:spPr/>
        <p:txBody>
          <a:bodyPr/>
          <a:lstStyle/>
          <a:p>
            <a:fld id="{82F5E98D-7EF9-415D-84B4-C7BB52403EFC}" type="slidenum">
              <a:rPr lang="en-GB" smtClean="0"/>
              <a:pPr/>
              <a:t>60</a:t>
            </a:fld>
            <a:endParaRPr lang="en-GB"/>
          </a:p>
        </p:txBody>
      </p:sp>
      <p:pic>
        <p:nvPicPr>
          <p:cNvPr id="7" name="Picture 6">
            <a:extLst>
              <a:ext uri="{FF2B5EF4-FFF2-40B4-BE49-F238E27FC236}">
                <a16:creationId xmlns:a16="http://schemas.microsoft.com/office/drawing/2014/main" id="{871B9B95-F6EA-09B8-8A67-4C2DFBF8BF47}"/>
              </a:ext>
            </a:extLst>
          </p:cNvPr>
          <p:cNvPicPr>
            <a:picLocks noChangeAspect="1"/>
          </p:cNvPicPr>
          <p:nvPr/>
        </p:nvPicPr>
        <p:blipFill>
          <a:blip r:embed="rId2"/>
          <a:stretch>
            <a:fillRect/>
          </a:stretch>
        </p:blipFill>
        <p:spPr>
          <a:xfrm>
            <a:off x="0" y="103862"/>
            <a:ext cx="12192000" cy="6024051"/>
          </a:xfrm>
          <a:prstGeom prst="rect">
            <a:avLst/>
          </a:prstGeom>
        </p:spPr>
      </p:pic>
      <p:pic>
        <p:nvPicPr>
          <p:cNvPr id="9" name="Picture 8">
            <a:extLst>
              <a:ext uri="{FF2B5EF4-FFF2-40B4-BE49-F238E27FC236}">
                <a16:creationId xmlns:a16="http://schemas.microsoft.com/office/drawing/2014/main" id="{CAFA6BB8-1445-0B5B-0F7A-70942A55867F}"/>
              </a:ext>
            </a:extLst>
          </p:cNvPr>
          <p:cNvPicPr>
            <a:picLocks noChangeAspect="1"/>
          </p:cNvPicPr>
          <p:nvPr/>
        </p:nvPicPr>
        <p:blipFill>
          <a:blip r:embed="rId3"/>
          <a:stretch>
            <a:fillRect/>
          </a:stretch>
        </p:blipFill>
        <p:spPr>
          <a:xfrm>
            <a:off x="6096000" y="3162710"/>
            <a:ext cx="2372056" cy="447737"/>
          </a:xfrm>
          <a:prstGeom prst="rect">
            <a:avLst/>
          </a:prstGeom>
        </p:spPr>
      </p:pic>
      <p:pic>
        <p:nvPicPr>
          <p:cNvPr id="13" name="Picture 12">
            <a:extLst>
              <a:ext uri="{FF2B5EF4-FFF2-40B4-BE49-F238E27FC236}">
                <a16:creationId xmlns:a16="http://schemas.microsoft.com/office/drawing/2014/main" id="{48D0639E-1BE9-8F8D-3AFC-7A8727673629}"/>
              </a:ext>
            </a:extLst>
          </p:cNvPr>
          <p:cNvPicPr>
            <a:picLocks noChangeAspect="1"/>
          </p:cNvPicPr>
          <p:nvPr/>
        </p:nvPicPr>
        <p:blipFill>
          <a:blip r:embed="rId4"/>
          <a:stretch>
            <a:fillRect/>
          </a:stretch>
        </p:blipFill>
        <p:spPr>
          <a:xfrm>
            <a:off x="4840419" y="267314"/>
            <a:ext cx="4601217" cy="352474"/>
          </a:xfrm>
          <a:prstGeom prst="rect">
            <a:avLst/>
          </a:prstGeom>
        </p:spPr>
      </p:pic>
      <p:pic>
        <p:nvPicPr>
          <p:cNvPr id="15" name="Picture 14">
            <a:extLst>
              <a:ext uri="{FF2B5EF4-FFF2-40B4-BE49-F238E27FC236}">
                <a16:creationId xmlns:a16="http://schemas.microsoft.com/office/drawing/2014/main" id="{11EDBD16-A01D-18D8-F557-F2A2B88D81BD}"/>
              </a:ext>
            </a:extLst>
          </p:cNvPr>
          <p:cNvPicPr>
            <a:picLocks noChangeAspect="1"/>
          </p:cNvPicPr>
          <p:nvPr/>
        </p:nvPicPr>
        <p:blipFill>
          <a:blip r:embed="rId5"/>
          <a:stretch>
            <a:fillRect/>
          </a:stretch>
        </p:blipFill>
        <p:spPr>
          <a:xfrm>
            <a:off x="5103642" y="865503"/>
            <a:ext cx="3743847" cy="581106"/>
          </a:xfrm>
          <a:prstGeom prst="rect">
            <a:avLst/>
          </a:prstGeom>
        </p:spPr>
      </p:pic>
      <p:pic>
        <p:nvPicPr>
          <p:cNvPr id="19" name="Picture 18">
            <a:extLst>
              <a:ext uri="{FF2B5EF4-FFF2-40B4-BE49-F238E27FC236}">
                <a16:creationId xmlns:a16="http://schemas.microsoft.com/office/drawing/2014/main" id="{9AD30F02-62BD-AA15-53A9-BA321100EAF3}"/>
              </a:ext>
            </a:extLst>
          </p:cNvPr>
          <p:cNvPicPr>
            <a:picLocks noChangeAspect="1"/>
          </p:cNvPicPr>
          <p:nvPr/>
        </p:nvPicPr>
        <p:blipFill>
          <a:blip r:embed="rId6"/>
          <a:stretch>
            <a:fillRect/>
          </a:stretch>
        </p:blipFill>
        <p:spPr>
          <a:xfrm>
            <a:off x="6278894" y="3587741"/>
            <a:ext cx="1724266" cy="352474"/>
          </a:xfrm>
          <a:prstGeom prst="rect">
            <a:avLst/>
          </a:prstGeom>
        </p:spPr>
      </p:pic>
      <p:pic>
        <p:nvPicPr>
          <p:cNvPr id="23" name="Picture 22">
            <a:extLst>
              <a:ext uri="{FF2B5EF4-FFF2-40B4-BE49-F238E27FC236}">
                <a16:creationId xmlns:a16="http://schemas.microsoft.com/office/drawing/2014/main" id="{D1D5F5A2-EB77-38C0-5EED-31B444D5F036}"/>
              </a:ext>
            </a:extLst>
          </p:cNvPr>
          <p:cNvPicPr>
            <a:picLocks noChangeAspect="1"/>
          </p:cNvPicPr>
          <p:nvPr/>
        </p:nvPicPr>
        <p:blipFill>
          <a:blip r:embed="rId7"/>
          <a:stretch>
            <a:fillRect/>
          </a:stretch>
        </p:blipFill>
        <p:spPr>
          <a:xfrm>
            <a:off x="2048391" y="399720"/>
            <a:ext cx="2876951" cy="562053"/>
          </a:xfrm>
          <a:prstGeom prst="rect">
            <a:avLst/>
          </a:prstGeom>
        </p:spPr>
      </p:pic>
      <p:pic>
        <p:nvPicPr>
          <p:cNvPr id="24" name="Picture 23">
            <a:extLst>
              <a:ext uri="{FF2B5EF4-FFF2-40B4-BE49-F238E27FC236}">
                <a16:creationId xmlns:a16="http://schemas.microsoft.com/office/drawing/2014/main" id="{8AC70B73-A67C-7161-F6D3-97C4B056B133}"/>
              </a:ext>
            </a:extLst>
          </p:cNvPr>
          <p:cNvPicPr>
            <a:picLocks noChangeAspect="1"/>
          </p:cNvPicPr>
          <p:nvPr/>
        </p:nvPicPr>
        <p:blipFill>
          <a:blip r:embed="rId8"/>
          <a:stretch>
            <a:fillRect/>
          </a:stretch>
        </p:blipFill>
        <p:spPr>
          <a:xfrm>
            <a:off x="-479" y="-35220"/>
            <a:ext cx="3553321" cy="504895"/>
          </a:xfrm>
          <a:prstGeom prst="rect">
            <a:avLst/>
          </a:prstGeom>
        </p:spPr>
      </p:pic>
      <p:pic>
        <p:nvPicPr>
          <p:cNvPr id="25" name="Picture 24">
            <a:extLst>
              <a:ext uri="{FF2B5EF4-FFF2-40B4-BE49-F238E27FC236}">
                <a16:creationId xmlns:a16="http://schemas.microsoft.com/office/drawing/2014/main" id="{8E177025-DEAA-2FCD-6A55-8BD3EF66BC47}"/>
              </a:ext>
            </a:extLst>
          </p:cNvPr>
          <p:cNvPicPr>
            <a:picLocks noChangeAspect="1"/>
          </p:cNvPicPr>
          <p:nvPr/>
        </p:nvPicPr>
        <p:blipFill>
          <a:blip r:embed="rId9"/>
          <a:stretch>
            <a:fillRect/>
          </a:stretch>
        </p:blipFill>
        <p:spPr>
          <a:xfrm>
            <a:off x="0" y="443551"/>
            <a:ext cx="2066548" cy="2887693"/>
          </a:xfrm>
          <a:prstGeom prst="rect">
            <a:avLst/>
          </a:prstGeom>
        </p:spPr>
      </p:pic>
      <p:cxnSp>
        <p:nvCxnSpPr>
          <p:cNvPr id="5" name="Straight Arrow Connector 4">
            <a:extLst>
              <a:ext uri="{FF2B5EF4-FFF2-40B4-BE49-F238E27FC236}">
                <a16:creationId xmlns:a16="http://schemas.microsoft.com/office/drawing/2014/main" id="{68857DDD-8D3D-2C1D-6F67-1E1A4BC2760B}"/>
              </a:ext>
            </a:extLst>
          </p:cNvPr>
          <p:cNvCxnSpPr/>
          <p:nvPr/>
        </p:nvCxnSpPr>
        <p:spPr>
          <a:xfrm flipH="1">
            <a:off x="9148233" y="2311400"/>
            <a:ext cx="651934" cy="2175933"/>
          </a:xfrm>
          <a:prstGeom prst="straightConnector1">
            <a:avLst/>
          </a:prstGeom>
          <a:ln w="5080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90BDCB-DFFF-C703-B683-FAEFA09CAAB0}"/>
              </a:ext>
            </a:extLst>
          </p:cNvPr>
          <p:cNvCxnSpPr>
            <a:cxnSpLocks/>
          </p:cNvCxnSpPr>
          <p:nvPr/>
        </p:nvCxnSpPr>
        <p:spPr>
          <a:xfrm>
            <a:off x="9148233" y="2311400"/>
            <a:ext cx="293403" cy="2662767"/>
          </a:xfrm>
          <a:prstGeom prst="straightConnector1">
            <a:avLst/>
          </a:prstGeom>
          <a:ln w="508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61</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Tree>
    <p:extLst>
      <p:ext uri="{BB962C8B-B14F-4D97-AF65-F5344CB8AC3E}">
        <p14:creationId xmlns:p14="http://schemas.microsoft.com/office/powerpoint/2010/main" val="1768681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62</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371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63</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038945"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3578944"/>
            <a:ext cx="3048561" cy="279092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816301" y="-19664"/>
            <a:ext cx="555002"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2782176" y="1219201"/>
            <a:ext cx="3048560" cy="23597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954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64</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609434"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1186718"/>
            <a:ext cx="3048561" cy="518314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405088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E1C3EC-3786-0123-9CA6-9D1FF10DFE92}"/>
              </a:ext>
            </a:extLst>
          </p:cNvPr>
          <p:cNvSpPr/>
          <p:nvPr/>
        </p:nvSpPr>
        <p:spPr>
          <a:xfrm>
            <a:off x="10078065" y="4050889"/>
            <a:ext cx="2156296" cy="231897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B3868-88FA-F7FA-5F10-6FB8E8E695F5}"/>
              </a:ext>
            </a:extLst>
          </p:cNvPr>
          <p:cNvSpPr/>
          <p:nvPr/>
        </p:nvSpPr>
        <p:spPr>
          <a:xfrm>
            <a:off x="5794530" y="1195071"/>
            <a:ext cx="589930" cy="285581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5823587" y="4058667"/>
            <a:ext cx="4254478" cy="231897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92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65</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1"/>
            <a:ext cx="1950414" cy="360638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63EFE7-CD5C-9095-3E65-E32D9FE13A5B}"/>
              </a:ext>
            </a:extLst>
          </p:cNvPr>
          <p:cNvSpPr/>
          <p:nvPr/>
        </p:nvSpPr>
        <p:spPr>
          <a:xfrm>
            <a:off x="6371303" y="3551595"/>
            <a:ext cx="1946787" cy="49929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155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66</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ABDD73-E5F8-46AE-AB0B-D485C4B8389A}"/>
              </a:ext>
            </a:extLst>
          </p:cNvPr>
          <p:cNvSpPr txBox="1"/>
          <p:nvPr/>
        </p:nvSpPr>
        <p:spPr>
          <a:xfrm>
            <a:off x="5055585" y="3390839"/>
            <a:ext cx="3565197" cy="646331"/>
          </a:xfrm>
          <a:prstGeom prst="rect">
            <a:avLst/>
          </a:prstGeom>
          <a:solidFill>
            <a:schemeClr val="bg1"/>
          </a:solidFill>
          <a:ln w="34925">
            <a:solidFill>
              <a:schemeClr val="tx1"/>
            </a:solidFill>
          </a:ln>
        </p:spPr>
        <p:txBody>
          <a:bodyPr wrap="square" rtlCol="0">
            <a:spAutoFit/>
          </a:bodyPr>
          <a:lstStyle/>
          <a:p>
            <a:r>
              <a:rPr lang="en-US" dirty="0"/>
              <a:t>How likely is it that E will be selected as superior at the end? </a:t>
            </a:r>
          </a:p>
        </p:txBody>
      </p:sp>
    </p:spTree>
    <p:extLst>
      <p:ext uri="{BB962C8B-B14F-4D97-AF65-F5344CB8AC3E}">
        <p14:creationId xmlns:p14="http://schemas.microsoft.com/office/powerpoint/2010/main" val="33948228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027A-9B36-ACBE-8F2E-6E4318B6BA73}"/>
              </a:ext>
            </a:extLst>
          </p:cNvPr>
          <p:cNvSpPr>
            <a:spLocks noGrp="1"/>
          </p:cNvSpPr>
          <p:nvPr>
            <p:ph type="title"/>
          </p:nvPr>
        </p:nvSpPr>
        <p:spPr/>
        <p:txBody>
          <a:bodyPr/>
          <a:lstStyle/>
          <a:p>
            <a:r>
              <a:rPr lang="en-US" dirty="0"/>
              <a:t>Bayesian Predictive Probabilities </a:t>
            </a:r>
          </a:p>
        </p:txBody>
      </p:sp>
      <p:sp>
        <p:nvSpPr>
          <p:cNvPr id="3" name="Slide Number Placeholder 2">
            <a:extLst>
              <a:ext uri="{FF2B5EF4-FFF2-40B4-BE49-F238E27FC236}">
                <a16:creationId xmlns:a16="http://schemas.microsoft.com/office/drawing/2014/main" id="{A3DD2A65-CA37-3D41-A3E1-9F1A002FD2F3}"/>
              </a:ext>
            </a:extLst>
          </p:cNvPr>
          <p:cNvSpPr>
            <a:spLocks noGrp="1"/>
          </p:cNvSpPr>
          <p:nvPr>
            <p:ph type="sldNum" sz="quarter" idx="12"/>
          </p:nvPr>
        </p:nvSpPr>
        <p:spPr/>
        <p:txBody>
          <a:bodyPr/>
          <a:lstStyle/>
          <a:p>
            <a:fld id="{82F5E98D-7EF9-415D-84B4-C7BB52403EFC}" type="slidenum">
              <a:rPr lang="en-GB" smtClean="0"/>
              <a:pPr/>
              <a:t>67</a:t>
            </a:fld>
            <a:endParaRPr lang="en-GB"/>
          </a:p>
        </p:txBody>
      </p:sp>
      <p:sp>
        <p:nvSpPr>
          <p:cNvPr id="4" name="TextBox 3">
            <a:extLst>
              <a:ext uri="{FF2B5EF4-FFF2-40B4-BE49-F238E27FC236}">
                <a16:creationId xmlns:a16="http://schemas.microsoft.com/office/drawing/2014/main" id="{2A36D109-DA14-D7DB-66F4-088B3BE46F8D}"/>
              </a:ext>
            </a:extLst>
          </p:cNvPr>
          <p:cNvSpPr txBox="1"/>
          <p:nvPr/>
        </p:nvSpPr>
        <p:spPr>
          <a:xfrm>
            <a:off x="589935" y="1199535"/>
            <a:ext cx="11307097" cy="646331"/>
          </a:xfrm>
          <a:prstGeom prst="rect">
            <a:avLst/>
          </a:prstGeom>
          <a:noFill/>
        </p:spPr>
        <p:txBody>
          <a:bodyPr wrap="square" rtlCol="0">
            <a:spAutoFit/>
          </a:bodyPr>
          <a:lstStyle/>
          <a:p>
            <a:r>
              <a:rPr lang="en-US" dirty="0"/>
              <a:t>Current Data: Control (2/17) – N = 13 remaining</a:t>
            </a:r>
          </a:p>
          <a:p>
            <a:r>
              <a:rPr lang="en-US" dirty="0"/>
              <a:t>                       Experimental (3/22) – N = 8 remaining</a:t>
            </a:r>
          </a:p>
        </p:txBody>
      </p:sp>
      <p:graphicFrame>
        <p:nvGraphicFramePr>
          <p:cNvPr id="6" name="Table 5">
            <a:extLst>
              <a:ext uri="{FF2B5EF4-FFF2-40B4-BE49-F238E27FC236}">
                <a16:creationId xmlns:a16="http://schemas.microsoft.com/office/drawing/2014/main" id="{86AA5942-D6FC-F783-270F-A435B60CF748}"/>
              </a:ext>
            </a:extLst>
          </p:cNvPr>
          <p:cNvGraphicFramePr>
            <a:graphicFrameLocks noGrp="1"/>
          </p:cNvGraphicFramePr>
          <p:nvPr>
            <p:extLst>
              <p:ext uri="{D42A27DB-BD31-4B8C-83A1-F6EECF244321}">
                <p14:modId xmlns:p14="http://schemas.microsoft.com/office/powerpoint/2010/main" val="3131795181"/>
              </p:ext>
            </p:extLst>
          </p:nvPr>
        </p:nvGraphicFramePr>
        <p:xfrm>
          <a:off x="1363133" y="2337766"/>
          <a:ext cx="9410700" cy="2225040"/>
        </p:xfrm>
        <a:graphic>
          <a:graphicData uri="http://schemas.openxmlformats.org/drawingml/2006/table">
            <a:tbl>
              <a:tblPr firstRow="1" bandRow="1">
                <a:tableStyleId>{85BE263C-DBD7-4A20-BB59-AAB30ACAA65A}</a:tableStyleId>
              </a:tblPr>
              <a:tblGrid>
                <a:gridCol w="1361711">
                  <a:extLst>
                    <a:ext uri="{9D8B030D-6E8A-4147-A177-3AD203B41FA5}">
                      <a16:colId xmlns:a16="http://schemas.microsoft.com/office/drawing/2014/main" val="3603529450"/>
                    </a:ext>
                  </a:extLst>
                </a:gridCol>
                <a:gridCol w="917159">
                  <a:extLst>
                    <a:ext uri="{9D8B030D-6E8A-4147-A177-3AD203B41FA5}">
                      <a16:colId xmlns:a16="http://schemas.microsoft.com/office/drawing/2014/main" val="2108840905"/>
                    </a:ext>
                  </a:extLst>
                </a:gridCol>
                <a:gridCol w="2302436">
                  <a:extLst>
                    <a:ext uri="{9D8B030D-6E8A-4147-A177-3AD203B41FA5}">
                      <a16:colId xmlns:a16="http://schemas.microsoft.com/office/drawing/2014/main" val="2673774669"/>
                    </a:ext>
                  </a:extLst>
                </a:gridCol>
                <a:gridCol w="2114445">
                  <a:extLst>
                    <a:ext uri="{9D8B030D-6E8A-4147-A177-3AD203B41FA5}">
                      <a16:colId xmlns:a16="http://schemas.microsoft.com/office/drawing/2014/main" val="2622755177"/>
                    </a:ext>
                  </a:extLst>
                </a:gridCol>
                <a:gridCol w="752965">
                  <a:extLst>
                    <a:ext uri="{9D8B030D-6E8A-4147-A177-3AD203B41FA5}">
                      <a16:colId xmlns:a16="http://schemas.microsoft.com/office/drawing/2014/main" val="3519038894"/>
                    </a:ext>
                  </a:extLst>
                </a:gridCol>
                <a:gridCol w="1961984">
                  <a:extLst>
                    <a:ext uri="{9D8B030D-6E8A-4147-A177-3AD203B41FA5}">
                      <a16:colId xmlns:a16="http://schemas.microsoft.com/office/drawing/2014/main" val="1091489205"/>
                    </a:ext>
                  </a:extLst>
                </a:gridCol>
              </a:tblGrid>
              <a:tr h="370840">
                <a:tc>
                  <a:txBody>
                    <a:bodyPr/>
                    <a:lstStyle/>
                    <a:p>
                      <a:endParaRPr lang="en-US" dirty="0"/>
                    </a:p>
                  </a:txBody>
                  <a:tcPr>
                    <a:solidFill>
                      <a:schemeClr val="bg1"/>
                    </a:solidFill>
                  </a:tcPr>
                </a:tc>
                <a:tc>
                  <a:txBody>
                    <a:bodyPr/>
                    <a:lstStyle/>
                    <a:p>
                      <a:endParaRPr lang="en-US" dirty="0"/>
                    </a:p>
                  </a:txBody>
                  <a:tcPr>
                    <a:solidFill>
                      <a:schemeClr val="bg1"/>
                    </a:solidFill>
                  </a:tcPr>
                </a:tc>
                <a:tc gridSpan="4">
                  <a:txBody>
                    <a:bodyPr/>
                    <a:lstStyle/>
                    <a:p>
                      <a:pPr algn="ctr"/>
                      <a:r>
                        <a:rPr lang="en-US" dirty="0"/>
                        <a:t>Experimental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7151784"/>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r>
                        <a:rPr lang="en-US" b="1" dirty="0"/>
                        <a:t>0/8</a:t>
                      </a:r>
                    </a:p>
                  </a:txBody>
                  <a:tcPr/>
                </a:tc>
                <a:tc>
                  <a:txBody>
                    <a:bodyPr/>
                    <a:lstStyle/>
                    <a:p>
                      <a:pPr algn="ctr"/>
                      <a:r>
                        <a:rPr lang="en-US" b="1" dirty="0"/>
                        <a:t>1/8</a:t>
                      </a:r>
                    </a:p>
                  </a:txBody>
                  <a:tcPr/>
                </a:tc>
                <a:tc>
                  <a:txBody>
                    <a:bodyPr/>
                    <a:lstStyle/>
                    <a:p>
                      <a:pPr algn="ctr"/>
                      <a:r>
                        <a:rPr lang="en-US" b="1" dirty="0"/>
                        <a:t>…</a:t>
                      </a:r>
                    </a:p>
                  </a:txBody>
                  <a:tcPr/>
                </a:tc>
                <a:tc>
                  <a:txBody>
                    <a:bodyPr/>
                    <a:lstStyle/>
                    <a:p>
                      <a:pPr algn="ctr"/>
                      <a:r>
                        <a:rPr lang="en-US" b="1" dirty="0"/>
                        <a:t>8/8</a:t>
                      </a:r>
                    </a:p>
                  </a:txBody>
                  <a:tcPr/>
                </a:tc>
                <a:extLst>
                  <a:ext uri="{0D108BD9-81ED-4DB2-BD59-A6C34878D82A}">
                    <a16:rowId xmlns:a16="http://schemas.microsoft.com/office/drawing/2014/main" val="2551749450"/>
                  </a:ext>
                </a:extLst>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Control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0/13</a:t>
                      </a:r>
                    </a:p>
                  </a:txBody>
                  <a:tcPr/>
                </a:tc>
                <a:tc>
                  <a:txBody>
                    <a:bodyPr/>
                    <a:lstStyle/>
                    <a:p>
                      <a:r>
                        <a:rPr lang="en-US" dirty="0"/>
                        <a:t>C: 2/30; E: 3/30</a:t>
                      </a:r>
                    </a:p>
                  </a:txBody>
                  <a:tcPr/>
                </a:tc>
                <a:tc>
                  <a:txBody>
                    <a:bodyPr/>
                    <a:lstStyle/>
                    <a:p>
                      <a:r>
                        <a:rPr lang="en-US" dirty="0"/>
                        <a:t>C: 2/30; E: 4/30</a:t>
                      </a:r>
                    </a:p>
                  </a:txBody>
                  <a:tcPr/>
                </a:tc>
                <a:tc>
                  <a:txBody>
                    <a:bodyPr/>
                    <a:lstStyle/>
                    <a:p>
                      <a:pPr algn="ctr"/>
                      <a:r>
                        <a:rPr lang="en-US" dirty="0"/>
                        <a:t>…</a:t>
                      </a:r>
                    </a:p>
                  </a:txBody>
                  <a:tcPr/>
                </a:tc>
                <a:tc>
                  <a:txBody>
                    <a:bodyPr/>
                    <a:lstStyle/>
                    <a:p>
                      <a:r>
                        <a:rPr lang="en-US" dirty="0"/>
                        <a:t>C: 2/30; E: 11/30</a:t>
                      </a:r>
                    </a:p>
                  </a:txBody>
                  <a:tcPr/>
                </a:tc>
                <a:extLst>
                  <a:ext uri="{0D108BD9-81ED-4DB2-BD59-A6C34878D82A}">
                    <a16:rowId xmlns:a16="http://schemas.microsoft.com/office/drawing/2014/main" val="2127355499"/>
                  </a:ext>
                </a:extLst>
              </a:tr>
              <a:tr h="370840">
                <a:tc vMerge="1">
                  <a:txBody>
                    <a:bodyPr/>
                    <a:lstStyle/>
                    <a:p>
                      <a:endParaRPr lang="en-US" dirty="0"/>
                    </a:p>
                  </a:txBody>
                  <a:tcPr/>
                </a:tc>
                <a:tc>
                  <a:txBody>
                    <a:bodyPr/>
                    <a:lstStyle/>
                    <a:p>
                      <a:r>
                        <a:rPr lang="en-US" b="1" dirty="0"/>
                        <a:t>1/13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11/30</a:t>
                      </a:r>
                    </a:p>
                  </a:txBody>
                  <a:tcPr/>
                </a:tc>
                <a:extLst>
                  <a:ext uri="{0D108BD9-81ED-4DB2-BD59-A6C34878D82A}">
                    <a16:rowId xmlns:a16="http://schemas.microsoft.com/office/drawing/2014/main" val="3809634932"/>
                  </a:ext>
                </a:extLst>
              </a:tr>
              <a:tr h="370840">
                <a:tc vMerge="1">
                  <a:txBody>
                    <a:bodyPr/>
                    <a:lstStyle/>
                    <a:p>
                      <a:endParaRPr lang="en-US" dirty="0"/>
                    </a:p>
                  </a:txBody>
                  <a:tcPr/>
                </a:tc>
                <a:tc>
                  <a:txBody>
                    <a:bodyPr/>
                    <a:lstStyle/>
                    <a:p>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768516686"/>
                  </a:ext>
                </a:extLst>
              </a:tr>
              <a:tr h="370840">
                <a:tc vMerge="1">
                  <a:txBody>
                    <a:bodyPr/>
                    <a:lstStyle/>
                    <a:p>
                      <a:endParaRPr lang="en-US" dirty="0"/>
                    </a:p>
                  </a:txBody>
                  <a:tcPr/>
                </a:tc>
                <a:tc>
                  <a:txBody>
                    <a:bodyPr/>
                    <a:lstStyle/>
                    <a:p>
                      <a:r>
                        <a:rPr lang="en-US" b="1" dirty="0"/>
                        <a:t>13/13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11/30</a:t>
                      </a:r>
                    </a:p>
                  </a:txBody>
                  <a:tcPr/>
                </a:tc>
                <a:extLst>
                  <a:ext uri="{0D108BD9-81ED-4DB2-BD59-A6C34878D82A}">
                    <a16:rowId xmlns:a16="http://schemas.microsoft.com/office/drawing/2014/main" val="3423775431"/>
                  </a:ext>
                </a:extLst>
              </a:tr>
            </a:tbl>
          </a:graphicData>
        </a:graphic>
      </p:graphicFrame>
      <p:sp>
        <p:nvSpPr>
          <p:cNvPr id="7" name="TextBox 6">
            <a:extLst>
              <a:ext uri="{FF2B5EF4-FFF2-40B4-BE49-F238E27FC236}">
                <a16:creationId xmlns:a16="http://schemas.microsoft.com/office/drawing/2014/main" id="{63C3A3A9-8B73-E20A-6C5D-E59E252FFF8F}"/>
              </a:ext>
            </a:extLst>
          </p:cNvPr>
          <p:cNvSpPr txBox="1"/>
          <p:nvPr/>
        </p:nvSpPr>
        <p:spPr>
          <a:xfrm>
            <a:off x="703848" y="2110279"/>
            <a:ext cx="2946400" cy="96735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16B8DE77-D875-94D1-FC5B-6371925F7625}"/>
              </a:ext>
            </a:extLst>
          </p:cNvPr>
          <p:cNvSpPr txBox="1"/>
          <p:nvPr/>
        </p:nvSpPr>
        <p:spPr>
          <a:xfrm>
            <a:off x="322848" y="4087352"/>
            <a:ext cx="2396066" cy="96735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7A093D0E-54EA-F5C0-7975-0914F294665E}"/>
              </a:ext>
            </a:extLst>
          </p:cNvPr>
          <p:cNvSpPr txBox="1"/>
          <p:nvPr/>
        </p:nvSpPr>
        <p:spPr>
          <a:xfrm>
            <a:off x="377881" y="5012135"/>
            <a:ext cx="10857385" cy="1200329"/>
          </a:xfrm>
          <a:prstGeom prst="rect">
            <a:avLst/>
          </a:prstGeom>
          <a:noFill/>
        </p:spPr>
        <p:txBody>
          <a:bodyPr wrap="square">
            <a:spAutoFit/>
          </a:bodyPr>
          <a:lstStyle/>
          <a:p>
            <a:r>
              <a:rPr lang="en-US" sz="1800" dirty="0"/>
              <a:t>Each Cell Compute</a:t>
            </a:r>
            <a:r>
              <a:rPr lang="en-US" dirty="0"/>
              <a:t>: </a:t>
            </a:r>
            <a:r>
              <a:rPr lang="en-US" dirty="0" err="1"/>
              <a:t>p</a:t>
            </a:r>
            <a:r>
              <a:rPr lang="en-US" baseline="-25000" dirty="0" err="1"/>
              <a:t>i,j</a:t>
            </a:r>
            <a:r>
              <a:rPr lang="en-US" dirty="0"/>
              <a:t> = </a:t>
            </a:r>
            <a:r>
              <a:rPr lang="en-US" sz="1800" dirty="0" err="1"/>
              <a:t>Pr</a:t>
            </a:r>
            <a:r>
              <a:rPr lang="en-US" sz="1800" dirty="0"/>
              <a:t>(</a:t>
            </a:r>
            <a:r>
              <a:rPr lang="en-US" sz="1800" dirty="0" err="1">
                <a:latin typeface="Symbol" panose="05050102010706020507" pitchFamily="18" charset="2"/>
              </a:rPr>
              <a:t>p</a:t>
            </a:r>
            <a:r>
              <a:rPr lang="en-US" sz="1800" baseline="-25000" dirty="0" err="1">
                <a:latin typeface="+mj-lt"/>
              </a:rPr>
              <a:t>E</a:t>
            </a:r>
            <a:r>
              <a:rPr lang="en-US" sz="1800" baseline="-25000" dirty="0">
                <a:latin typeface="+mj-lt"/>
              </a:rPr>
              <a:t>  </a:t>
            </a:r>
            <a:r>
              <a:rPr lang="en-US" sz="1800" dirty="0">
                <a:latin typeface="+mj-lt"/>
              </a:rPr>
              <a:t>- </a:t>
            </a:r>
            <a:r>
              <a:rPr lang="en-US" sz="1800" dirty="0">
                <a:latin typeface="Symbol" panose="05050102010706020507" pitchFamily="18" charset="2"/>
              </a:rPr>
              <a:t>p</a:t>
            </a:r>
            <a:r>
              <a:rPr lang="en-US" sz="1800" baseline="-25000" dirty="0">
                <a:latin typeface="+mj-lt"/>
              </a:rPr>
              <a:t>c </a:t>
            </a:r>
            <a:r>
              <a:rPr lang="en-US" sz="1800" dirty="0">
                <a:latin typeface="+mj-lt"/>
              </a:rPr>
              <a:t>&gt; MAV </a:t>
            </a:r>
            <a:r>
              <a:rPr lang="en-US" sz="1800" dirty="0"/>
              <a:t>| data ), </a:t>
            </a:r>
            <a:r>
              <a:rPr lang="en-US" sz="1800" dirty="0" err="1"/>
              <a:t>i</a:t>
            </a:r>
            <a:r>
              <a:rPr lang="en-US" sz="1800" dirty="0"/>
              <a:t> = # responses on C, j = # responses on E </a:t>
            </a:r>
          </a:p>
          <a:p>
            <a:r>
              <a:rPr lang="en-US" dirty="0"/>
              <a:t>If </a:t>
            </a:r>
            <a:r>
              <a:rPr lang="en-US" dirty="0" err="1"/>
              <a:t>p</a:t>
            </a:r>
            <a:r>
              <a:rPr lang="en-US" baseline="-25000" dirty="0" err="1"/>
              <a:t>i,j</a:t>
            </a:r>
            <a:r>
              <a:rPr lang="en-US" dirty="0"/>
              <a:t> </a:t>
            </a:r>
            <a:r>
              <a:rPr lang="en-US" sz="1800" dirty="0"/>
              <a:t>&gt; P</a:t>
            </a:r>
            <a:r>
              <a:rPr lang="en-US" sz="1800" baseline="-25000" dirty="0"/>
              <a:t>U</a:t>
            </a:r>
            <a:r>
              <a:rPr lang="en-US" sz="1800" dirty="0"/>
              <a:t> </a:t>
            </a:r>
            <a:r>
              <a:rPr lang="en-US" sz="1800" dirty="0">
                <a:sym typeface="Wingdings" panose="05000000000000000000" pitchFamily="2" charset="2"/>
              </a:rPr>
              <a:t> Compute likelihood using Beta-Binomial distribution as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sz="1800" baseline="-25000" dirty="0">
              <a:sym typeface="Wingdings" panose="05000000000000000000" pitchFamily="2" charset="2"/>
            </a:endParaRPr>
          </a:p>
          <a:p>
            <a:r>
              <a:rPr lang="en-US" dirty="0">
                <a:sym typeface="Wingdings" panose="05000000000000000000" pitchFamily="2" charset="2"/>
              </a:rPr>
              <a:t>Otherwise </a:t>
            </a:r>
            <a:r>
              <a:rPr lang="en-US" sz="1800" dirty="0" err="1">
                <a:sym typeface="Wingdings" panose="05000000000000000000" pitchFamily="2" charset="2"/>
              </a:rPr>
              <a:t>p’</a:t>
            </a:r>
            <a:r>
              <a:rPr lang="en-US" sz="1800" baseline="-25000" dirty="0" err="1">
                <a:sym typeface="Wingdings" panose="05000000000000000000" pitchFamily="2" charset="2"/>
              </a:rPr>
              <a:t>i,j</a:t>
            </a:r>
            <a:r>
              <a:rPr lang="en-US" sz="1800" dirty="0">
                <a:sym typeface="Wingdings" panose="05000000000000000000" pitchFamily="2" charset="2"/>
              </a:rPr>
              <a:t> = 0 </a:t>
            </a:r>
          </a:p>
          <a:p>
            <a:r>
              <a:rPr lang="en-US" dirty="0">
                <a:sym typeface="Wingdings" panose="05000000000000000000" pitchFamily="2" charset="2"/>
              </a:rPr>
              <a:t> Predictive probability of success is the sum of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dirty="0"/>
          </a:p>
        </p:txBody>
      </p:sp>
    </p:spTree>
    <p:extLst>
      <p:ext uri="{BB962C8B-B14F-4D97-AF65-F5344CB8AC3E}">
        <p14:creationId xmlns:p14="http://schemas.microsoft.com/office/powerpoint/2010/main" val="252527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3664-DEF9-CD9A-11D3-06DB1FE7033E}"/>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33C7A4F-687F-F8A8-F8F4-A28F77F7D4E0}"/>
              </a:ext>
            </a:extLst>
          </p:cNvPr>
          <p:cNvSpPr>
            <a:spLocks noGrp="1"/>
          </p:cNvSpPr>
          <p:nvPr>
            <p:ph type="sldNum" sz="quarter" idx="12"/>
          </p:nvPr>
        </p:nvSpPr>
        <p:spPr/>
        <p:txBody>
          <a:bodyPr/>
          <a:lstStyle/>
          <a:p>
            <a:fld id="{82F5E98D-7EF9-415D-84B4-C7BB52403EFC}" type="slidenum">
              <a:rPr lang="en-GB" smtClean="0"/>
              <a:pPr/>
              <a:t>68</a:t>
            </a:fld>
            <a:endParaRPr lang="en-GB"/>
          </a:p>
        </p:txBody>
      </p:sp>
      <p:pic>
        <p:nvPicPr>
          <p:cNvPr id="5" name="Picture 4">
            <a:extLst>
              <a:ext uri="{FF2B5EF4-FFF2-40B4-BE49-F238E27FC236}">
                <a16:creationId xmlns:a16="http://schemas.microsoft.com/office/drawing/2014/main" id="{412D2405-698E-D2E2-B140-498488292AC1}"/>
              </a:ext>
            </a:extLst>
          </p:cNvPr>
          <p:cNvPicPr>
            <a:picLocks noChangeAspect="1"/>
          </p:cNvPicPr>
          <p:nvPr/>
        </p:nvPicPr>
        <p:blipFill>
          <a:blip r:embed="rId2"/>
          <a:stretch>
            <a:fillRect/>
          </a:stretch>
        </p:blipFill>
        <p:spPr>
          <a:xfrm>
            <a:off x="0" y="0"/>
            <a:ext cx="12192000" cy="6356568"/>
          </a:xfrm>
          <a:prstGeom prst="rect">
            <a:avLst/>
          </a:prstGeom>
        </p:spPr>
      </p:pic>
    </p:spTree>
    <p:extLst>
      <p:ext uri="{BB962C8B-B14F-4D97-AF65-F5344CB8AC3E}">
        <p14:creationId xmlns:p14="http://schemas.microsoft.com/office/powerpoint/2010/main" val="1334876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69</a:t>
            </a:fld>
            <a:endParaRPr lang="en-GB"/>
          </a:p>
        </p:txBody>
      </p:sp>
      <p:pic>
        <p:nvPicPr>
          <p:cNvPr id="5" name="Picture 4">
            <a:extLst>
              <a:ext uri="{FF2B5EF4-FFF2-40B4-BE49-F238E27FC236}">
                <a16:creationId xmlns:a16="http://schemas.microsoft.com/office/drawing/2014/main" id="{5851543C-F8C1-8E56-FFC0-AB388E64B6AF}"/>
              </a:ext>
            </a:extLst>
          </p:cNvPr>
          <p:cNvPicPr>
            <a:picLocks noChangeAspect="1"/>
          </p:cNvPicPr>
          <p:nvPr/>
        </p:nvPicPr>
        <p:blipFill>
          <a:blip r:embed="rId2"/>
          <a:stretch>
            <a:fillRect/>
          </a:stretch>
        </p:blipFill>
        <p:spPr>
          <a:xfrm>
            <a:off x="-9834" y="0"/>
            <a:ext cx="12192000" cy="6323463"/>
          </a:xfrm>
          <a:prstGeom prst="rect">
            <a:avLst/>
          </a:prstGeom>
        </p:spPr>
      </p:pic>
      <p:sp>
        <p:nvSpPr>
          <p:cNvPr id="6" name="Rectangle 5">
            <a:extLst>
              <a:ext uri="{FF2B5EF4-FFF2-40B4-BE49-F238E27FC236}">
                <a16:creationId xmlns:a16="http://schemas.microsoft.com/office/drawing/2014/main" id="{A513BE17-715A-9BBE-C7C3-C5218D275351}"/>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3C15FB-A9ED-6D67-0A54-D5D3BF64C246}"/>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94C9CC-13A1-1C20-E814-98ABA7276376}"/>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F5907F8-D1A4-C9FE-7EC7-0E4D493DEA96}"/>
              </a:ext>
            </a:extLst>
          </p:cNvPr>
          <p:cNvCxnSpPr>
            <a:cxnSpLocks/>
          </p:cNvCxnSpPr>
          <p:nvPr/>
        </p:nvCxnSpPr>
        <p:spPr>
          <a:xfrm flipH="1">
            <a:off x="5673211"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13428"/>
            <a:ext cx="600437" cy="365125"/>
          </a:xfrm>
        </p:spPr>
        <p:txBody>
          <a:bodyPr/>
          <a:lstStyle/>
          <a:p>
            <a:pPr defTabSz="914291"/>
            <a:fld id="{81BF0B4E-CE60-AB48-9D7E-4434414A7C38}" type="slidenum">
              <a:rPr lang="en-US">
                <a:solidFill>
                  <a:srgbClr val="FFFFFF"/>
                </a:solidFill>
              </a:rPr>
              <a:pPr defTabSz="914291"/>
              <a:t>7</a:t>
            </a:fld>
            <a:endParaRPr lang="en-US" dirty="0">
              <a:solidFill>
                <a:srgbClr val="FFFFFF"/>
              </a:solidFill>
            </a:endParaRPr>
          </a:p>
        </p:txBody>
      </p:sp>
      <p:sp>
        <p:nvSpPr>
          <p:cNvPr id="3" name="Title 2">
            <a:extLst>
              <a:ext uri="{FF2B5EF4-FFF2-40B4-BE49-F238E27FC236}">
                <a16:creationId xmlns:a16="http://schemas.microsoft.com/office/drawing/2014/main" id="{7D342E0F-0514-49F2-9D2F-5FC10852E481}"/>
              </a:ext>
            </a:extLst>
          </p:cNvPr>
          <p:cNvSpPr>
            <a:spLocks noGrp="1"/>
          </p:cNvSpPr>
          <p:nvPr>
            <p:ph type="title"/>
          </p:nvPr>
        </p:nvSpPr>
        <p:spPr>
          <a:xfrm>
            <a:off x="407073" y="92448"/>
            <a:ext cx="12192000" cy="838200"/>
          </a:xfrm>
        </p:spPr>
        <p:txBody>
          <a:bodyPr/>
          <a:lstStyle/>
          <a:p>
            <a:r>
              <a:rPr lang="en-US" sz="2500" b="1" dirty="0">
                <a:solidFill>
                  <a:srgbClr val="231F99"/>
                </a:solidFill>
                <a:latin typeface="Verdana" panose="020B0604030504040204" pitchFamily="34" charset="0"/>
                <a:ea typeface="Verdana" panose="020B0604030504040204" pitchFamily="34" charset="0"/>
              </a:rPr>
              <a:t>Example Platform – Adding New Treatments</a:t>
            </a:r>
          </a:p>
        </p:txBody>
      </p:sp>
      <p:grpSp>
        <p:nvGrpSpPr>
          <p:cNvPr id="5" name="Group 4">
            <a:extLst>
              <a:ext uri="{FF2B5EF4-FFF2-40B4-BE49-F238E27FC236}">
                <a16:creationId xmlns:a16="http://schemas.microsoft.com/office/drawing/2014/main" id="{5AAA542A-7BCC-4184-8C62-4DA6FF9A017F}"/>
              </a:ext>
            </a:extLst>
          </p:cNvPr>
          <p:cNvGrpSpPr/>
          <p:nvPr/>
        </p:nvGrpSpPr>
        <p:grpSpPr>
          <a:xfrm>
            <a:off x="2657060" y="3267532"/>
            <a:ext cx="3253410" cy="1079186"/>
            <a:chOff x="1133060" y="4486727"/>
            <a:chExt cx="3253410" cy="1079186"/>
          </a:xfrm>
        </p:grpSpPr>
        <p:sp>
          <p:nvSpPr>
            <p:cNvPr id="4" name="Rectangle 3">
              <a:extLst>
                <a:ext uri="{FF2B5EF4-FFF2-40B4-BE49-F238E27FC236}">
                  <a16:creationId xmlns:a16="http://schemas.microsoft.com/office/drawing/2014/main" id="{BA10057C-C413-494A-9317-A9612A1AEDE2}"/>
                </a:ext>
              </a:extLst>
            </p:cNvPr>
            <p:cNvSpPr/>
            <p:nvPr/>
          </p:nvSpPr>
          <p:spPr bwMode="auto">
            <a:xfrm>
              <a:off x="1133060" y="4837043"/>
              <a:ext cx="3253410" cy="72887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1133060" y="4486727"/>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grpSp>
      <p:sp>
        <p:nvSpPr>
          <p:cNvPr id="10" name="TextBox 9">
            <a:extLst>
              <a:ext uri="{FF2B5EF4-FFF2-40B4-BE49-F238E27FC236}">
                <a16:creationId xmlns:a16="http://schemas.microsoft.com/office/drawing/2014/main" id="{4B1B3458-DA74-4110-B84D-FC315E5B6107}"/>
              </a:ext>
            </a:extLst>
          </p:cNvPr>
          <p:cNvSpPr txBox="1"/>
          <p:nvPr/>
        </p:nvSpPr>
        <p:spPr>
          <a:xfrm>
            <a:off x="2001079" y="3776875"/>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BB7F3E23-3F99-4198-9066-C5416329B03E}"/>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13" name="TextBox 12">
            <a:extLst>
              <a:ext uri="{FF2B5EF4-FFF2-40B4-BE49-F238E27FC236}">
                <a16:creationId xmlns:a16="http://schemas.microsoft.com/office/drawing/2014/main" id="{852A5A7A-FF9C-4E8C-99B8-930BD450D33A}"/>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cxnSp>
        <p:nvCxnSpPr>
          <p:cNvPr id="14" name="Straight Arrow Connector 13">
            <a:extLst>
              <a:ext uri="{FF2B5EF4-FFF2-40B4-BE49-F238E27FC236}">
                <a16:creationId xmlns:a16="http://schemas.microsoft.com/office/drawing/2014/main" id="{1462B16D-01EF-426E-B8AC-71F1383367F3}"/>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1CBF4F70-E0EC-4699-A97C-CBB5966C2B22}"/>
              </a:ext>
            </a:extLst>
          </p:cNvPr>
          <p:cNvCxnSpPr/>
          <p:nvPr/>
        </p:nvCxnSpPr>
        <p:spPr bwMode="auto">
          <a:xfrm flipV="1">
            <a:off x="2006208" y="4334760"/>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50E9E561-46E0-49FB-A47B-9FDE54E8B170}"/>
              </a:ext>
            </a:extLst>
          </p:cNvPr>
          <p:cNvCxnSpPr/>
          <p:nvPr/>
        </p:nvCxnSpPr>
        <p:spPr bwMode="auto">
          <a:xfrm flipV="1">
            <a:off x="3834232" y="434080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FE0D13-8DCE-4CB2-9F2D-F1ECA3A6AA71}"/>
              </a:ext>
            </a:extLst>
          </p:cNvPr>
          <p:cNvCxnSpPr/>
          <p:nvPr/>
        </p:nvCxnSpPr>
        <p:spPr bwMode="auto">
          <a:xfrm flipV="1">
            <a:off x="5677612" y="43467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FA701453-A9ED-4586-AD66-DEB6057C163C}"/>
              </a:ext>
            </a:extLst>
          </p:cNvPr>
          <p:cNvCxnSpPr/>
          <p:nvPr/>
        </p:nvCxnSpPr>
        <p:spPr bwMode="auto">
          <a:xfrm flipV="1">
            <a:off x="7528183" y="433692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6A90191F-D667-47E1-858C-9C54F380A6F3}"/>
              </a:ext>
            </a:extLst>
          </p:cNvPr>
          <p:cNvCxnSpPr/>
          <p:nvPr/>
        </p:nvCxnSpPr>
        <p:spPr bwMode="auto">
          <a:xfrm flipV="1">
            <a:off x="9382917" y="433476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Slide Number Placeholder 3">
            <a:extLst>
              <a:ext uri="{FF2B5EF4-FFF2-40B4-BE49-F238E27FC236}">
                <a16:creationId xmlns:a16="http://schemas.microsoft.com/office/drawing/2014/main" id="{5745CE03-FE1B-B955-9248-06CA979A2FDE}"/>
              </a:ext>
            </a:extLst>
          </p:cNvPr>
          <p:cNvSpPr txBox="1">
            <a:spLocks/>
          </p:cNvSpPr>
          <p:nvPr/>
        </p:nvSpPr>
        <p:spPr>
          <a:xfrm>
            <a:off x="9448801" y="6610350"/>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7</a:t>
            </a:fld>
            <a:endParaRPr lang="en-US" altLang="en-US">
              <a:solidFill>
                <a:srgbClr val="000000"/>
              </a:solidFill>
              <a:latin typeface="Arial"/>
              <a:cs typeface="Arial"/>
            </a:endParaRPr>
          </a:p>
        </p:txBody>
      </p:sp>
      <p:sp>
        <p:nvSpPr>
          <p:cNvPr id="21" name="Rectangle 20">
            <a:extLst>
              <a:ext uri="{FF2B5EF4-FFF2-40B4-BE49-F238E27FC236}">
                <a16:creationId xmlns:a16="http://schemas.microsoft.com/office/drawing/2014/main" id="{B4C600B0-F6E2-E8B5-8C0C-892F0C194513}"/>
              </a:ext>
            </a:extLst>
          </p:cNvPr>
          <p:cNvSpPr/>
          <p:nvPr/>
        </p:nvSpPr>
        <p:spPr>
          <a:xfrm>
            <a:off x="1"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22" name="Graphic 21">
            <a:extLst>
              <a:ext uri="{FF2B5EF4-FFF2-40B4-BE49-F238E27FC236}">
                <a16:creationId xmlns:a16="http://schemas.microsoft.com/office/drawing/2014/main" id="{F571F282-866A-CB56-EDAB-0688A4FBC35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3" name="Slide Number Placeholder 1">
            <a:extLst>
              <a:ext uri="{FF2B5EF4-FFF2-40B4-BE49-F238E27FC236}">
                <a16:creationId xmlns:a16="http://schemas.microsoft.com/office/drawing/2014/main" id="{27134D48-7B13-0A47-C94A-172C3FB4BBFD}"/>
              </a:ext>
            </a:extLst>
          </p:cNvPr>
          <p:cNvSpPr txBox="1">
            <a:spLocks/>
          </p:cNvSpPr>
          <p:nvPr/>
        </p:nvSpPr>
        <p:spPr>
          <a:xfrm>
            <a:off x="11399000"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7</a:t>
            </a:fld>
            <a:endParaRPr lang="en-US" dirty="0">
              <a:solidFill>
                <a:srgbClr val="FFFFFF"/>
              </a:solidFill>
            </a:endParaRPr>
          </a:p>
        </p:txBody>
      </p:sp>
      <p:pic>
        <p:nvPicPr>
          <p:cNvPr id="24" name="Graphic 23">
            <a:extLst>
              <a:ext uri="{FF2B5EF4-FFF2-40B4-BE49-F238E27FC236}">
                <a16:creationId xmlns:a16="http://schemas.microsoft.com/office/drawing/2014/main" id="{FFECD5E6-C82E-F3F6-D3B2-10EE780CFE1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3" y="6403906"/>
            <a:ext cx="603584" cy="290184"/>
          </a:xfrm>
          <a:prstGeom prst="rect">
            <a:avLst/>
          </a:prstGeom>
        </p:spPr>
      </p:pic>
    </p:spTree>
    <p:extLst>
      <p:ext uri="{BB962C8B-B14F-4D97-AF65-F5344CB8AC3E}">
        <p14:creationId xmlns:p14="http://schemas.microsoft.com/office/powerpoint/2010/main" val="252040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70</a:t>
            </a:fld>
            <a:endParaRPr lang="en-GB"/>
          </a:p>
        </p:txBody>
      </p:sp>
      <p:pic>
        <p:nvPicPr>
          <p:cNvPr id="6" name="Picture 5">
            <a:extLst>
              <a:ext uri="{FF2B5EF4-FFF2-40B4-BE49-F238E27FC236}">
                <a16:creationId xmlns:a16="http://schemas.microsoft.com/office/drawing/2014/main" id="{9936AF2C-999B-77F3-6E7A-FEFC16DA54B5}"/>
              </a:ext>
            </a:extLst>
          </p:cNvPr>
          <p:cNvPicPr>
            <a:picLocks noChangeAspect="1"/>
          </p:cNvPicPr>
          <p:nvPr/>
        </p:nvPicPr>
        <p:blipFill>
          <a:blip r:embed="rId2"/>
          <a:stretch>
            <a:fillRect/>
          </a:stretch>
        </p:blipFill>
        <p:spPr>
          <a:xfrm>
            <a:off x="0" y="0"/>
            <a:ext cx="12192000" cy="6323705"/>
          </a:xfrm>
          <a:prstGeom prst="rect">
            <a:avLst/>
          </a:prstGeom>
        </p:spPr>
      </p:pic>
      <p:sp>
        <p:nvSpPr>
          <p:cNvPr id="7" name="Rectangle 6">
            <a:extLst>
              <a:ext uri="{FF2B5EF4-FFF2-40B4-BE49-F238E27FC236}">
                <a16:creationId xmlns:a16="http://schemas.microsoft.com/office/drawing/2014/main" id="{0402AA7A-79B7-0CE2-5A6A-EAC6BA6F874C}"/>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2E8E38-217B-1CDD-AB90-4F44C67DB8B4}"/>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F9041F-224E-883B-377A-9BB1BAF3A1D1}"/>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972ABCE-8C6B-3ACC-BE91-362A00EEFD2A}"/>
              </a:ext>
            </a:extLst>
          </p:cNvPr>
          <p:cNvCxnSpPr>
            <a:cxnSpLocks/>
          </p:cNvCxnSpPr>
          <p:nvPr/>
        </p:nvCxnSpPr>
        <p:spPr>
          <a:xfrm flipH="1">
            <a:off x="5167693"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E0AD-DD7B-8B90-878A-1D60C2CDBD5D}"/>
              </a:ext>
            </a:extLst>
          </p:cNvPr>
          <p:cNvSpPr>
            <a:spLocks noGrp="1"/>
          </p:cNvSpPr>
          <p:nvPr>
            <p:ph type="title"/>
          </p:nvPr>
        </p:nvSpPr>
        <p:spPr/>
        <p:txBody>
          <a:bodyPr/>
          <a:lstStyle/>
          <a:p>
            <a:r>
              <a:rPr lang="en-US" dirty="0"/>
              <a:t>`</a:t>
            </a:r>
          </a:p>
        </p:txBody>
      </p:sp>
      <p:sp>
        <p:nvSpPr>
          <p:cNvPr id="3" name="Slide Number Placeholder 2">
            <a:extLst>
              <a:ext uri="{FF2B5EF4-FFF2-40B4-BE49-F238E27FC236}">
                <a16:creationId xmlns:a16="http://schemas.microsoft.com/office/drawing/2014/main" id="{F9885C4B-80AB-B229-60B6-D05E6496BA0F}"/>
              </a:ext>
            </a:extLst>
          </p:cNvPr>
          <p:cNvSpPr>
            <a:spLocks noGrp="1"/>
          </p:cNvSpPr>
          <p:nvPr>
            <p:ph type="sldNum" sz="quarter" idx="12"/>
          </p:nvPr>
        </p:nvSpPr>
        <p:spPr/>
        <p:txBody>
          <a:bodyPr/>
          <a:lstStyle/>
          <a:p>
            <a:fld id="{82F5E98D-7EF9-415D-84B4-C7BB52403EFC}" type="slidenum">
              <a:rPr lang="en-GB" smtClean="0"/>
              <a:pPr/>
              <a:t>71</a:t>
            </a:fld>
            <a:endParaRPr lang="en-GB"/>
          </a:p>
        </p:txBody>
      </p:sp>
      <p:pic>
        <p:nvPicPr>
          <p:cNvPr id="5" name="Picture 4">
            <a:extLst>
              <a:ext uri="{FF2B5EF4-FFF2-40B4-BE49-F238E27FC236}">
                <a16:creationId xmlns:a16="http://schemas.microsoft.com/office/drawing/2014/main" id="{51FD50AF-1BE5-2014-666A-5B12644A29B0}"/>
              </a:ext>
            </a:extLst>
          </p:cNvPr>
          <p:cNvPicPr>
            <a:picLocks noChangeAspect="1"/>
          </p:cNvPicPr>
          <p:nvPr/>
        </p:nvPicPr>
        <p:blipFill>
          <a:blip r:embed="rId2"/>
          <a:stretch>
            <a:fillRect/>
          </a:stretch>
        </p:blipFill>
        <p:spPr>
          <a:xfrm>
            <a:off x="0" y="0"/>
            <a:ext cx="12192000" cy="6270726"/>
          </a:xfrm>
          <a:prstGeom prst="rect">
            <a:avLst/>
          </a:prstGeom>
        </p:spPr>
      </p:pic>
      <p:sp>
        <p:nvSpPr>
          <p:cNvPr id="4" name="Rectangle 3">
            <a:extLst>
              <a:ext uri="{FF2B5EF4-FFF2-40B4-BE49-F238E27FC236}">
                <a16:creationId xmlns:a16="http://schemas.microsoft.com/office/drawing/2014/main" id="{D9FE776C-E29A-34E6-0B83-234CF20D2F56}"/>
              </a:ext>
            </a:extLst>
          </p:cNvPr>
          <p:cNvSpPr/>
          <p:nvPr/>
        </p:nvSpPr>
        <p:spPr>
          <a:xfrm>
            <a:off x="3329585" y="1413933"/>
            <a:ext cx="979948" cy="28363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6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7A1F-6478-AA35-BED1-37498138A69A}"/>
              </a:ext>
            </a:extLst>
          </p:cNvPr>
          <p:cNvSpPr>
            <a:spLocks noGrp="1"/>
          </p:cNvSpPr>
          <p:nvPr>
            <p:ph type="title"/>
          </p:nvPr>
        </p:nvSpPr>
        <p:spPr/>
        <p:txBody>
          <a:bodyPr/>
          <a:lstStyle/>
          <a:p>
            <a:r>
              <a:rPr lang="en-US" dirty="0"/>
              <a:t>Summary </a:t>
            </a:r>
          </a:p>
        </p:txBody>
      </p:sp>
      <p:sp>
        <p:nvSpPr>
          <p:cNvPr id="3" name="Slide Number Placeholder 2">
            <a:extLst>
              <a:ext uri="{FF2B5EF4-FFF2-40B4-BE49-F238E27FC236}">
                <a16:creationId xmlns:a16="http://schemas.microsoft.com/office/drawing/2014/main" id="{892D8B58-5711-AC9E-ACC4-10A742FBC2D8}"/>
              </a:ext>
            </a:extLst>
          </p:cNvPr>
          <p:cNvSpPr>
            <a:spLocks noGrp="1"/>
          </p:cNvSpPr>
          <p:nvPr>
            <p:ph type="sldNum" sz="quarter" idx="12"/>
          </p:nvPr>
        </p:nvSpPr>
        <p:spPr/>
        <p:txBody>
          <a:bodyPr/>
          <a:lstStyle/>
          <a:p>
            <a:fld id="{82F5E98D-7EF9-415D-84B4-C7BB52403EFC}" type="slidenum">
              <a:rPr lang="en-GB" smtClean="0"/>
              <a:pPr/>
              <a:t>72</a:t>
            </a:fld>
            <a:endParaRPr lang="en-GB"/>
          </a:p>
        </p:txBody>
      </p:sp>
      <p:sp>
        <p:nvSpPr>
          <p:cNvPr id="4" name="TextBox 3">
            <a:extLst>
              <a:ext uri="{FF2B5EF4-FFF2-40B4-BE49-F238E27FC236}">
                <a16:creationId xmlns:a16="http://schemas.microsoft.com/office/drawing/2014/main" id="{5527DDB3-FDE0-98CA-CAEF-B4392F134A19}"/>
              </a:ext>
            </a:extLst>
          </p:cNvPr>
          <p:cNvSpPr txBox="1"/>
          <p:nvPr/>
        </p:nvSpPr>
        <p:spPr>
          <a:xfrm>
            <a:off x="589935" y="1199535"/>
            <a:ext cx="1130709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Platform studies can be difficult to design </a:t>
            </a:r>
          </a:p>
          <a:p>
            <a:pPr marL="285750" indent="-285750">
              <a:buFont typeface="Arial" panose="020B0604020202020204" pitchFamily="34" charset="0"/>
              <a:buChar char="•"/>
            </a:pPr>
            <a:r>
              <a:rPr lang="en-US" sz="2400" dirty="0"/>
              <a:t>Beginning with score card and quick start worksheet can help identify potential issues and provide input to simulation plan</a:t>
            </a:r>
          </a:p>
          <a:p>
            <a:pPr marL="285750" indent="-285750">
              <a:buFont typeface="Arial" panose="020B0604020202020204" pitchFamily="34" charset="0"/>
              <a:buChar char="•"/>
            </a:pPr>
            <a:r>
              <a:rPr lang="en-US" sz="2400" dirty="0"/>
              <a:t>OCTOPUS – simulations running quickly by leveraging exiting R code</a:t>
            </a:r>
          </a:p>
          <a:p>
            <a:pPr marL="285750" indent="-285750">
              <a:buFont typeface="Arial" panose="020B0604020202020204" pitchFamily="34" charset="0"/>
              <a:buChar char="•"/>
            </a:pPr>
            <a:r>
              <a:rPr lang="en-US" sz="2400" dirty="0"/>
              <a:t>Walking through trade-offs can lead to additional calculations that are useful – Predictive Probabilities</a:t>
            </a:r>
          </a:p>
          <a:p>
            <a:pPr marL="285750" indent="-285750">
              <a:buFont typeface="Arial" panose="020B0604020202020204" pitchFamily="34" charset="0"/>
              <a:buChar char="•"/>
            </a:pPr>
            <a:r>
              <a:rPr lang="en-US" sz="2400" dirty="0"/>
              <a:t>Walking through example trials can demonstrate potential data sets that the team may encounter at an interim analysis allowing for checking for agreement between design recommendations based on analysis and the team decision  </a:t>
            </a:r>
          </a:p>
          <a:p>
            <a:pPr marL="285750" indent="-285750">
              <a:buFont typeface="Arial" panose="020B0604020202020204" pitchFamily="34" charset="0"/>
              <a:buChar char="•"/>
            </a:pPr>
            <a:r>
              <a:rPr lang="en-US" sz="2400" dirty="0"/>
              <a:t>Variety of visuals, tables, example trial walk through, and shiny app helped to improve communication and team understanding </a:t>
            </a:r>
          </a:p>
        </p:txBody>
      </p:sp>
    </p:spTree>
    <p:extLst>
      <p:ext uri="{BB962C8B-B14F-4D97-AF65-F5344CB8AC3E}">
        <p14:creationId xmlns:p14="http://schemas.microsoft.com/office/powerpoint/2010/main" val="100128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77F520-71D6-4183-88DE-F397126317E9}"/>
              </a:ext>
            </a:extLst>
          </p:cNvPr>
          <p:cNvSpPr/>
          <p:nvPr/>
        </p:nvSpPr>
        <p:spPr bwMode="auto">
          <a:xfrm>
            <a:off x="4452730" y="3114258"/>
            <a:ext cx="1948071" cy="12324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08626"/>
            <a:ext cx="600437" cy="365125"/>
          </a:xfrm>
        </p:spPr>
        <p:txBody>
          <a:bodyPr/>
          <a:lstStyle/>
          <a:p>
            <a:pPr defTabSz="914291"/>
            <a:fld id="{81BF0B4E-CE60-AB48-9D7E-4434414A7C38}" type="slidenum">
              <a:rPr lang="en-US">
                <a:solidFill>
                  <a:srgbClr val="FFFFFF"/>
                </a:solidFill>
              </a:rPr>
              <a:pPr defTabSz="914291"/>
              <a:t>8</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4"/>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70"/>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7"/>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F96EB5BD-C3B7-4152-BA13-691B00EC0B12}"/>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1D4D8E9-312B-4073-98D3-100379873353}"/>
              </a:ext>
            </a:extLst>
          </p:cNvPr>
          <p:cNvCxnSpPr/>
          <p:nvPr/>
        </p:nvCxnSpPr>
        <p:spPr bwMode="auto">
          <a:xfrm flipV="1">
            <a:off x="2006208" y="433475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A2CFA1-F563-48BA-B84D-8DA79DC8910C}"/>
              </a:ext>
            </a:extLst>
          </p:cNvPr>
          <p:cNvCxnSpPr/>
          <p:nvPr/>
        </p:nvCxnSpPr>
        <p:spPr bwMode="auto">
          <a:xfrm flipV="1">
            <a:off x="3834232" y="434079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67E38C32-86DD-4A75-83BD-F3E9893D62F3}"/>
              </a:ext>
            </a:extLst>
          </p:cNvPr>
          <p:cNvCxnSpPr/>
          <p:nvPr/>
        </p:nvCxnSpPr>
        <p:spPr bwMode="auto">
          <a:xfrm flipV="1">
            <a:off x="5677612" y="434670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B78A23C7-C27F-4B68-8C77-61F562D311BB}"/>
              </a:ext>
            </a:extLst>
          </p:cNvPr>
          <p:cNvCxnSpPr/>
          <p:nvPr/>
        </p:nvCxnSpPr>
        <p:spPr bwMode="auto">
          <a:xfrm flipV="1">
            <a:off x="7528183" y="43369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243942B2-C7E7-4582-940B-652440251CEE}"/>
              </a:ext>
            </a:extLst>
          </p:cNvPr>
          <p:cNvCxnSpPr/>
          <p:nvPr/>
        </p:nvCxnSpPr>
        <p:spPr bwMode="auto">
          <a:xfrm flipV="1">
            <a:off x="9382917" y="433475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itle 2">
            <a:extLst>
              <a:ext uri="{FF2B5EF4-FFF2-40B4-BE49-F238E27FC236}">
                <a16:creationId xmlns:a16="http://schemas.microsoft.com/office/drawing/2014/main" id="{E899628C-2BEA-4912-9CC0-8809E862CE5A}"/>
              </a:ext>
            </a:extLst>
          </p:cNvPr>
          <p:cNvSpPr txBox="1">
            <a:spLocks/>
          </p:cNvSpPr>
          <p:nvPr/>
        </p:nvSpPr>
        <p:spPr bwMode="auto">
          <a:xfrm>
            <a:off x="1552312" y="15027"/>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3" name="TextBox 22">
            <a:extLst>
              <a:ext uri="{FF2B5EF4-FFF2-40B4-BE49-F238E27FC236}">
                <a16:creationId xmlns:a16="http://schemas.microsoft.com/office/drawing/2014/main" id="{2EAD73B7-01B3-4BCF-A164-8811D5F5029A}"/>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67737794-E379-4530-8854-8733A494DED6}"/>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32802448-455D-FE09-8113-352E65C6CB90}"/>
              </a:ext>
            </a:extLst>
          </p:cNvPr>
          <p:cNvSpPr txBox="1">
            <a:spLocks/>
          </p:cNvSpPr>
          <p:nvPr/>
        </p:nvSpPr>
        <p:spPr>
          <a:xfrm>
            <a:off x="9448801" y="660554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8</a:t>
            </a:fld>
            <a:endParaRPr lang="en-US" altLang="en-US">
              <a:solidFill>
                <a:srgbClr val="000000"/>
              </a:solidFill>
              <a:latin typeface="Arial"/>
              <a:cs typeface="Arial"/>
            </a:endParaRPr>
          </a:p>
        </p:txBody>
      </p:sp>
      <p:sp>
        <p:nvSpPr>
          <p:cNvPr id="4" name="Rectangle 3">
            <a:extLst>
              <a:ext uri="{FF2B5EF4-FFF2-40B4-BE49-F238E27FC236}">
                <a16:creationId xmlns:a16="http://schemas.microsoft.com/office/drawing/2014/main" id="{563BF952-2758-6216-5043-D93988FAD7EA}"/>
              </a:ext>
            </a:extLst>
          </p:cNvPr>
          <p:cNvSpPr/>
          <p:nvPr/>
        </p:nvSpPr>
        <p:spPr>
          <a:xfrm>
            <a:off x="1" y="634891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5" name="Graphic 4">
            <a:extLst>
              <a:ext uri="{FF2B5EF4-FFF2-40B4-BE49-F238E27FC236}">
                <a16:creationId xmlns:a16="http://schemas.microsoft.com/office/drawing/2014/main" id="{CA4FA0E5-AC90-0393-4477-9367BB43116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891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1">
            <a:extLst>
              <a:ext uri="{FF2B5EF4-FFF2-40B4-BE49-F238E27FC236}">
                <a16:creationId xmlns:a16="http://schemas.microsoft.com/office/drawing/2014/main" id="{1F27EF2D-7BFF-F26F-13F8-80F5251D6D9B}"/>
              </a:ext>
            </a:extLst>
          </p:cNvPr>
          <p:cNvSpPr txBox="1">
            <a:spLocks/>
          </p:cNvSpPr>
          <p:nvPr/>
        </p:nvSpPr>
        <p:spPr>
          <a:xfrm>
            <a:off x="11399000" y="636102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8</a:t>
            </a:fld>
            <a:endParaRPr lang="en-US" dirty="0">
              <a:solidFill>
                <a:srgbClr val="FFFFFF"/>
              </a:solidFill>
            </a:endParaRPr>
          </a:p>
        </p:txBody>
      </p:sp>
      <p:pic>
        <p:nvPicPr>
          <p:cNvPr id="8" name="Graphic 7">
            <a:extLst>
              <a:ext uri="{FF2B5EF4-FFF2-40B4-BE49-F238E27FC236}">
                <a16:creationId xmlns:a16="http://schemas.microsoft.com/office/drawing/2014/main" id="{690EAC73-44DB-9265-2062-5B3E48C69F5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46032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9</a:t>
            </a:fld>
            <a:endParaRPr lang="en-US" dirty="0">
              <a:solidFill>
                <a:srgbClr val="FFFFFF"/>
              </a:solidFill>
            </a:endParaRPr>
          </a:p>
        </p:txBody>
      </p:sp>
      <p:sp>
        <p:nvSpPr>
          <p:cNvPr id="4" name="Rectangle 3">
            <a:extLst>
              <a:ext uri="{FF2B5EF4-FFF2-40B4-BE49-F238E27FC236}">
                <a16:creationId xmlns:a16="http://schemas.microsoft.com/office/drawing/2014/main" id="{BA10057C-C413-494A-9317-A9612A1AEDE2}"/>
              </a:ext>
            </a:extLst>
          </p:cNvPr>
          <p:cNvSpPr/>
          <p:nvPr/>
        </p:nvSpPr>
        <p:spPr bwMode="auto">
          <a:xfrm>
            <a:off x="4664766" y="2583106"/>
            <a:ext cx="4744278" cy="1763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4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2046F454-02F0-7F28-6C3E-D62E2D8560CF}"/>
              </a:ext>
            </a:extLst>
          </p:cNvPr>
          <p:cNvSpPr txBox="1">
            <a:spLocks/>
          </p:cNvSpPr>
          <p:nvPr/>
        </p:nvSpPr>
        <p:spPr>
          <a:xfrm>
            <a:off x="9448801" y="6601485"/>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9</a:t>
            </a:fld>
            <a:endParaRPr lang="en-US" altLang="en-US">
              <a:solidFill>
                <a:srgbClr val="000000"/>
              </a:solidFill>
              <a:latin typeface="Arial"/>
              <a:cs typeface="Arial"/>
            </a:endParaRPr>
          </a:p>
        </p:txBody>
      </p:sp>
      <p:sp>
        <p:nvSpPr>
          <p:cNvPr id="5" name="Rectangle 4">
            <a:extLst>
              <a:ext uri="{FF2B5EF4-FFF2-40B4-BE49-F238E27FC236}">
                <a16:creationId xmlns:a16="http://schemas.microsoft.com/office/drawing/2014/main" id="{B272FD09-295F-F3B3-BE59-F3CE76DAB90A}"/>
              </a:ext>
            </a:extLst>
          </p:cNvPr>
          <p:cNvSpPr/>
          <p:nvPr/>
        </p:nvSpPr>
        <p:spPr>
          <a:xfrm>
            <a:off x="1" y="6344854"/>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9F908146-AC2B-8A1D-E757-06026DFAE06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4853"/>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1">
            <a:extLst>
              <a:ext uri="{FF2B5EF4-FFF2-40B4-BE49-F238E27FC236}">
                <a16:creationId xmlns:a16="http://schemas.microsoft.com/office/drawing/2014/main" id="{EE26C506-79E7-8366-D612-085E4752E8AA}"/>
              </a:ext>
            </a:extLst>
          </p:cNvPr>
          <p:cNvSpPr txBox="1">
            <a:spLocks/>
          </p:cNvSpPr>
          <p:nvPr/>
        </p:nvSpPr>
        <p:spPr>
          <a:xfrm>
            <a:off x="11399000" y="6356963"/>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9</a:t>
            </a:fld>
            <a:endParaRPr lang="en-US" dirty="0">
              <a:solidFill>
                <a:srgbClr val="FFFFFF"/>
              </a:solidFill>
            </a:endParaRPr>
          </a:p>
        </p:txBody>
      </p:sp>
      <p:pic>
        <p:nvPicPr>
          <p:cNvPr id="9" name="Graphic 8">
            <a:extLst>
              <a:ext uri="{FF2B5EF4-FFF2-40B4-BE49-F238E27FC236}">
                <a16:creationId xmlns:a16="http://schemas.microsoft.com/office/drawing/2014/main" id="{2BEC569D-2BAF-A029-3545-D91ADB475B5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6760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theme/theme1.xml><?xml version="1.0" encoding="utf-8"?>
<a:theme xmlns:a="http://schemas.openxmlformats.org/drawingml/2006/main" name="Office Theme">
  <a:themeElements>
    <a:clrScheme name="Cytel theme">
      <a:dk1>
        <a:sysClr val="windowText" lastClr="000000"/>
      </a:dk1>
      <a:lt1>
        <a:sysClr val="window" lastClr="FFFFFF"/>
      </a:lt1>
      <a:dk2>
        <a:srgbClr val="231F99"/>
      </a:dk2>
      <a:lt2>
        <a:srgbClr val="F4F4F4"/>
      </a:lt2>
      <a:accent1>
        <a:srgbClr val="231F99"/>
      </a:accent1>
      <a:accent2>
        <a:srgbClr val="4EC9F5"/>
      </a:accent2>
      <a:accent3>
        <a:srgbClr val="DBE123"/>
      </a:accent3>
      <a:accent4>
        <a:srgbClr val="6ABF4B"/>
      </a:accent4>
      <a:accent5>
        <a:srgbClr val="FFE600"/>
      </a:accent5>
      <a:accent6>
        <a:srgbClr val="F9423A"/>
      </a:accent6>
      <a:hlink>
        <a:srgbClr val="4EC9F5"/>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ytel template 3_21_final" id="{D75AC585-E292-A943-BB8F-088F8560A77C}" vid="{A502A061-2308-6149-AA7F-4340ACA18092}"/>
    </a:ext>
  </a:extLst>
</a:theme>
</file>

<file path=ppt/theme/theme2.xml><?xml version="1.0" encoding="utf-8"?>
<a:theme xmlns:a="http://schemas.openxmlformats.org/drawingml/2006/main" name="Content slide – cool palette">
  <a:themeElements>
    <a:clrScheme name="Janssen Color Palette">
      <a:dk1>
        <a:srgbClr val="505050"/>
      </a:dk1>
      <a:lt1>
        <a:srgbClr val="FFFFFF"/>
      </a:lt1>
      <a:dk2>
        <a:srgbClr val="505050"/>
      </a:dk2>
      <a:lt2>
        <a:srgbClr val="FFFFFF"/>
      </a:lt2>
      <a:accent1>
        <a:srgbClr val="09357A"/>
      </a:accent1>
      <a:accent2>
        <a:srgbClr val="2A8EBF"/>
      </a:accent2>
      <a:accent3>
        <a:srgbClr val="BFBFBF"/>
      </a:accent3>
      <a:accent4>
        <a:srgbClr val="237D26"/>
      </a:accent4>
      <a:accent5>
        <a:srgbClr val="7FC31C"/>
      </a:accent5>
      <a:accent6>
        <a:srgbClr val="BFE18D"/>
      </a:accent6>
      <a:hlink>
        <a:srgbClr val="2A8EBF"/>
      </a:hlink>
      <a:folHlink>
        <a:srgbClr val="94C6D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69C175-E635-4E0A-9EA5-6BF5B0D73F27}">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C674CB3B77F04FB82DD2C8A1A72802" ma:contentTypeVersion="13" ma:contentTypeDescription="Create a new document." ma:contentTypeScope="" ma:versionID="a97628fd57420f1887a14b2dad91b8b6">
  <xsd:schema xmlns:xsd="http://www.w3.org/2001/XMLSchema" xmlns:xs="http://www.w3.org/2001/XMLSchema" xmlns:p="http://schemas.microsoft.com/office/2006/metadata/properties" xmlns:ns2="6cf00679-ffa6-495b-960a-fc308a51c503" xmlns:ns3="6061e28c-501f-48b2-9c3a-32fb9cca35b6" targetNamespace="http://schemas.microsoft.com/office/2006/metadata/properties" ma:root="true" ma:fieldsID="91fc916d62153db65e5c589989aa998c" ns2:_="" ns3:_="">
    <xsd:import namespace="6cf00679-ffa6-495b-960a-fc308a51c503"/>
    <xsd:import namespace="6061e28c-501f-48b2-9c3a-32fb9cca35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0679-ffa6-495b-960a-fc308a51c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61e28c-501f-48b2-9c3a-32fb9cca35b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6B8E90-28C5-4511-953F-630B5CC9D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0679-ffa6-495b-960a-fc308a51c503"/>
    <ds:schemaRef ds:uri="6061e28c-501f-48b2-9c3a-32fb9cca35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4F820A-883A-4894-B442-35F5A922DA5E}">
  <ds:schemaRefs>
    <ds:schemaRef ds:uri="http://schemas.microsoft.com/sharepoint/v3/contenttype/forms"/>
  </ds:schemaRefs>
</ds:datastoreItem>
</file>

<file path=customXml/itemProps3.xml><?xml version="1.0" encoding="utf-8"?>
<ds:datastoreItem xmlns:ds="http://schemas.openxmlformats.org/officeDocument/2006/customXml" ds:itemID="{85763720-C4E4-4EF5-9FC4-98B275C30705}">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6cf00679-ffa6-495b-960a-fc308a51c503"/>
    <ds:schemaRef ds:uri="http://schemas.openxmlformats.org/package/2006/metadata/core-properties"/>
    <ds:schemaRef ds:uri="6061e28c-501f-48b2-9c3a-32fb9cca35b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23347</TotalTime>
  <Words>4408</Words>
  <Application>Microsoft Office PowerPoint</Application>
  <PresentationFormat>Widescreen</PresentationFormat>
  <Paragraphs>614</Paragraphs>
  <Slides>72</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72</vt:i4>
      </vt:variant>
    </vt:vector>
  </HeadingPairs>
  <TitlesOfParts>
    <vt:vector size="85" baseType="lpstr">
      <vt:lpstr>Aptos</vt:lpstr>
      <vt:lpstr>Arial</vt:lpstr>
      <vt:lpstr>Arial Rounded MT Bold</vt:lpstr>
      <vt:lpstr>Atkinson Hyperlegible</vt:lpstr>
      <vt:lpstr>Calibri</vt:lpstr>
      <vt:lpstr>Lucida Console</vt:lpstr>
      <vt:lpstr>Symbol</vt:lpstr>
      <vt:lpstr>Times New Roman</vt:lpstr>
      <vt:lpstr>Verdana</vt:lpstr>
      <vt:lpstr>Wingdings</vt:lpstr>
      <vt:lpstr>Office Theme</vt:lpstr>
      <vt:lpstr>Content slide – cool palette</vt:lpstr>
      <vt:lpstr>1_Default Design</vt:lpstr>
      <vt:lpstr>Navigating the Complexities of Platform Trials: Design and Simulation</vt:lpstr>
      <vt:lpstr>Outline</vt:lpstr>
      <vt:lpstr>Course Preliminaries </vt:lpstr>
      <vt:lpstr>Reference</vt:lpstr>
      <vt:lpstr>What is a Platform Trial?</vt:lpstr>
      <vt:lpstr>Protocol Organization</vt:lpstr>
      <vt:lpstr>Example Platform – Adding New Treatments</vt:lpstr>
      <vt:lpstr>PowerPoint Presentation</vt:lpstr>
      <vt:lpstr>PowerPoint Presentation</vt:lpstr>
      <vt:lpstr>PowerPoint Presentation</vt:lpstr>
      <vt:lpstr>Platform Trial In Practice</vt:lpstr>
      <vt:lpstr>“Tools” and Aids</vt:lpstr>
      <vt:lpstr>Score Card – Considerations for MP</vt:lpstr>
      <vt:lpstr>Score Card – Considerations for MP</vt:lpstr>
      <vt:lpstr>Score Card – Considerations for MP</vt:lpstr>
      <vt:lpstr>Transition from Considering to Assessing a MP</vt:lpstr>
      <vt:lpstr>PowerPoint Presentation</vt:lpstr>
      <vt:lpstr>PowerPoint Presentation</vt:lpstr>
      <vt:lpstr>PowerPoint Presentation</vt:lpstr>
      <vt:lpstr>Transition from Assessing a MP to Implementing a MP</vt:lpstr>
      <vt:lpstr>Open Source Software - GitHub Page</vt:lpstr>
      <vt:lpstr>R Package + Project Specific Files</vt:lpstr>
      <vt:lpstr>PowerPoint Presentation</vt:lpstr>
      <vt:lpstr>PowerPoint Presentation</vt:lpstr>
      <vt:lpstr>PowerPoint Presentation</vt:lpstr>
      <vt:lpstr>PowerPoint Presentation</vt:lpstr>
      <vt:lpstr>PowerPoint Presentation</vt:lpstr>
      <vt:lpstr>Platform Trial Simulation</vt:lpstr>
      <vt:lpstr>Example Simulation Outline</vt:lpstr>
      <vt:lpstr>General Workflow for Using OCTOPUS</vt:lpstr>
      <vt:lpstr>Example 1 - Start</vt:lpstr>
      <vt:lpstr>Changes to OCTOPUS Generated Code - Analysis</vt:lpstr>
      <vt:lpstr>Changes to OCTOPUS Generated Code – Patient Simulation</vt:lpstr>
      <vt:lpstr>Example 1 - Start</vt:lpstr>
      <vt:lpstr>Utilizing Multiple Cores (Faster Simulations) </vt:lpstr>
      <vt:lpstr>Example 2 – Focus on borrowing, tradeoffs </vt:lpstr>
      <vt:lpstr>Example 2 (Cont)</vt:lpstr>
      <vt:lpstr>Changes to the Code </vt:lpstr>
      <vt:lpstr>Changes to the Code </vt:lpstr>
      <vt:lpstr>Interim Analysis Options</vt:lpstr>
      <vt:lpstr>Adding Interim Analysis – Code Changes </vt:lpstr>
      <vt:lpstr>Example 4 – Impact of timing of ISA </vt:lpstr>
      <vt:lpstr>Summary </vt:lpstr>
      <vt:lpstr>Thank You! Kyle.Wathen@Cytel.com</vt:lpstr>
      <vt:lpstr>Previous Slides</vt:lpstr>
      <vt:lpstr>Initial Design</vt:lpstr>
      <vt:lpstr>Statistical Model</vt:lpstr>
      <vt:lpstr>Trial Design – An Iterative Process Starting with a Fixed Design</vt:lpstr>
      <vt:lpstr>Probability of Making a Go Decision</vt:lpstr>
      <vt:lpstr>Probability of Making a Go Decision</vt:lpstr>
      <vt:lpstr>Probability of Making a Go Decision</vt:lpstr>
      <vt:lpstr>Probability of Making a Go Decision</vt:lpstr>
      <vt:lpstr>Sample Size Comparison</vt:lpstr>
      <vt:lpstr>Interim Analysis for Futility</vt:lpstr>
      <vt:lpstr>Interim Analysis for Futility – Probability of Go</vt:lpstr>
      <vt:lpstr>Probability of Futility at IA</vt:lpstr>
      <vt:lpstr>Visuals Can Make it Difficult to Convey Trade-off </vt:lpstr>
      <vt:lpstr>Trade-off Futility vs Go Probability </vt:lpstr>
      <vt:lpstr>What does this mean to individual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Bayesian Predictive Probabilities </vt:lpstr>
      <vt:lpstr>PowerPoint Presentation</vt:lpstr>
      <vt:lpstr>PowerPoint Presentation</vt:lpstr>
      <vt:lpstr>PowerPoint Presentation</vt:lpstr>
      <vt:lpstr>`</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Elisabetta Bruno</dc:creator>
  <cp:lastModifiedBy>Kyle Wathen</cp:lastModifiedBy>
  <cp:revision>184</cp:revision>
  <dcterms:created xsi:type="dcterms:W3CDTF">2021-01-15T09:19:28Z</dcterms:created>
  <dcterms:modified xsi:type="dcterms:W3CDTF">2024-10-22T21:29:05Z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0x0101005EC674CB3B77F04FB82DD2C8A1A72802</vt:lpwstr>
  </property>
</Properties>
</file>