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79"/>
  </p:notesMasterIdLst>
  <p:sldIdLst>
    <p:sldId id="256" r:id="rId7"/>
    <p:sldId id="257" r:id="rId8"/>
    <p:sldId id="2147373921" r:id="rId9"/>
    <p:sldId id="864" r:id="rId10"/>
    <p:sldId id="863" r:id="rId11"/>
    <p:sldId id="812" r:id="rId12"/>
    <p:sldId id="805" r:id="rId13"/>
    <p:sldId id="806" r:id="rId14"/>
    <p:sldId id="807" r:id="rId15"/>
    <p:sldId id="926" r:id="rId16"/>
    <p:sldId id="2147373858" r:id="rId17"/>
    <p:sldId id="2147373843" r:id="rId18"/>
    <p:sldId id="2147373859" r:id="rId19"/>
    <p:sldId id="2147373860" r:id="rId20"/>
    <p:sldId id="2147373861" r:id="rId21"/>
    <p:sldId id="2147373862" r:id="rId22"/>
    <p:sldId id="2147373845" r:id="rId23"/>
    <p:sldId id="2147373846" r:id="rId24"/>
    <p:sldId id="2147373847" r:id="rId25"/>
    <p:sldId id="2147373884" r:id="rId26"/>
    <p:sldId id="937" r:id="rId27"/>
    <p:sldId id="857" r:id="rId28"/>
    <p:sldId id="2147373897" r:id="rId29"/>
    <p:sldId id="2147373900" r:id="rId30"/>
    <p:sldId id="2147373899" r:id="rId31"/>
    <p:sldId id="2147373901" r:id="rId32"/>
    <p:sldId id="2147373902" r:id="rId33"/>
    <p:sldId id="2147373904" r:id="rId34"/>
    <p:sldId id="2147373905" r:id="rId35"/>
    <p:sldId id="2147373909" r:id="rId36"/>
    <p:sldId id="2147373906" r:id="rId37"/>
    <p:sldId id="2147373907" r:id="rId38"/>
    <p:sldId id="2147373908" r:id="rId39"/>
    <p:sldId id="2147373910" r:id="rId40"/>
    <p:sldId id="2147373912" r:id="rId41"/>
    <p:sldId id="2147373913" r:id="rId42"/>
    <p:sldId id="2147373914" r:id="rId43"/>
    <p:sldId id="2147373915" r:id="rId44"/>
    <p:sldId id="2147373917" r:id="rId45"/>
    <p:sldId id="2147373911" r:id="rId46"/>
    <p:sldId id="2147373918" r:id="rId47"/>
    <p:sldId id="2147373919" r:id="rId48"/>
    <p:sldId id="2147373920" r:id="rId49"/>
    <p:sldId id="2147373894" r:id="rId50"/>
    <p:sldId id="2147373896" r:id="rId51"/>
    <p:sldId id="2147373885" r:id="rId52"/>
    <p:sldId id="932" r:id="rId53"/>
    <p:sldId id="2147373864" r:id="rId54"/>
    <p:sldId id="2147373865" r:id="rId55"/>
    <p:sldId id="2147373888" r:id="rId56"/>
    <p:sldId id="2147373887" r:id="rId57"/>
    <p:sldId id="2147373889" r:id="rId58"/>
    <p:sldId id="2147373866" r:id="rId59"/>
    <p:sldId id="2147373892" r:id="rId60"/>
    <p:sldId id="2147373867" r:id="rId61"/>
    <p:sldId id="2147373869" r:id="rId62"/>
    <p:sldId id="2147373890" r:id="rId63"/>
    <p:sldId id="2147373868" r:id="rId64"/>
    <p:sldId id="2147373891" r:id="rId65"/>
    <p:sldId id="2147373870" r:id="rId66"/>
    <p:sldId id="2147373871" r:id="rId67"/>
    <p:sldId id="2147373880" r:id="rId68"/>
    <p:sldId id="2147373878" r:id="rId69"/>
    <p:sldId id="2147373879" r:id="rId70"/>
    <p:sldId id="2147373877" r:id="rId71"/>
    <p:sldId id="2147373893" r:id="rId72"/>
    <p:sldId id="2147373873" r:id="rId73"/>
    <p:sldId id="2147373874" r:id="rId74"/>
    <p:sldId id="2147373875" r:id="rId75"/>
    <p:sldId id="2147373881" r:id="rId76"/>
    <p:sldId id="2147373882" r:id="rId77"/>
    <p:sldId id="214737388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3" autoAdjust="0"/>
    <p:restoredTop sz="94660"/>
  </p:normalViewPr>
  <p:slideViewPr>
    <p:cSldViewPr snapToGrid="0">
      <p:cViewPr varScale="1">
        <p:scale>
          <a:sx n="61" d="100"/>
          <a:sy n="61" d="100"/>
        </p:scale>
        <p:origin x="256"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wathen/BayesPharma2024-OCTOPUS" TargetMode="External"/><Relationship Id="rId2" Type="http://schemas.openxmlformats.org/officeDocument/2006/relationships/hyperlink" Target="https://github.com/kwathen/OCTOPU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2" Type="http://schemas.openxmlformats.org/officeDocument/2006/relationships/hyperlink" Target="https://kwathen.github.io/OCTOPUS/reference/CheckTrialMonitor.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10</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10</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10</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11</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Master Protocols are NOT ALWAYS THE BEST APPROACH</a:t>
            </a:r>
          </a:p>
          <a:p>
            <a:endParaRPr lang="en-US" sz="2000" dirty="0"/>
          </a:p>
        </p:txBody>
      </p:sp>
    </p:spTree>
    <p:extLst>
      <p:ext uri="{BB962C8B-B14F-4D97-AF65-F5344CB8AC3E}">
        <p14:creationId xmlns:p14="http://schemas.microsoft.com/office/powerpoint/2010/main" val="19208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19</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How to install OCTOPUS and get course content</a:t>
            </a:r>
          </a:p>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57150" indent="-342900">
              <a:buFont typeface="Arial" panose="020B0604020202020204" pitchFamily="34" charset="0"/>
              <a:buChar char="•"/>
            </a:pPr>
            <a:r>
              <a:rPr lang="en-US" sz="2400" dirty="0"/>
              <a:t>Introduction to OCTOPUS R package</a:t>
            </a:r>
          </a:p>
          <a:p>
            <a:pPr marL="57150" indent="-342900">
              <a:buFont typeface="Arial" panose="020B0604020202020204" pitchFamily="34" charset="0"/>
              <a:buChar char="•"/>
            </a:pPr>
            <a:r>
              <a:rPr lang="en-US" sz="2400" dirty="0"/>
              <a:t>Comparing accrual approaches using shiny app</a:t>
            </a:r>
          </a:p>
          <a:p>
            <a:pPr marL="57150" indent="-342900">
              <a:buFont typeface="Arial" panose="020B0604020202020204" pitchFamily="34" charset="0"/>
              <a:buChar char="•"/>
            </a:pPr>
            <a:r>
              <a:rPr lang="en-US" sz="2400" dirty="0"/>
              <a:t>Hands on examples with OCTOPUS</a:t>
            </a:r>
          </a:p>
          <a:p>
            <a:pPr marL="5715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can be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marL="400050" indent="-231775">
              <a:buFont typeface="Arial" panose="020B0604020202020204" pitchFamily="34" charset="0"/>
              <a:buChar char="•"/>
            </a:pPr>
            <a:endParaRPr lang="en-US" sz="1800" dirty="0"/>
          </a:p>
          <a:p>
            <a:pPr marL="400050" indent="-23177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9697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Ramp up in recruitment – 5, 10, 15 patients per month for month 1, 2, 3 and after</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29</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011823"/>
            <a:ext cx="2898559" cy="4647426"/>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endParaRPr lang="en-US" dirty="0"/>
          </a:p>
          <a:p>
            <a:endParaRPr lang="en-US" b="1" dirty="0"/>
          </a:p>
          <a:p>
            <a:r>
              <a:rPr lang="en-US" b="1" dirty="0"/>
              <a:t>3.Example1Borrow</a:t>
            </a:r>
          </a:p>
          <a:p>
            <a:endParaRPr lang="en-US" b="1" dirty="0"/>
          </a:p>
          <a:p>
            <a:endParaRPr lang="en-US" b="1" dirty="0"/>
          </a:p>
          <a:p>
            <a:endParaRPr lang="en-US" b="1" dirty="0"/>
          </a:p>
          <a:p>
            <a:endParaRPr lang="en-US" b="1" dirty="0"/>
          </a:p>
          <a:p>
            <a:endParaRPr lang="en-US" sz="800"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2B8E-2560-F8C3-9061-0039E968A3E0}"/>
              </a:ext>
            </a:extLst>
          </p:cNvPr>
          <p:cNvSpPr>
            <a:spLocks noGrp="1"/>
          </p:cNvSpPr>
          <p:nvPr>
            <p:ph type="title"/>
          </p:nvPr>
        </p:nvSpPr>
        <p:spPr/>
        <p:txBody>
          <a:bodyPr/>
          <a:lstStyle/>
          <a:p>
            <a:r>
              <a:rPr lang="en-US" dirty="0"/>
              <a:t>Course Preliminaries </a:t>
            </a:r>
          </a:p>
        </p:txBody>
      </p:sp>
      <p:sp>
        <p:nvSpPr>
          <p:cNvPr id="3" name="Content Placeholder 2">
            <a:extLst>
              <a:ext uri="{FF2B5EF4-FFF2-40B4-BE49-F238E27FC236}">
                <a16:creationId xmlns:a16="http://schemas.microsoft.com/office/drawing/2014/main" id="{75F4481A-6A41-77ED-86AF-B50B7948B034}"/>
              </a:ext>
            </a:extLst>
          </p:cNvPr>
          <p:cNvSpPr>
            <a:spLocks noGrp="1"/>
          </p:cNvSpPr>
          <p:nvPr>
            <p:ph idx="1"/>
          </p:nvPr>
        </p:nvSpPr>
        <p:spPr>
          <a:xfrm>
            <a:off x="322847" y="1153160"/>
            <a:ext cx="11456069" cy="4578635"/>
          </a:xfrm>
        </p:spPr>
        <p:txBody>
          <a:bodyPr/>
          <a:lstStyle/>
          <a:p>
            <a:r>
              <a:rPr lang="en-US" sz="2000" dirty="0"/>
              <a:t>OCTOPUS GitHub  Repository </a:t>
            </a:r>
            <a:r>
              <a:rPr lang="en-US" sz="2000" dirty="0">
                <a:hlinkClick r:id="rId2"/>
              </a:rPr>
              <a:t>https://github.com/kwathen/OCTOPUS</a:t>
            </a:r>
            <a:r>
              <a:rPr lang="en-US" sz="2000" dirty="0"/>
              <a:t> </a:t>
            </a:r>
          </a:p>
          <a:p>
            <a:r>
              <a:rPr lang="en-US" sz="2000" dirty="0"/>
              <a:t>OCTOPUS Package Website: https://kwathen.github.io/OCTOPUS/</a:t>
            </a:r>
          </a:p>
          <a:p>
            <a:r>
              <a:rPr lang="en-US" sz="2000" b="1" dirty="0"/>
              <a:t>Install OCTOPUS n R</a:t>
            </a:r>
          </a:p>
          <a:p>
            <a:r>
              <a:rPr lang="en-US" sz="2000" dirty="0"/>
              <a:t>	library(remotes)</a:t>
            </a:r>
          </a:p>
          <a:p>
            <a:r>
              <a:rPr lang="en-US" sz="2000" dirty="0"/>
              <a:t>	remotes::</a:t>
            </a:r>
            <a:r>
              <a:rPr lang="en-US" sz="2000" dirty="0" err="1"/>
              <a:t>install_github</a:t>
            </a:r>
            <a:r>
              <a:rPr lang="en-US" sz="2000" dirty="0"/>
              <a:t>( "</a:t>
            </a:r>
            <a:r>
              <a:rPr lang="en-US" sz="2000" dirty="0" err="1"/>
              <a:t>kwathen</a:t>
            </a:r>
            <a:r>
              <a:rPr lang="en-US" sz="2000" dirty="0"/>
              <a:t>/OCTOPUS")</a:t>
            </a:r>
          </a:p>
          <a:p>
            <a:endParaRPr lang="en-US" sz="2000" dirty="0"/>
          </a:p>
          <a:p>
            <a:r>
              <a:rPr lang="en-US" sz="2000" dirty="0"/>
              <a:t>Check to make sure you have V1.3.1 as updates were </a:t>
            </a:r>
            <a:r>
              <a:rPr lang="en-US" sz="2000"/>
              <a:t>added today!</a:t>
            </a:r>
            <a:endParaRPr lang="en-US" sz="2000" dirty="0"/>
          </a:p>
          <a:p>
            <a:endParaRPr lang="en-US" sz="2000" dirty="0"/>
          </a:p>
          <a:p>
            <a:r>
              <a:rPr lang="en-US" sz="2000" b="1" dirty="0"/>
              <a:t>Short Course Material</a:t>
            </a:r>
          </a:p>
          <a:p>
            <a:r>
              <a:rPr lang="en-US" sz="2000" u="sng"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https://github.com/kwathen/BayesPharma2024-OCTOPUS</a:t>
            </a:r>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r>
              <a:rPr lang="en-US" sz="1600" dirty="0"/>
              <a:t>	</a:t>
            </a:r>
            <a:r>
              <a:rPr lang="en-US" sz="1600" b="1" dirty="0"/>
              <a:t>Step 1</a:t>
            </a:r>
            <a:r>
              <a:rPr lang="en-US" sz="1600" dirty="0"/>
              <a:t>: Once on the repository at the link above, click the green box labeled “Code”, see below in the red box.</a:t>
            </a:r>
          </a:p>
          <a:p>
            <a:r>
              <a:rPr lang="en-US" sz="1600" dirty="0"/>
              <a:t>	</a:t>
            </a:r>
            <a:r>
              <a:rPr lang="en-US" sz="1600" b="1" dirty="0"/>
              <a:t>Step 2</a:t>
            </a:r>
            <a:r>
              <a:rPr lang="en-US" sz="1600" dirty="0"/>
              <a:t>: In the menu that expands, click Download ZIP, shown in the 2nd red box below. </a:t>
            </a:r>
          </a:p>
          <a:p>
            <a:r>
              <a:rPr lang="en-US" sz="1600" dirty="0"/>
              <a:t>	</a:t>
            </a:r>
            <a:r>
              <a:rPr lang="en-US" sz="1600" b="1" dirty="0"/>
              <a:t>Step 3</a:t>
            </a:r>
            <a:r>
              <a:rPr lang="en-US" sz="1600" dirty="0"/>
              <a:t>: Unzip the zip file that was downloaded.  This can be done by right clicking on the zip file, then extract all </a:t>
            </a:r>
          </a:p>
          <a:p>
            <a:endParaRPr lang="en-US" sz="2000" dirty="0"/>
          </a:p>
        </p:txBody>
      </p:sp>
      <p:sp>
        <p:nvSpPr>
          <p:cNvPr id="4" name="Slide Number Placeholder 3">
            <a:extLst>
              <a:ext uri="{FF2B5EF4-FFF2-40B4-BE49-F238E27FC236}">
                <a16:creationId xmlns:a16="http://schemas.microsoft.com/office/drawing/2014/main" id="{FDAA8192-CBFD-519E-C697-5AB61245AD7B}"/>
              </a:ext>
            </a:extLst>
          </p:cNvPr>
          <p:cNvSpPr>
            <a:spLocks noGrp="1"/>
          </p:cNvSpPr>
          <p:nvPr>
            <p:ph type="sldNum" sz="quarter" idx="12"/>
          </p:nvPr>
        </p:nvSpPr>
        <p:spPr/>
        <p:txBody>
          <a:bodyPr/>
          <a:lstStyle/>
          <a:p>
            <a:fld id="{82F5E98D-7EF9-415D-84B4-C7BB52403EFC}" type="slidenum">
              <a:rPr lang="en-GB" smtClean="0"/>
              <a:pPr/>
              <a:t>3</a:t>
            </a:fld>
            <a:endParaRPr lang="en-GB"/>
          </a:p>
        </p:txBody>
      </p:sp>
    </p:spTree>
    <p:extLst>
      <p:ext uri="{BB962C8B-B14F-4D97-AF65-F5344CB8AC3E}">
        <p14:creationId xmlns:p14="http://schemas.microsoft.com/office/powerpoint/2010/main" val="1633736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974D-39DF-72C1-00DA-F2751ABE6E5B}"/>
              </a:ext>
            </a:extLst>
          </p:cNvPr>
          <p:cNvSpPr>
            <a:spLocks noGrp="1"/>
          </p:cNvSpPr>
          <p:nvPr>
            <p:ph type="title"/>
          </p:nvPr>
        </p:nvSpPr>
        <p:spPr/>
        <p:txBody>
          <a:bodyPr/>
          <a:lstStyle/>
          <a:p>
            <a:r>
              <a:rPr lang="en-US" dirty="0"/>
              <a:t>General Workflow for Using OCTOPUS</a:t>
            </a:r>
          </a:p>
        </p:txBody>
      </p:sp>
      <p:sp>
        <p:nvSpPr>
          <p:cNvPr id="3" name="Content Placeholder 2">
            <a:extLst>
              <a:ext uri="{FF2B5EF4-FFF2-40B4-BE49-F238E27FC236}">
                <a16:creationId xmlns:a16="http://schemas.microsoft.com/office/drawing/2014/main" id="{C73ADD52-B512-B503-2E67-79F8181D2E9A}"/>
              </a:ext>
            </a:extLst>
          </p:cNvPr>
          <p:cNvSpPr>
            <a:spLocks noGrp="1"/>
          </p:cNvSpPr>
          <p:nvPr>
            <p:ph idx="1"/>
          </p:nvPr>
        </p:nvSpPr>
        <p:spPr/>
        <p:txBody>
          <a:bodyPr/>
          <a:lstStyle/>
          <a:p>
            <a:pPr marL="57150" indent="-342900">
              <a:buAutoNum type="arabicPeriod"/>
            </a:pPr>
            <a:r>
              <a:rPr lang="en-US" dirty="0"/>
              <a:t>Setup a file to allow you to call OCTOPUS::</a:t>
            </a:r>
            <a:r>
              <a:rPr lang="en-US" dirty="0" err="1"/>
              <a:t>CreateProject</a:t>
            </a:r>
            <a:endParaRPr lang="en-US" dirty="0"/>
          </a:p>
          <a:p>
            <a:pPr marL="57150" indent="-342900">
              <a:buAutoNum type="arabicPeriod"/>
            </a:pPr>
            <a:r>
              <a:rPr lang="en-US" dirty="0"/>
              <a:t>Modify files as needed (most common </a:t>
            </a:r>
            <a:r>
              <a:rPr lang="en-US" dirty="0" err="1"/>
              <a:t>BuildMe.R</a:t>
            </a:r>
            <a:r>
              <a:rPr lang="en-US" dirty="0"/>
              <a:t>, analysis, and patient simulation) </a:t>
            </a:r>
          </a:p>
          <a:p>
            <a:pPr marL="57150" indent="-342900">
              <a:buAutoNum type="arabicPeriod"/>
            </a:pPr>
            <a:r>
              <a:rPr lang="en-US" dirty="0" err="1"/>
              <a:t>BuildMe.R</a:t>
            </a:r>
            <a:endParaRPr lang="en-US" dirty="0"/>
          </a:p>
          <a:p>
            <a:pPr marL="1028700" lvl="1" indent="-342900">
              <a:buFont typeface="+mj-lt"/>
              <a:buAutoNum type="alphaUcPeriod"/>
            </a:pPr>
            <a:r>
              <a:rPr lang="en-US" dirty="0"/>
              <a:t>Create the simulation objects</a:t>
            </a:r>
          </a:p>
          <a:p>
            <a:pPr marL="1028700" lvl="1" indent="-342900">
              <a:buFont typeface="+mj-lt"/>
              <a:buAutoNum type="alphaUcPeriod"/>
            </a:pPr>
            <a:r>
              <a:rPr lang="en-US" dirty="0"/>
              <a:t>Run simulation</a:t>
            </a:r>
          </a:p>
          <a:p>
            <a:pPr marL="57150" indent="-342900">
              <a:buFont typeface="+mj-lt"/>
              <a:buAutoNum type="arabicPeriod"/>
            </a:pPr>
            <a:r>
              <a:rPr lang="en-US" dirty="0"/>
              <a:t>Post Process</a:t>
            </a:r>
          </a:p>
          <a:p>
            <a:pPr marL="1028700" lvl="1" indent="-342900">
              <a:buFont typeface="+mj-lt"/>
              <a:buAutoNum type="arabicPeriod"/>
            </a:pPr>
            <a:r>
              <a:rPr lang="en-US" dirty="0"/>
              <a:t>Combine results</a:t>
            </a:r>
          </a:p>
          <a:p>
            <a:pPr marL="1028700" lvl="1" indent="-342900">
              <a:buFont typeface="+mj-lt"/>
              <a:buAutoNum type="arabicPeriod"/>
            </a:pPr>
            <a:r>
              <a:rPr lang="en-US" dirty="0"/>
              <a:t>Process simulation results</a:t>
            </a:r>
          </a:p>
          <a:p>
            <a:pPr marL="1028700" lvl="1" indent="-342900">
              <a:buFont typeface="+mj-lt"/>
              <a:buAutoNum type="arabicPeriod"/>
            </a:pPr>
            <a:r>
              <a:rPr lang="en-US" dirty="0"/>
              <a:t>Create graphs or simulation report </a:t>
            </a:r>
          </a:p>
          <a:p>
            <a:pPr indent="0"/>
            <a:endParaRPr lang="en-US" dirty="0"/>
          </a:p>
        </p:txBody>
      </p:sp>
      <p:sp>
        <p:nvSpPr>
          <p:cNvPr id="4" name="Slide Number Placeholder 3">
            <a:extLst>
              <a:ext uri="{FF2B5EF4-FFF2-40B4-BE49-F238E27FC236}">
                <a16:creationId xmlns:a16="http://schemas.microsoft.com/office/drawing/2014/main" id="{5C5B9FAD-156A-36F6-A57E-81E2EC38C0DA}"/>
              </a:ext>
            </a:extLst>
          </p:cNvPr>
          <p:cNvSpPr>
            <a:spLocks noGrp="1"/>
          </p:cNvSpPr>
          <p:nvPr>
            <p:ph type="sldNum" sz="quarter" idx="12"/>
          </p:nvPr>
        </p:nvSpPr>
        <p:spPr/>
        <p:txBody>
          <a:bodyPr/>
          <a:lstStyle/>
          <a:p>
            <a:fld id="{82F5E98D-7EF9-415D-84B4-C7BB52403EFC}" type="slidenum">
              <a:rPr lang="en-GB" smtClean="0"/>
              <a:pPr/>
              <a:t>30</a:t>
            </a:fld>
            <a:endParaRPr lang="en-GB"/>
          </a:p>
        </p:txBody>
      </p:sp>
      <p:pic>
        <p:nvPicPr>
          <p:cNvPr id="6" name="Picture 5">
            <a:extLst>
              <a:ext uri="{FF2B5EF4-FFF2-40B4-BE49-F238E27FC236}">
                <a16:creationId xmlns:a16="http://schemas.microsoft.com/office/drawing/2014/main" id="{C56F7F55-9964-5FE8-D9E1-1E0BB9057B52}"/>
              </a:ext>
            </a:extLst>
          </p:cNvPr>
          <p:cNvPicPr>
            <a:picLocks noChangeAspect="1"/>
          </p:cNvPicPr>
          <p:nvPr/>
        </p:nvPicPr>
        <p:blipFill>
          <a:blip r:embed="rId2"/>
          <a:stretch>
            <a:fillRect/>
          </a:stretch>
        </p:blipFill>
        <p:spPr>
          <a:xfrm>
            <a:off x="5188911" y="2880888"/>
            <a:ext cx="1352739" cy="1286054"/>
          </a:xfrm>
          <a:prstGeom prst="rect">
            <a:avLst/>
          </a:prstGeom>
        </p:spPr>
      </p:pic>
      <p:pic>
        <p:nvPicPr>
          <p:cNvPr id="8" name="Picture 7">
            <a:extLst>
              <a:ext uri="{FF2B5EF4-FFF2-40B4-BE49-F238E27FC236}">
                <a16:creationId xmlns:a16="http://schemas.microsoft.com/office/drawing/2014/main" id="{F8849106-45C1-6225-70A0-55BB80D2A181}"/>
              </a:ext>
            </a:extLst>
          </p:cNvPr>
          <p:cNvPicPr>
            <a:picLocks noChangeAspect="1"/>
          </p:cNvPicPr>
          <p:nvPr/>
        </p:nvPicPr>
        <p:blipFill>
          <a:blip r:embed="rId3"/>
          <a:stretch>
            <a:fillRect/>
          </a:stretch>
        </p:blipFill>
        <p:spPr>
          <a:xfrm>
            <a:off x="6980285" y="2859561"/>
            <a:ext cx="3858163" cy="2457793"/>
          </a:xfrm>
          <a:prstGeom prst="rect">
            <a:avLst/>
          </a:prstGeom>
        </p:spPr>
      </p:pic>
      <p:cxnSp>
        <p:nvCxnSpPr>
          <p:cNvPr id="10" name="Straight Arrow Connector 9">
            <a:extLst>
              <a:ext uri="{FF2B5EF4-FFF2-40B4-BE49-F238E27FC236}">
                <a16:creationId xmlns:a16="http://schemas.microsoft.com/office/drawing/2014/main" id="{1DDE07AB-CF21-4E17-615B-6CD3FABFC0EE}"/>
              </a:ext>
            </a:extLst>
          </p:cNvPr>
          <p:cNvCxnSpPr>
            <a:cxnSpLocks/>
          </p:cNvCxnSpPr>
          <p:nvPr/>
        </p:nvCxnSpPr>
        <p:spPr>
          <a:xfrm>
            <a:off x="6066014" y="3523915"/>
            <a:ext cx="832035"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50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9C9B-9162-C1A3-7FD1-FA300385CA4F}"/>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17734478-5A19-B55C-7AD3-268C47FB6164}"/>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FF0000"/>
                </a:solidFill>
              </a:rPr>
              <a:t>Normal endpoint</a:t>
            </a:r>
          </a:p>
          <a:p>
            <a:pPr marL="57150" indent="-342900">
              <a:buAutoNum type="arabicPeriod"/>
            </a:pPr>
            <a:r>
              <a:rPr lang="en-US" dirty="0">
                <a:solidFill>
                  <a:srgbClr val="FF0000"/>
                </a:solidFill>
              </a:rPr>
              <a:t>Bayesian regression model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Treatment= Experimental)  via JAGS</a:t>
            </a:r>
          </a:p>
          <a:p>
            <a:pPr marL="685800" lvl="1" indent="0">
              <a:buNone/>
            </a:pPr>
            <a:r>
              <a:rPr lang="en-US" dirty="0">
                <a:solidFill>
                  <a:srgbClr val="FF0000"/>
                </a:solidFill>
              </a:rPr>
              <a:t>Assume all control patients are borrowed</a:t>
            </a:r>
          </a:p>
          <a:p>
            <a:pPr marL="685800" lvl="1" indent="0">
              <a:buNone/>
            </a:pP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Normal( m</a:t>
            </a:r>
            <a:r>
              <a:rPr lang="en-US" baseline="-25000" dirty="0">
                <a:solidFill>
                  <a:srgbClr val="FF0000"/>
                </a:solidFill>
              </a:rPr>
              <a:t>0</a:t>
            </a:r>
            <a:r>
              <a:rPr lang="en-US" dirty="0">
                <a:solidFill>
                  <a:srgbClr val="FF0000"/>
                </a:solidFill>
              </a:rPr>
              <a:t>, s</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 ~ Normal( m</a:t>
            </a:r>
            <a:r>
              <a:rPr lang="en-US" baseline="-25000" dirty="0">
                <a:solidFill>
                  <a:srgbClr val="FF0000"/>
                </a:solidFill>
              </a:rPr>
              <a:t>1</a:t>
            </a:r>
            <a:r>
              <a:rPr lang="en-US" dirty="0">
                <a:solidFill>
                  <a:srgbClr val="FF0000"/>
                </a:solidFill>
              </a:rPr>
              <a:t>, s</a:t>
            </a:r>
            <a:r>
              <a:rPr lang="en-US" baseline="-25000" dirty="0">
                <a:solidFill>
                  <a:srgbClr val="FF0000"/>
                </a:solidFill>
              </a:rPr>
              <a:t>1</a:t>
            </a:r>
            <a:r>
              <a:rPr lang="en-US" dirty="0">
                <a:solidFill>
                  <a:srgbClr val="FF000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FF000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B0215A4E-F588-A848-31A2-7B522293CE46}"/>
              </a:ext>
            </a:extLst>
          </p:cNvPr>
          <p:cNvSpPr>
            <a:spLocks noGrp="1"/>
          </p:cNvSpPr>
          <p:nvPr>
            <p:ph type="sldNum" sz="quarter" idx="12"/>
          </p:nvPr>
        </p:nvSpPr>
        <p:spPr/>
        <p:txBody>
          <a:bodyPr/>
          <a:lstStyle/>
          <a:p>
            <a:fld id="{82F5E98D-7EF9-415D-84B4-C7BB52403EFC}" type="slidenum">
              <a:rPr lang="en-GB" smtClean="0"/>
              <a:pPr/>
              <a:t>31</a:t>
            </a:fld>
            <a:endParaRPr lang="en-GB"/>
          </a:p>
        </p:txBody>
      </p:sp>
      <p:pic>
        <p:nvPicPr>
          <p:cNvPr id="6" name="Picture 5">
            <a:extLst>
              <a:ext uri="{FF2B5EF4-FFF2-40B4-BE49-F238E27FC236}">
                <a16:creationId xmlns:a16="http://schemas.microsoft.com/office/drawing/2014/main" id="{D45221EC-643E-0FE3-9569-CFDABFACE104}"/>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21885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2A2D-E685-0812-D107-1D0F3C67E0CE}"/>
              </a:ext>
            </a:extLst>
          </p:cNvPr>
          <p:cNvSpPr>
            <a:spLocks noGrp="1"/>
          </p:cNvSpPr>
          <p:nvPr>
            <p:ph type="title"/>
          </p:nvPr>
        </p:nvSpPr>
        <p:spPr>
          <a:xfrm>
            <a:off x="322847" y="64335"/>
            <a:ext cx="10515600" cy="633496"/>
          </a:xfrm>
        </p:spPr>
        <p:txBody>
          <a:bodyPr/>
          <a:lstStyle/>
          <a:p>
            <a:r>
              <a:rPr lang="en-US" dirty="0"/>
              <a:t>Changes to OCTOPUS Generated Code - Analysis</a:t>
            </a:r>
          </a:p>
        </p:txBody>
      </p:sp>
      <p:sp>
        <p:nvSpPr>
          <p:cNvPr id="3" name="Content Placeholder 2">
            <a:extLst>
              <a:ext uri="{FF2B5EF4-FFF2-40B4-BE49-F238E27FC236}">
                <a16:creationId xmlns:a16="http://schemas.microsoft.com/office/drawing/2014/main" id="{FB520753-18AB-231F-F893-5AC9510638CB}"/>
              </a:ext>
            </a:extLst>
          </p:cNvPr>
          <p:cNvSpPr>
            <a:spLocks noGrp="1"/>
          </p:cNvSpPr>
          <p:nvPr>
            <p:ph idx="1"/>
          </p:nvPr>
        </p:nvSpPr>
        <p:spPr>
          <a:xfrm>
            <a:off x="322847" y="697832"/>
            <a:ext cx="11702717" cy="5033964"/>
          </a:xfrm>
        </p:spPr>
        <p:txBody>
          <a:bodyPr/>
          <a:lstStyle/>
          <a:p>
            <a:pPr marL="57150" indent="-342900">
              <a:buAutoNum type="arabicPeriod"/>
            </a:pPr>
            <a:r>
              <a:rPr lang="en-US" dirty="0"/>
              <a:t>Copy the </a:t>
            </a:r>
            <a:r>
              <a:rPr lang="en-US" dirty="0" err="1"/>
              <a:t>BayesianNormalRegressionFunctions.R</a:t>
            </a:r>
            <a:r>
              <a:rPr lang="en-US" dirty="0"/>
              <a:t> file</a:t>
            </a:r>
          </a:p>
          <a:p>
            <a:pPr marL="57150" indent="-342900">
              <a:buAutoNum type="arabicPeriod"/>
            </a:pPr>
            <a:r>
              <a:rPr lang="en-US" dirty="0"/>
              <a:t>R/</a:t>
            </a:r>
            <a:r>
              <a:rPr lang="en-US" dirty="0" err="1"/>
              <a:t>RunAnalysis.BayesNormalRegression.R</a:t>
            </a:r>
            <a:r>
              <a:rPr lang="en-US" dirty="0"/>
              <a:t> –  Read off the priors for beta0 and beta1, setup data list for the JAGS mode, call </a:t>
            </a:r>
            <a:r>
              <a:rPr lang="en-US" dirty="0" err="1"/>
              <a:t>SamplePosterior</a:t>
            </a:r>
            <a:endParaRPr lang="en-US" dirty="0"/>
          </a:p>
          <a:p>
            <a:pPr marL="685800" lvl="1" indent="0">
              <a:lnSpc>
                <a:spcPct val="100000"/>
              </a:lnSpc>
              <a:spcAft>
                <a:spcPts val="0"/>
              </a:spcAft>
              <a:buNone/>
            </a:pPr>
            <a:r>
              <a:rPr lang="en-US" sz="1200" dirty="0">
                <a:latin typeface="Lucida Console" panose="020B0609040504020204" pitchFamily="49" charset="0"/>
              </a:rPr>
              <a:t>dBeta0PriorMean &lt;- cAnalysis$dBeta0PriorMean    </a:t>
            </a:r>
          </a:p>
          <a:p>
            <a:pPr marL="685800" lvl="1" indent="0">
              <a:lnSpc>
                <a:spcPct val="100000"/>
              </a:lnSpc>
              <a:spcAft>
                <a:spcPts val="0"/>
              </a:spcAft>
              <a:buNone/>
            </a:pPr>
            <a:r>
              <a:rPr lang="en-US" sz="1200" dirty="0">
                <a:latin typeface="Lucida Console" panose="020B0609040504020204" pitchFamily="49" charset="0"/>
              </a:rPr>
              <a:t>dBeta0PriorSD   &lt;- cAnalysis$dBeta0PriorSD        </a:t>
            </a:r>
          </a:p>
          <a:p>
            <a:pPr marL="685800" lvl="1" indent="0">
              <a:lnSpc>
                <a:spcPct val="100000"/>
              </a:lnSpc>
              <a:spcAft>
                <a:spcPts val="0"/>
              </a:spcAft>
              <a:buNone/>
            </a:pPr>
            <a:r>
              <a:rPr lang="en-US" sz="1200" dirty="0">
                <a:latin typeface="Lucida Console" panose="020B0609040504020204" pitchFamily="49" charset="0"/>
              </a:rPr>
              <a:t>dBeta1PriorMean &lt;- cAnalysis$dBeta1PriorMean    </a:t>
            </a:r>
          </a:p>
          <a:p>
            <a:pPr marL="685800" lvl="1" indent="0">
              <a:lnSpc>
                <a:spcPct val="100000"/>
              </a:lnSpc>
              <a:spcAft>
                <a:spcPts val="0"/>
              </a:spcAft>
              <a:buNone/>
            </a:pPr>
            <a:r>
              <a:rPr lang="en-US" sz="1200" dirty="0">
                <a:latin typeface="Lucida Console" panose="020B0609040504020204" pitchFamily="49" charset="0"/>
              </a:rPr>
              <a:t>dBeta1PriorSD   &lt;- cAnalysis$dBeta1PriorSD</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Need </a:t>
            </a:r>
            <a:r>
              <a:rPr lang="en-US" sz="1200" dirty="0" err="1">
                <a:latin typeface="Lucida Console" panose="020B0609040504020204" pitchFamily="49" charset="0"/>
              </a:rPr>
              <a:t>vTrt</a:t>
            </a:r>
            <a:r>
              <a:rPr lang="en-US" sz="1200" dirty="0">
                <a:latin typeface="Lucida Console" panose="020B0609040504020204" pitchFamily="49" charset="0"/>
              </a:rPr>
              <a:t> to be an indicator of the Experimental treatment     </a:t>
            </a:r>
          </a:p>
          <a:p>
            <a:pPr marL="685800" lvl="1" indent="0">
              <a:lnSpc>
                <a:spcPct val="100000"/>
              </a:lnSpc>
              <a:spcAft>
                <a:spcPts val="0"/>
              </a:spcAft>
              <a:buNone/>
            </a:pPr>
            <a:r>
              <a:rPr lang="en-US" sz="1200" dirty="0" err="1">
                <a:latin typeface="Lucida Console" panose="020B0609040504020204" pitchFamily="49" charset="0"/>
              </a:rPr>
              <a:t>vTrt</a:t>
            </a:r>
            <a:r>
              <a:rPr lang="en-US" sz="1200" dirty="0">
                <a:latin typeface="Lucida Console" panose="020B0609040504020204" pitchFamily="49" charset="0"/>
              </a:rPr>
              <a:t> &lt;- </a:t>
            </a:r>
            <a:r>
              <a:rPr lang="en-US" sz="1200" dirty="0" err="1">
                <a:latin typeface="Lucida Console" panose="020B0609040504020204" pitchFamily="49" charset="0"/>
              </a:rPr>
              <a:t>ifelse</a:t>
            </a:r>
            <a:r>
              <a:rPr lang="en-US" sz="1200" dirty="0">
                <a:latin typeface="Lucida Console" panose="020B0609040504020204" pitchFamily="49" charset="0"/>
              </a:rPr>
              <a:t>( </a:t>
            </a:r>
            <a:r>
              <a:rPr lang="en-US" sz="1200" dirty="0" err="1">
                <a:latin typeface="Lucida Console" panose="020B0609040504020204" pitchFamily="49" charset="0"/>
              </a:rPr>
              <a:t>vTrt</a:t>
            </a:r>
            <a:r>
              <a:rPr lang="en-US" sz="1200" dirty="0">
                <a:latin typeface="Lucida Console" panose="020B0609040504020204" pitchFamily="49" charset="0"/>
              </a:rPr>
              <a:t> ==1, 0, 1 )   </a:t>
            </a:r>
          </a:p>
          <a:p>
            <a:pPr marL="685800" lvl="1" indent="0">
              <a:lnSpc>
                <a:spcPct val="100000"/>
              </a:lnSpc>
              <a:spcAft>
                <a:spcPts val="0"/>
              </a:spcAft>
              <a:buNone/>
            </a:pPr>
            <a:r>
              <a:rPr lang="en-US" sz="1200" dirty="0">
                <a:latin typeface="Lucida Console" panose="020B0609040504020204" pitchFamily="49" charset="0"/>
              </a:rPr>
              <a:t># Setup the list that is sent to sample the posterior, including data and prior info from the </a:t>
            </a:r>
            <a:r>
              <a:rPr lang="en-US" sz="1200" dirty="0" err="1">
                <a:latin typeface="Lucida Console" panose="020B0609040504020204" pitchFamily="49" charset="0"/>
              </a:rPr>
              <a:t>cAnalysis</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lData</a:t>
            </a:r>
            <a:r>
              <a:rPr lang="en-US" sz="1200" dirty="0">
                <a:latin typeface="Lucida Console" panose="020B0609040504020204" pitchFamily="49" charset="0"/>
              </a:rPr>
              <a:t> &lt;- list( </a:t>
            </a:r>
            <a:r>
              <a:rPr lang="en-US" sz="1200" dirty="0" err="1">
                <a:latin typeface="Lucida Console" panose="020B0609040504020204" pitchFamily="49" charset="0"/>
              </a:rPr>
              <a:t>nQtyPats</a:t>
            </a:r>
            <a:r>
              <a:rPr lang="en-US" sz="1200" dirty="0">
                <a:latin typeface="Lucida Console" panose="020B0609040504020204" pitchFamily="49" charset="0"/>
              </a:rPr>
              <a:t> = length( </a:t>
            </a:r>
            <a:r>
              <a:rPr lang="en-US" sz="1200" dirty="0" err="1">
                <a:latin typeface="Lucida Console" panose="020B0609040504020204" pitchFamily="49" charset="0"/>
              </a:rPr>
              <a:t>vTrt</a:t>
            </a:r>
            <a:r>
              <a:rPr lang="en-US" sz="1200" dirty="0">
                <a:latin typeface="Lucida Console" panose="020B0609040504020204" pitchFamily="49" charset="0"/>
              </a:rPr>
              <a:t> ),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vY</a:t>
            </a:r>
            <a:r>
              <a:rPr lang="en-US" sz="1200" dirty="0">
                <a:latin typeface="Lucida Console" panose="020B0609040504020204" pitchFamily="49" charset="0"/>
              </a:rPr>
              <a:t> = </a:t>
            </a:r>
            <a:r>
              <a:rPr lang="en-US" sz="1200" dirty="0" err="1">
                <a:latin typeface="Lucida Console" panose="020B0609040504020204" pitchFamily="49" charset="0"/>
              </a:rPr>
              <a:t>vOut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vTreatment</a:t>
            </a:r>
            <a:r>
              <a:rPr lang="en-US" sz="1200" dirty="0">
                <a:latin typeface="Lucida Console" panose="020B0609040504020204" pitchFamily="49" charset="0"/>
              </a:rPr>
              <a:t> = </a:t>
            </a:r>
            <a:r>
              <a:rPr lang="en-US" sz="1200" dirty="0" err="1">
                <a:latin typeface="Lucida Console" panose="020B0609040504020204" pitchFamily="49" charset="0"/>
              </a:rPr>
              <a:t>vTrt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dBeta0PriorMean =  dBeta0PriorMean,                    </a:t>
            </a:r>
          </a:p>
          <a:p>
            <a:pPr marL="685800" lvl="1" indent="0">
              <a:lnSpc>
                <a:spcPct val="100000"/>
              </a:lnSpc>
              <a:spcAft>
                <a:spcPts val="0"/>
              </a:spcAft>
              <a:buNone/>
            </a:pPr>
            <a:r>
              <a:rPr lang="en-US" sz="1200" dirty="0">
                <a:latin typeface="Lucida Console" panose="020B0609040504020204" pitchFamily="49" charset="0"/>
              </a:rPr>
              <a:t>               dBeta0PriorSD   =  dBeta0PriorSD,                   </a:t>
            </a:r>
          </a:p>
          <a:p>
            <a:pPr marL="685800" lvl="1" indent="0">
              <a:lnSpc>
                <a:spcPct val="100000"/>
              </a:lnSpc>
              <a:spcAft>
                <a:spcPts val="0"/>
              </a:spcAft>
              <a:buNone/>
            </a:pPr>
            <a:r>
              <a:rPr lang="en-US" sz="1200" dirty="0">
                <a:latin typeface="Lucida Console" panose="020B0609040504020204" pitchFamily="49" charset="0"/>
              </a:rPr>
              <a:t>               dBeta1PriorMean =  dBeta1PriorMean,                   </a:t>
            </a:r>
          </a:p>
          <a:p>
            <a:pPr marL="685800" lvl="1" indent="0">
              <a:lnSpc>
                <a:spcPct val="100000"/>
              </a:lnSpc>
              <a:spcAft>
                <a:spcPts val="0"/>
              </a:spcAft>
              <a:buNone/>
            </a:pPr>
            <a:r>
              <a:rPr lang="en-US" sz="1200" dirty="0">
                <a:latin typeface="Lucida Console" panose="020B0609040504020204" pitchFamily="49" charset="0"/>
              </a:rPr>
              <a:t>               dBeta1PriorSD   =  dBeta1PriorSD  )</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 Note: These values could be added to the input if you are trying to determine them</a:t>
            </a:r>
          </a:p>
          <a:p>
            <a:pPr marL="685800" lvl="1" indent="0">
              <a:lnSpc>
                <a:spcPct val="100000"/>
              </a:lnSpc>
              <a:spcAft>
                <a:spcPts val="0"/>
              </a:spcAft>
              <a:buNone/>
            </a:pPr>
            <a:r>
              <a:rPr lang="en-US" sz="1200" dirty="0" err="1">
                <a:latin typeface="Lucida Console" panose="020B0609040504020204" pitchFamily="49" charset="0"/>
              </a:rPr>
              <a:t>nQtySamplesPerChain</a:t>
            </a:r>
            <a:r>
              <a:rPr lang="en-US" sz="1200" dirty="0">
                <a:latin typeface="Lucida Console" panose="020B0609040504020204" pitchFamily="49" charset="0"/>
              </a:rPr>
              <a:t> &lt;- 2500    </a:t>
            </a:r>
          </a:p>
          <a:p>
            <a:pPr marL="685800" lvl="1" indent="0">
              <a:lnSpc>
                <a:spcPct val="100000"/>
              </a:lnSpc>
              <a:spcAft>
                <a:spcPts val="0"/>
              </a:spcAft>
              <a:buNone/>
            </a:pPr>
            <a:r>
              <a:rPr lang="en-US" sz="1200" dirty="0" err="1">
                <a:latin typeface="Lucida Console" panose="020B0609040504020204" pitchFamily="49" charset="0"/>
              </a:rPr>
              <a:t>dDelta</a:t>
            </a:r>
            <a:r>
              <a:rPr lang="en-US" sz="1200" dirty="0">
                <a:latin typeface="Lucida Console" panose="020B0609040504020204" pitchFamily="49" charset="0"/>
              </a:rPr>
              <a:t>              &lt;- </a:t>
            </a:r>
            <a:r>
              <a:rPr lang="en-US" sz="1200" dirty="0" err="1">
                <a:latin typeface="Lucida Console" panose="020B0609040504020204" pitchFamily="49" charset="0"/>
              </a:rPr>
              <a:t>cAnalysis$dMAV</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lPost</a:t>
            </a:r>
            <a:r>
              <a:rPr lang="en-US" sz="1200" dirty="0">
                <a:latin typeface="Lucida Console" panose="020B0609040504020204" pitchFamily="49" charset="0"/>
              </a:rPr>
              <a:t>               &lt;- </a:t>
            </a:r>
            <a:r>
              <a:rPr lang="en-US" sz="1200" dirty="0" err="1">
                <a:latin typeface="Lucida Console" panose="020B0609040504020204" pitchFamily="49" charset="0"/>
              </a:rPr>
              <a:t>SamplePosterior</a:t>
            </a:r>
            <a:r>
              <a:rPr lang="en-US" sz="1200" dirty="0">
                <a:latin typeface="Lucida Console" panose="020B0609040504020204" pitchFamily="49" charset="0"/>
              </a:rPr>
              <a:t>( </a:t>
            </a:r>
            <a:r>
              <a:rPr lang="en-US" sz="1200" dirty="0" err="1">
                <a:latin typeface="Lucida Console" panose="020B0609040504020204" pitchFamily="49" charset="0"/>
              </a:rPr>
              <a:t>lData</a:t>
            </a:r>
            <a:r>
              <a:rPr lang="en-US" sz="1200" dirty="0">
                <a:latin typeface="Lucida Console" panose="020B0609040504020204" pitchFamily="49" charset="0"/>
              </a:rPr>
              <a:t>, </a:t>
            </a:r>
            <a:r>
              <a:rPr lang="en-US" sz="1200" dirty="0" err="1">
                <a:latin typeface="Lucida Console" panose="020B0609040504020204" pitchFamily="49" charset="0"/>
              </a:rPr>
              <a:t>cAnalysis</a:t>
            </a:r>
            <a:r>
              <a:rPr lang="en-US" sz="1200" dirty="0">
                <a:latin typeface="Lucida Console" panose="020B0609040504020204" pitchFamily="49" charset="0"/>
              </a:rPr>
              <a:t>, </a:t>
            </a:r>
            <a:r>
              <a:rPr lang="en-US" sz="1200" dirty="0" err="1">
                <a:latin typeface="Lucida Console" panose="020B0609040504020204" pitchFamily="49" charset="0"/>
              </a:rPr>
              <a:t>nQtySamplesPerChain</a:t>
            </a:r>
            <a:r>
              <a:rPr lang="en-US" sz="1200" dirty="0">
                <a:latin typeface="Lucida Console" panose="020B0609040504020204" pitchFamily="49" charset="0"/>
              </a:rPr>
              <a:t> , </a:t>
            </a:r>
            <a:r>
              <a:rPr lang="en-US" sz="1200" dirty="0" err="1">
                <a:latin typeface="Lucida Console" panose="020B0609040504020204" pitchFamily="49" charset="0"/>
              </a:rPr>
              <a:t>dDelta</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dPrGrtMAV</a:t>
            </a:r>
            <a:r>
              <a:rPr lang="en-US" sz="1200" dirty="0">
                <a:latin typeface="Lucida Console" panose="020B0609040504020204" pitchFamily="49" charset="0"/>
              </a:rPr>
              <a:t>           &lt;- </a:t>
            </a:r>
            <a:r>
              <a:rPr lang="en-US" sz="1200" dirty="0" err="1">
                <a:latin typeface="Lucida Console" panose="020B0609040504020204" pitchFamily="49" charset="0"/>
              </a:rPr>
              <a:t>lPost$dPrGrtMAV</a:t>
            </a:r>
            <a:endParaRPr lang="en-US" sz="1200" dirty="0">
              <a:latin typeface="Lucida Console" panose="020B0609040504020204" pitchFamily="49" charset="0"/>
            </a:endParaRPr>
          </a:p>
          <a:p>
            <a:pPr indent="0"/>
            <a:endParaRPr lang="en-US" dirty="0"/>
          </a:p>
          <a:p>
            <a:pPr indent="0"/>
            <a:r>
              <a:rPr lang="en-US" dirty="0"/>
              <a:t>3.  </a:t>
            </a:r>
            <a:r>
              <a:rPr lang="en-US" dirty="0" err="1"/>
              <a:t>BuildMe.R</a:t>
            </a:r>
            <a:r>
              <a:rPr lang="en-US" dirty="0"/>
              <a:t> – load the R2jags library, Update prior code, source additional file</a:t>
            </a:r>
          </a:p>
          <a:p>
            <a:pPr marL="685800" lvl="1" indent="0">
              <a:buNone/>
            </a:pPr>
            <a:r>
              <a:rPr lang="en-US" sz="1200" dirty="0" err="1">
                <a:latin typeface="Lucida Console" panose="020B0609040504020204" pitchFamily="49" charset="0"/>
              </a:rPr>
              <a:t>lCommonPrior</a:t>
            </a:r>
            <a:r>
              <a:rPr lang="en-US" sz="1200" dirty="0">
                <a:latin typeface="Lucida Console" panose="020B0609040504020204" pitchFamily="49" charset="0"/>
              </a:rPr>
              <a:t> &lt;- list(  dBeta0PriorMean = 0, dBeta0PriorSD = 100, dBeta1PriorMean = 0, dBeta1PriorSD = 100 )</a:t>
            </a:r>
          </a:p>
          <a:p>
            <a:pPr marL="685800" lvl="1" indent="0">
              <a:buNone/>
            </a:pPr>
            <a:r>
              <a:rPr lang="en-US" sz="1200" dirty="0" err="1">
                <a:latin typeface="Lucida Console" panose="020B0609040504020204" pitchFamily="49" charset="0"/>
              </a:rPr>
              <a:t>lAnalysis</a:t>
            </a:r>
            <a:r>
              <a:rPr lang="en-US" sz="1200" dirty="0">
                <a:latin typeface="Lucida Console" panose="020B0609040504020204" pitchFamily="49" charset="0"/>
              </a:rPr>
              <a:t>    &lt;- replicate( 2, </a:t>
            </a:r>
            <a:r>
              <a:rPr lang="en-US" sz="1200" dirty="0" err="1">
                <a:latin typeface="Lucida Console" panose="020B0609040504020204" pitchFamily="49" charset="0"/>
              </a:rPr>
              <a:t>lCommonPrior</a:t>
            </a:r>
            <a:r>
              <a:rPr lang="en-US" sz="1200" dirty="0">
                <a:latin typeface="Lucida Console" panose="020B0609040504020204" pitchFamily="49" charset="0"/>
              </a:rPr>
              <a:t>, simplify = FALSE)</a:t>
            </a:r>
          </a:p>
          <a:p>
            <a:pPr marL="685800" lvl="1" indent="0">
              <a:buNone/>
            </a:pP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E065693F-EB4C-D584-91E5-F01C98AB8FE4}"/>
              </a:ext>
            </a:extLst>
          </p:cNvPr>
          <p:cNvSpPr>
            <a:spLocks noGrp="1"/>
          </p:cNvSpPr>
          <p:nvPr>
            <p:ph type="sldNum" sz="quarter" idx="12"/>
          </p:nvPr>
        </p:nvSpPr>
        <p:spPr/>
        <p:txBody>
          <a:bodyPr/>
          <a:lstStyle/>
          <a:p>
            <a:fld id="{82F5E98D-7EF9-415D-84B4-C7BB52403EFC}" type="slidenum">
              <a:rPr lang="en-GB" smtClean="0"/>
              <a:pPr/>
              <a:t>32</a:t>
            </a:fld>
            <a:endParaRPr lang="en-GB"/>
          </a:p>
        </p:txBody>
      </p:sp>
    </p:spTree>
    <p:extLst>
      <p:ext uri="{BB962C8B-B14F-4D97-AF65-F5344CB8AC3E}">
        <p14:creationId xmlns:p14="http://schemas.microsoft.com/office/powerpoint/2010/main" val="54757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B9FD-028D-3F6E-9161-260735C32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D5733-02D7-6CAD-9847-704E3BD0E8BA}"/>
              </a:ext>
            </a:extLst>
          </p:cNvPr>
          <p:cNvSpPr>
            <a:spLocks noGrp="1"/>
          </p:cNvSpPr>
          <p:nvPr>
            <p:ph type="title"/>
          </p:nvPr>
        </p:nvSpPr>
        <p:spPr>
          <a:xfrm>
            <a:off x="322846" y="64335"/>
            <a:ext cx="11795173" cy="633496"/>
          </a:xfrm>
        </p:spPr>
        <p:txBody>
          <a:bodyPr/>
          <a:lstStyle/>
          <a:p>
            <a:r>
              <a:rPr lang="en-US" dirty="0"/>
              <a:t>Changes to OCTOPUS Generated Code – Patient Simulation</a:t>
            </a:r>
          </a:p>
        </p:txBody>
      </p:sp>
      <p:sp>
        <p:nvSpPr>
          <p:cNvPr id="3" name="Content Placeholder 2">
            <a:extLst>
              <a:ext uri="{FF2B5EF4-FFF2-40B4-BE49-F238E27FC236}">
                <a16:creationId xmlns:a16="http://schemas.microsoft.com/office/drawing/2014/main" id="{4624B93D-E13D-BC86-85F1-35175ACDFBF8}"/>
              </a:ext>
            </a:extLst>
          </p:cNvPr>
          <p:cNvSpPr>
            <a:spLocks noGrp="1"/>
          </p:cNvSpPr>
          <p:nvPr>
            <p:ph idx="1"/>
          </p:nvPr>
        </p:nvSpPr>
        <p:spPr>
          <a:xfrm>
            <a:off x="1" y="697832"/>
            <a:ext cx="12025564" cy="5033964"/>
          </a:xfrm>
        </p:spPr>
        <p:txBody>
          <a:bodyPr/>
          <a:lstStyle/>
          <a:p>
            <a:pPr marL="57150" indent="-342900">
              <a:buAutoNum type="arabicPeriod"/>
            </a:pPr>
            <a:r>
              <a:rPr lang="en-US" dirty="0"/>
              <a:t>R/</a:t>
            </a:r>
            <a:r>
              <a:rPr lang="en-US" dirty="0" err="1"/>
              <a:t>SimPatientOutcomes.Normal.R</a:t>
            </a:r>
            <a:r>
              <a:rPr lang="en-US" dirty="0"/>
              <a:t> –  Read off the priors for beta0 and beta1, setup data list for the JAGS mode, call </a:t>
            </a:r>
            <a:r>
              <a:rPr lang="en-US" dirty="0" err="1"/>
              <a:t>SamplePosterior</a:t>
            </a:r>
            <a:endParaRPr lang="en-US" dirty="0"/>
          </a:p>
          <a:p>
            <a:pPr indent="0"/>
            <a:r>
              <a:rPr lang="en-US" sz="1200" dirty="0">
                <a:latin typeface="Lucida Console" panose="020B0609040504020204" pitchFamily="49" charset="0"/>
              </a:rPr>
              <a:t>	</a:t>
            </a:r>
            <a:r>
              <a:rPr lang="en-US" sz="1200" dirty="0" err="1">
                <a:latin typeface="Lucida Console" panose="020B0609040504020204" pitchFamily="49" charset="0"/>
              </a:rPr>
              <a:t>vMean</a:t>
            </a:r>
            <a:r>
              <a:rPr lang="en-US" sz="1200" dirty="0">
                <a:latin typeface="Lucida Console" panose="020B0609040504020204" pitchFamily="49" charset="0"/>
              </a:rPr>
              <a:t>           &lt;- c( </a:t>
            </a:r>
            <a:r>
              <a:rPr lang="en-US" sz="1200" dirty="0" err="1">
                <a:latin typeface="Lucida Console" panose="020B0609040504020204" pitchFamily="49" charset="0"/>
              </a:rPr>
              <a:t>cSimOutcomes$MeanCtrl</a:t>
            </a:r>
            <a:r>
              <a:rPr lang="en-US" sz="1200" dirty="0">
                <a:latin typeface="Lucida Console" panose="020B0609040504020204" pitchFamily="49" charset="0"/>
              </a:rPr>
              <a:t>, </a:t>
            </a:r>
            <a:r>
              <a:rPr lang="en-US" sz="1200" dirty="0" err="1">
                <a:latin typeface="Lucida Console" panose="020B0609040504020204" pitchFamily="49" charset="0"/>
              </a:rPr>
              <a:t>cSimOutcomes$MeanExp</a:t>
            </a:r>
            <a:r>
              <a:rPr lang="en-US" sz="1200" dirty="0">
                <a:latin typeface="Lucida Console" panose="020B0609040504020204" pitchFamily="49" charset="0"/>
              </a:rPr>
              <a:t> )    </a:t>
            </a:r>
          </a:p>
          <a:p>
            <a:pPr indent="0"/>
            <a:r>
              <a:rPr lang="en-US" sz="1200" dirty="0">
                <a:latin typeface="Lucida Console" panose="020B0609040504020204" pitchFamily="49" charset="0"/>
              </a:rPr>
              <a:t>	</a:t>
            </a:r>
            <a:r>
              <a:rPr lang="en-US" sz="1200" dirty="0" err="1">
                <a:latin typeface="Lucida Console" panose="020B0609040504020204" pitchFamily="49" charset="0"/>
              </a:rPr>
              <a:t>vStdDev</a:t>
            </a:r>
            <a:r>
              <a:rPr lang="en-US" sz="1200" dirty="0">
                <a:latin typeface="Lucida Console" panose="020B0609040504020204" pitchFamily="49" charset="0"/>
              </a:rPr>
              <a:t>         &lt;- c( </a:t>
            </a:r>
            <a:r>
              <a:rPr lang="en-US" sz="1200" dirty="0" err="1">
                <a:latin typeface="Lucida Console" panose="020B0609040504020204" pitchFamily="49" charset="0"/>
              </a:rPr>
              <a:t>cSimOutcomes$StdCtrl</a:t>
            </a:r>
            <a:r>
              <a:rPr lang="en-US" sz="1200" dirty="0">
                <a:latin typeface="Lucida Console" panose="020B0609040504020204" pitchFamily="49" charset="0"/>
              </a:rPr>
              <a:t>, </a:t>
            </a:r>
            <a:r>
              <a:rPr lang="en-US" sz="1200" dirty="0" err="1">
                <a:latin typeface="Lucida Console" panose="020B0609040504020204" pitchFamily="49" charset="0"/>
              </a:rPr>
              <a:t>cSimOutcomes$StdExp</a:t>
            </a:r>
            <a:r>
              <a:rPr lang="en-US" sz="1200" dirty="0">
                <a:latin typeface="Lucida Console" panose="020B0609040504020204" pitchFamily="49" charset="0"/>
              </a:rPr>
              <a:t> )</a:t>
            </a:r>
          </a:p>
          <a:p>
            <a:pPr indent="0"/>
            <a:r>
              <a:rPr lang="en-US" sz="1200" dirty="0">
                <a:latin typeface="Lucida Console" panose="020B0609040504020204" pitchFamily="49" charset="0"/>
              </a:rPr>
              <a:t>	</a:t>
            </a:r>
          </a:p>
          <a:p>
            <a:pPr indent="0"/>
            <a:r>
              <a:rPr lang="en-US" sz="1200" dirty="0">
                <a:latin typeface="Lucida Console" panose="020B0609040504020204" pitchFamily="49" charset="0"/>
              </a:rPr>
              <a:t>	# In the for loop change from simulating binary data to normal data</a:t>
            </a:r>
          </a:p>
          <a:p>
            <a:pPr indent="0"/>
            <a:r>
              <a:rPr lang="en-US" sz="1200" dirty="0">
                <a:latin typeface="Lucida Console" panose="020B0609040504020204" pitchFamily="49" charset="0"/>
              </a:rPr>
              <a:t>	</a:t>
            </a:r>
            <a:r>
              <a:rPr lang="en-US" sz="1200" dirty="0" err="1">
                <a:latin typeface="Lucida Console" panose="020B0609040504020204" pitchFamily="49" charset="0"/>
              </a:rPr>
              <a:t>vPatientOutcomes</a:t>
            </a:r>
            <a:r>
              <a:rPr lang="en-US" sz="1200" dirty="0">
                <a:latin typeface="Lucida Console" panose="020B0609040504020204" pitchFamily="49" charset="0"/>
              </a:rPr>
              <a:t> &lt;- </a:t>
            </a:r>
            <a:r>
              <a:rPr lang="en-US" sz="1200" dirty="0" err="1">
                <a:latin typeface="Lucida Console" panose="020B0609040504020204" pitchFamily="49" charset="0"/>
              </a:rPr>
              <a:t>rnorm</a:t>
            </a:r>
            <a:r>
              <a:rPr lang="en-US" sz="1200" dirty="0">
                <a:latin typeface="Lucida Console" panose="020B0609040504020204" pitchFamily="49" charset="0"/>
              </a:rPr>
              <a:t>( </a:t>
            </a:r>
            <a:r>
              <a:rPr lang="en-US" sz="1200" dirty="0" err="1">
                <a:latin typeface="Lucida Console" panose="020B0609040504020204" pitchFamily="49" charset="0"/>
              </a:rPr>
              <a:t>vQtyPats</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mean = </a:t>
            </a:r>
            <a:r>
              <a:rPr lang="en-US" sz="1200" dirty="0" err="1">
                <a:latin typeface="Lucida Console" panose="020B0609040504020204" pitchFamily="49" charset="0"/>
              </a:rPr>
              <a:t>vMean</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a:t>
            </a:r>
            <a:r>
              <a:rPr lang="en-US" sz="1200" dirty="0" err="1">
                <a:latin typeface="Lucida Console" panose="020B0609040504020204" pitchFamily="49" charset="0"/>
              </a:rPr>
              <a:t>sd</a:t>
            </a:r>
            <a:r>
              <a:rPr lang="en-US" sz="1200" dirty="0">
                <a:latin typeface="Lucida Console" panose="020B0609040504020204" pitchFamily="49" charset="0"/>
              </a:rPr>
              <a:t> = </a:t>
            </a:r>
            <a:r>
              <a:rPr lang="en-US" sz="1200" dirty="0" err="1">
                <a:latin typeface="Lucida Console" panose="020B0609040504020204" pitchFamily="49" charset="0"/>
              </a:rPr>
              <a:t>vStdDev</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a:t>
            </a:r>
          </a:p>
          <a:p>
            <a:pPr indent="0"/>
            <a:endParaRPr lang="en-US" dirty="0"/>
          </a:p>
          <a:p>
            <a:pPr indent="0"/>
            <a:r>
              <a:rPr lang="en-US" dirty="0"/>
              <a:t>2.  </a:t>
            </a:r>
            <a:r>
              <a:rPr lang="en-US" dirty="0" err="1"/>
              <a:t>BuildMe.R</a:t>
            </a:r>
            <a:r>
              <a:rPr lang="en-US" dirty="0"/>
              <a:t> – Update scenario code to use the variables above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data.frame</a:t>
            </a:r>
            <a:r>
              <a:rPr lang="en-US" sz="1200" dirty="0">
                <a:latin typeface="Lucida Console" panose="020B0609040504020204" pitchFamily="49" charset="0"/>
              </a:rPr>
              <a:t>( Scenario = integer(), ISA  = integer(),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MeanCtrl</a:t>
            </a:r>
            <a:r>
              <a:rPr lang="en-US" sz="1200" dirty="0">
                <a:latin typeface="Lucida Console" panose="020B0609040504020204" pitchFamily="49" charset="0"/>
              </a:rPr>
              <a:t> = double(), </a:t>
            </a:r>
            <a:r>
              <a:rPr lang="en-US" sz="1200" dirty="0" err="1">
                <a:latin typeface="Lucida Console" panose="020B0609040504020204" pitchFamily="49" charset="0"/>
              </a:rPr>
              <a:t>MeanExp</a:t>
            </a:r>
            <a:r>
              <a:rPr lang="en-US" sz="1200" dirty="0">
                <a:latin typeface="Lucida Console" panose="020B0609040504020204" pitchFamily="49" charset="0"/>
              </a:rPr>
              <a:t> = double(),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StdCtrl</a:t>
            </a:r>
            <a:r>
              <a:rPr lang="en-US" sz="1200" dirty="0">
                <a:latin typeface="Lucida Console" panose="020B0609040504020204" pitchFamily="49" charset="0"/>
              </a:rPr>
              <a:t> = double(), </a:t>
            </a:r>
            <a:r>
              <a:rPr lang="en-US" sz="1200" dirty="0" err="1">
                <a:latin typeface="Lucida Console" panose="020B0609040504020204" pitchFamily="49" charset="0"/>
              </a:rPr>
              <a:t>StdExp</a:t>
            </a:r>
            <a:r>
              <a:rPr lang="en-US" sz="1200" dirty="0">
                <a:latin typeface="Lucida Console" panose="020B0609040504020204" pitchFamily="49" charset="0"/>
              </a:rPr>
              <a:t> = double()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dfScenarios</a:t>
            </a:r>
            <a:r>
              <a:rPr lang="en-US" sz="1200" dirty="0">
                <a:latin typeface="Lucida Console" panose="020B0609040504020204" pitchFamily="49" charset="0"/>
              </a:rPr>
              <a:t>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(Scenario= 1, ISA= 1:2, </a:t>
            </a:r>
            <a:r>
              <a:rPr lang="en-US" sz="1200" dirty="0" err="1">
                <a:latin typeface="Lucida Console" panose="020B0609040504020204" pitchFamily="49" charset="0"/>
              </a:rPr>
              <a:t>MeanCtrl</a:t>
            </a:r>
            <a:r>
              <a:rPr lang="en-US" sz="1200" dirty="0">
                <a:latin typeface="Lucida Console" panose="020B0609040504020204" pitchFamily="49" charset="0"/>
              </a:rPr>
              <a:t>=0, </a:t>
            </a:r>
            <a:r>
              <a:rPr lang="en-US" sz="1200" dirty="0" err="1">
                <a:latin typeface="Lucida Console" panose="020B0609040504020204" pitchFamily="49" charset="0"/>
              </a:rPr>
              <a:t>MeanExp</a:t>
            </a:r>
            <a:r>
              <a:rPr lang="en-US" sz="1200" dirty="0">
                <a:latin typeface="Lucida Console" panose="020B0609040504020204" pitchFamily="49" charset="0"/>
              </a:rPr>
              <a:t>=0, </a:t>
            </a:r>
            <a:r>
              <a:rPr lang="en-US" sz="1200" dirty="0" err="1">
                <a:latin typeface="Lucida Console" panose="020B0609040504020204" pitchFamily="49" charset="0"/>
              </a:rPr>
              <a:t>StdCtrl</a:t>
            </a:r>
            <a:r>
              <a:rPr lang="en-US" sz="1200" dirty="0">
                <a:latin typeface="Lucida Console" panose="020B0609040504020204" pitchFamily="49" charset="0"/>
              </a:rPr>
              <a:t>= 10, </a:t>
            </a:r>
            <a:r>
              <a:rPr lang="en-US" sz="1200" dirty="0" err="1">
                <a:latin typeface="Lucida Console" panose="020B0609040504020204" pitchFamily="49" charset="0"/>
              </a:rPr>
              <a:t>StdExp</a:t>
            </a:r>
            <a:r>
              <a:rPr lang="en-US" sz="1200" dirty="0">
                <a:latin typeface="Lucida Console" panose="020B0609040504020204" pitchFamily="49" charset="0"/>
              </a:rPr>
              <a:t>= 10)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2, ISA = 1:2,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1,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0,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a:t>
            </a:r>
          </a:p>
          <a:p>
            <a:pPr marL="685800" lvl="1" indent="0">
              <a:buNone/>
            </a:pPr>
            <a:endParaRPr lang="en-US" sz="1200" dirty="0">
              <a:latin typeface="Lucida Console" panose="020B0609040504020204" pitchFamily="49" charset="0"/>
            </a:endParaRPr>
          </a:p>
          <a:p>
            <a:pPr marL="685800" lvl="1" indent="0">
              <a:buNone/>
            </a:pPr>
            <a:r>
              <a:rPr lang="en-US" sz="1200" b="1" dirty="0"/>
              <a:t>Update the source before the </a:t>
            </a:r>
            <a:r>
              <a:rPr lang="en-US" sz="1200" b="1" dirty="0" err="1"/>
              <a:t>RunSimulation</a:t>
            </a:r>
            <a:r>
              <a:rPr lang="en-US" sz="1200" b="1" dirty="0"/>
              <a:t> command to include the following:</a:t>
            </a:r>
            <a:endParaRPr lang="en-US" sz="1200" b="1" dirty="0">
              <a:latin typeface="Lucida Console" panose="020B0609040504020204" pitchFamily="49" charset="0"/>
            </a:endParaRP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library( R2jags)</a:t>
            </a:r>
          </a:p>
          <a:p>
            <a:pPr marL="685800" lvl="1" indent="0">
              <a:buNone/>
            </a:pPr>
            <a:endParaRPr lang="en-US" sz="12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CB0321C4-7941-D266-F0C4-C36717C95DD7}"/>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319367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549D-8F9F-950A-8970-234D5DD0D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8DE5-D7D6-22A4-6416-C0478156FA1A}"/>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3F671F2A-62CC-66BB-5955-E6BE7E999605}"/>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00B050"/>
                </a:solidFill>
              </a:rPr>
              <a:t>Normal endpoint</a:t>
            </a:r>
          </a:p>
          <a:p>
            <a:pPr marL="57150" indent="-342900">
              <a:buAutoNum type="arabicPeriod"/>
            </a:pPr>
            <a:r>
              <a:rPr lang="en-US" dirty="0">
                <a:solidFill>
                  <a:srgbClr val="00B050"/>
                </a:solidFill>
              </a:rPr>
              <a:t>Bayesian regression model </a:t>
            </a: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a:t>
            </a:r>
            <a:r>
              <a:rPr lang="en-US" dirty="0">
                <a:solidFill>
                  <a:srgbClr val="00B050"/>
                </a:solidFill>
                <a:latin typeface="Times New Roman" panose="02020603050405020304" pitchFamily="18" charset="0"/>
                <a:cs typeface="Times New Roman" panose="02020603050405020304" pitchFamily="18" charset="0"/>
              </a:rPr>
              <a:t>I</a:t>
            </a:r>
            <a:r>
              <a:rPr lang="en-US" dirty="0">
                <a:solidFill>
                  <a:srgbClr val="00B050"/>
                </a:solidFill>
              </a:rPr>
              <a:t>( Treatment= Experimental)  via JAGS</a:t>
            </a:r>
          </a:p>
          <a:p>
            <a:pPr marL="685800" lvl="1" indent="0">
              <a:buNone/>
            </a:pPr>
            <a:r>
              <a:rPr lang="en-US" dirty="0">
                <a:solidFill>
                  <a:srgbClr val="00B050"/>
                </a:solidFill>
              </a:rPr>
              <a:t>Assume all control patients are borrowed</a:t>
            </a:r>
          </a:p>
          <a:p>
            <a:pPr marL="685800" lvl="1" indent="0">
              <a:buNone/>
            </a:pP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Normal( m</a:t>
            </a:r>
            <a:r>
              <a:rPr lang="en-US" baseline="-25000" dirty="0">
                <a:solidFill>
                  <a:srgbClr val="00B050"/>
                </a:solidFill>
              </a:rPr>
              <a:t>0</a:t>
            </a:r>
            <a:r>
              <a:rPr lang="en-US" dirty="0">
                <a:solidFill>
                  <a:srgbClr val="00B050"/>
                </a:solidFill>
              </a:rPr>
              <a:t>, s</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 ~ Normal( m</a:t>
            </a:r>
            <a:r>
              <a:rPr lang="en-US" baseline="-25000" dirty="0">
                <a:solidFill>
                  <a:srgbClr val="00B050"/>
                </a:solidFill>
              </a:rPr>
              <a:t>1</a:t>
            </a:r>
            <a:r>
              <a:rPr lang="en-US" dirty="0">
                <a:solidFill>
                  <a:srgbClr val="00B050"/>
                </a:solidFill>
              </a:rPr>
              <a:t>, s</a:t>
            </a:r>
            <a:r>
              <a:rPr lang="en-US" baseline="-25000" dirty="0">
                <a:solidFill>
                  <a:srgbClr val="00B050"/>
                </a:solidFill>
              </a:rPr>
              <a:t>1</a:t>
            </a:r>
            <a:r>
              <a:rPr lang="en-US" dirty="0">
                <a:solidFill>
                  <a:srgbClr val="00B05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00B05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667914F7-151A-2D11-DBC1-9DD78E6C4408}"/>
              </a:ext>
            </a:extLst>
          </p:cNvPr>
          <p:cNvSpPr>
            <a:spLocks noGrp="1"/>
          </p:cNvSpPr>
          <p:nvPr>
            <p:ph type="sldNum" sz="quarter" idx="12"/>
          </p:nvPr>
        </p:nvSpPr>
        <p:spPr/>
        <p:txBody>
          <a:bodyPr/>
          <a:lstStyle/>
          <a:p>
            <a:fld id="{82F5E98D-7EF9-415D-84B4-C7BB52403EFC}" type="slidenum">
              <a:rPr lang="en-GB" smtClean="0"/>
              <a:pPr/>
              <a:t>34</a:t>
            </a:fld>
            <a:endParaRPr lang="en-GB"/>
          </a:p>
        </p:txBody>
      </p:sp>
      <p:pic>
        <p:nvPicPr>
          <p:cNvPr id="6" name="Picture 5">
            <a:extLst>
              <a:ext uri="{FF2B5EF4-FFF2-40B4-BE49-F238E27FC236}">
                <a16:creationId xmlns:a16="http://schemas.microsoft.com/office/drawing/2014/main" id="{C869D998-25E3-0E48-3FFD-325FF42A6B7C}"/>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5526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948-587F-7872-381A-3E283399AD7E}"/>
              </a:ext>
            </a:extLst>
          </p:cNvPr>
          <p:cNvSpPr>
            <a:spLocks noGrp="1"/>
          </p:cNvSpPr>
          <p:nvPr>
            <p:ph type="title"/>
          </p:nvPr>
        </p:nvSpPr>
        <p:spPr/>
        <p:txBody>
          <a:bodyPr/>
          <a:lstStyle/>
          <a:p>
            <a:r>
              <a:rPr lang="en-US" dirty="0"/>
              <a:t>Utilizing Multiple Cores (Faster Simulations) </a:t>
            </a:r>
          </a:p>
        </p:txBody>
      </p:sp>
      <p:sp>
        <p:nvSpPr>
          <p:cNvPr id="3" name="Content Placeholder 2">
            <a:extLst>
              <a:ext uri="{FF2B5EF4-FFF2-40B4-BE49-F238E27FC236}">
                <a16:creationId xmlns:a16="http://schemas.microsoft.com/office/drawing/2014/main" id="{99C31443-497A-11D8-DC5E-6FADF89AE63E}"/>
              </a:ext>
            </a:extLst>
          </p:cNvPr>
          <p:cNvSpPr>
            <a:spLocks noGrp="1"/>
          </p:cNvSpPr>
          <p:nvPr>
            <p:ph idx="1"/>
          </p:nvPr>
        </p:nvSpPr>
        <p:spPr/>
        <p:txBody>
          <a:bodyPr/>
          <a:lstStyle/>
          <a:p>
            <a:pPr>
              <a:buFont typeface="Arial" panose="020B0604020202020204" pitchFamily="34" charset="0"/>
              <a:buChar char="•"/>
            </a:pPr>
            <a:r>
              <a:rPr lang="en-US" sz="1800" dirty="0"/>
              <a:t>Example in </a:t>
            </a:r>
            <a:r>
              <a:rPr lang="en-US" sz="1800" dirty="0" err="1"/>
              <a:t>BuileMeRunMultiCore.R</a:t>
            </a:r>
            <a:r>
              <a:rPr lang="en-US" sz="1800" dirty="0"/>
              <a:t> – Initially same setup as the </a:t>
            </a:r>
            <a:r>
              <a:rPr lang="en-US" sz="1800" dirty="0" err="1"/>
              <a:t>BuildMe.R</a:t>
            </a:r>
            <a:endParaRPr lang="en-US" sz="1800" dirty="0"/>
          </a:p>
          <a:p>
            <a:pPr>
              <a:buFont typeface="Arial" panose="020B0604020202020204" pitchFamily="34" charset="0"/>
              <a:buChar char="•"/>
            </a:pPr>
            <a:r>
              <a:rPr lang="en-US" sz="1800" dirty="0"/>
              <a:t>Copy simulation object setup from the </a:t>
            </a:r>
            <a:r>
              <a:rPr lang="en-US" sz="1800" dirty="0" err="1"/>
              <a:t>BuildMe.R</a:t>
            </a:r>
            <a:endParaRPr lang="en-US" sz="1800" dirty="0"/>
          </a:p>
          <a:p>
            <a:pPr>
              <a:buFont typeface="Arial" panose="020B0604020202020204" pitchFamily="34" charset="0"/>
              <a:buChar char="•"/>
            </a:pPr>
            <a:r>
              <a:rPr lang="en-US" sz="1800" dirty="0"/>
              <a:t>Add the source and load of libraries to the R/</a:t>
            </a:r>
            <a:r>
              <a:rPr lang="en-US" sz="1800" dirty="0" err="1"/>
              <a:t>RunParallelSimulations.R</a:t>
            </a:r>
            <a:r>
              <a:rPr lang="en-US" sz="1800" dirty="0"/>
              <a:t> file</a:t>
            </a:r>
          </a:p>
        </p:txBody>
      </p:sp>
      <p:sp>
        <p:nvSpPr>
          <p:cNvPr id="4" name="Slide Number Placeholder 3">
            <a:extLst>
              <a:ext uri="{FF2B5EF4-FFF2-40B4-BE49-F238E27FC236}">
                <a16:creationId xmlns:a16="http://schemas.microsoft.com/office/drawing/2014/main" id="{B2396B51-A38B-C85B-CABD-0B10A9CA6A40}"/>
              </a:ext>
            </a:extLst>
          </p:cNvPr>
          <p:cNvSpPr>
            <a:spLocks noGrp="1"/>
          </p:cNvSpPr>
          <p:nvPr>
            <p:ph type="sldNum" sz="quarter" idx="12"/>
          </p:nvPr>
        </p:nvSpPr>
        <p:spPr/>
        <p:txBody>
          <a:bodyPr/>
          <a:lstStyle/>
          <a:p>
            <a:fld id="{82F5E98D-7EF9-415D-84B4-C7BB52403EFC}" type="slidenum">
              <a:rPr lang="en-GB" smtClean="0"/>
              <a:pPr/>
              <a:t>35</a:t>
            </a:fld>
            <a:endParaRPr lang="en-GB"/>
          </a:p>
        </p:txBody>
      </p:sp>
    </p:spTree>
    <p:extLst>
      <p:ext uri="{BB962C8B-B14F-4D97-AF65-F5344CB8AC3E}">
        <p14:creationId xmlns:p14="http://schemas.microsoft.com/office/powerpoint/2010/main" val="385066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445E-3BAE-3DA8-4FCC-00A6F1AD3848}"/>
              </a:ext>
            </a:extLst>
          </p:cNvPr>
          <p:cNvSpPr>
            <a:spLocks noGrp="1"/>
          </p:cNvSpPr>
          <p:nvPr>
            <p:ph type="title"/>
          </p:nvPr>
        </p:nvSpPr>
        <p:spPr/>
        <p:txBody>
          <a:bodyPr/>
          <a:lstStyle/>
          <a:p>
            <a:r>
              <a:rPr lang="en-US" dirty="0"/>
              <a:t>Example 2 – Focus on borrowing, tradeoffs </a:t>
            </a:r>
          </a:p>
        </p:txBody>
      </p:sp>
      <p:sp>
        <p:nvSpPr>
          <p:cNvPr id="3" name="Content Placeholder 2">
            <a:extLst>
              <a:ext uri="{FF2B5EF4-FFF2-40B4-BE49-F238E27FC236}">
                <a16:creationId xmlns:a16="http://schemas.microsoft.com/office/drawing/2014/main" id="{350748A6-51D8-291F-B3F4-1DB908D7DC60}"/>
              </a:ext>
            </a:extLst>
          </p:cNvPr>
          <p:cNvSpPr>
            <a:spLocks noGrp="1"/>
          </p:cNvSpPr>
          <p:nvPr>
            <p:ph idx="1"/>
          </p:nvPr>
        </p:nvSpPr>
        <p:spPr/>
        <p:txBody>
          <a:bodyPr/>
          <a:lstStyle/>
          <a:p>
            <a:pPr marL="57150" indent="-342900">
              <a:buAutoNum type="arabicPeriod"/>
            </a:pPr>
            <a:r>
              <a:rPr lang="en-US" sz="1800" dirty="0"/>
              <a:t>Compare no borrowing to platform with borrowing</a:t>
            </a:r>
          </a:p>
          <a:p>
            <a:pPr marL="57150" indent="-342900">
              <a:buFont typeface="Arial" panose="020B0604020202020204" pitchFamily="34" charset="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a:t>
            </a:r>
          </a:p>
          <a:p>
            <a:pPr marL="57150" indent="-34290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marL="57150" indent="-342900">
              <a:buAutoNum type="arabicPeriod"/>
            </a:pPr>
            <a:r>
              <a:rPr lang="en-US" sz="1800" dirty="0"/>
              <a:t>Simulate patient drift (included for statistical audience, normally include this later on an as needed basis) </a:t>
            </a:r>
          </a:p>
          <a:p>
            <a:pPr marL="57150" indent="-342900">
              <a:buAutoNum type="arabicPeriod"/>
            </a:pPr>
            <a:r>
              <a:rPr lang="en-US" sz="1800" dirty="0"/>
              <a:t>Found in the 3.Example1Borrow folder</a:t>
            </a:r>
          </a:p>
          <a:p>
            <a:pPr indent="0"/>
            <a:endParaRPr lang="en-US" sz="800" b="1" dirty="0"/>
          </a:p>
          <a:p>
            <a:endParaRPr lang="en-US" dirty="0"/>
          </a:p>
        </p:txBody>
      </p:sp>
      <p:sp>
        <p:nvSpPr>
          <p:cNvPr id="4" name="Slide Number Placeholder 3">
            <a:extLst>
              <a:ext uri="{FF2B5EF4-FFF2-40B4-BE49-F238E27FC236}">
                <a16:creationId xmlns:a16="http://schemas.microsoft.com/office/drawing/2014/main" id="{C29775EF-CD42-70DB-22A0-7F6C0AE070A6}"/>
              </a:ext>
            </a:extLst>
          </p:cNvPr>
          <p:cNvSpPr>
            <a:spLocks noGrp="1"/>
          </p:cNvSpPr>
          <p:nvPr>
            <p:ph type="sldNum" sz="quarter" idx="12"/>
          </p:nvPr>
        </p:nvSpPr>
        <p:spPr/>
        <p:txBody>
          <a:bodyPr/>
          <a:lstStyle/>
          <a:p>
            <a:fld id="{82F5E98D-7EF9-415D-84B4-C7BB52403EFC}" type="slidenum">
              <a:rPr lang="en-GB" smtClean="0"/>
              <a:pPr/>
              <a:t>36</a:t>
            </a:fld>
            <a:endParaRPr lang="en-GB"/>
          </a:p>
        </p:txBody>
      </p:sp>
    </p:spTree>
    <p:extLst>
      <p:ext uri="{BB962C8B-B14F-4D97-AF65-F5344CB8AC3E}">
        <p14:creationId xmlns:p14="http://schemas.microsoft.com/office/powerpoint/2010/main" val="63397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459-E6D9-33F9-F364-A957B858352C}"/>
              </a:ext>
            </a:extLst>
          </p:cNvPr>
          <p:cNvSpPr>
            <a:spLocks noGrp="1"/>
          </p:cNvSpPr>
          <p:nvPr>
            <p:ph type="title"/>
          </p:nvPr>
        </p:nvSpPr>
        <p:spPr/>
        <p:txBody>
          <a:bodyPr/>
          <a:lstStyle/>
          <a:p>
            <a:r>
              <a:rPr lang="en-US" dirty="0"/>
              <a:t>Example 2 (</a:t>
            </a:r>
            <a:r>
              <a:rPr lang="en-US" dirty="0" err="1"/>
              <a:t>Cont</a:t>
            </a:r>
            <a:r>
              <a:rPr lang="en-US" dirty="0"/>
              <a:t>)</a:t>
            </a:r>
          </a:p>
        </p:txBody>
      </p:sp>
      <p:sp>
        <p:nvSpPr>
          <p:cNvPr id="3" name="Content Placeholder 2">
            <a:extLst>
              <a:ext uri="{FF2B5EF4-FFF2-40B4-BE49-F238E27FC236}">
                <a16:creationId xmlns:a16="http://schemas.microsoft.com/office/drawing/2014/main" id="{1AED39EE-6F74-C2C4-6328-545B8371C1AB}"/>
              </a:ext>
            </a:extLst>
          </p:cNvPr>
          <p:cNvSpPr>
            <a:spLocks noGrp="1"/>
          </p:cNvSpPr>
          <p:nvPr>
            <p:ph idx="1"/>
          </p:nvPr>
        </p:nvSpPr>
        <p:spPr/>
        <p:txBody>
          <a:bodyPr/>
          <a:lstStyle/>
          <a:p>
            <a:pPr>
              <a:buFont typeface="Arial" panose="020B0604020202020204" pitchFamily="34" charset="0"/>
              <a:buChar char="•"/>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a:buFont typeface="Arial" panose="020B0604020202020204" pitchFamily="34" charset="0"/>
              <a:buChar char="•"/>
            </a:pPr>
            <a:r>
              <a:rPr lang="en-US" sz="1800" dirty="0"/>
              <a:t>Update build me files to have 3 design options</a:t>
            </a:r>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5, Mean on Exp = 5</a:t>
            </a:r>
          </a:p>
          <a:p>
            <a:pPr lvl="1"/>
            <a:r>
              <a:rPr lang="en-US" sz="1800" dirty="0"/>
              <a:t>Scenario 4 – ISA 1: Mean on control = 0, Mean on Exp = 5</a:t>
            </a:r>
          </a:p>
          <a:p>
            <a:pPr marL="685800" lvl="1" indent="0">
              <a:buNone/>
            </a:pPr>
            <a:r>
              <a:rPr lang="en-US" sz="1800" dirty="0"/>
              <a:t>		        ISA 2: Mean on control = 5, Mean on Exp = 10</a:t>
            </a:r>
          </a:p>
          <a:p>
            <a:pPr marL="685800" lvl="1" indent="0">
              <a:buNone/>
            </a:pPr>
            <a:endParaRPr lang="en-US" sz="1800" dirty="0"/>
          </a:p>
          <a:p>
            <a:pPr marL="685800" lvl="1" indent="0">
              <a:buNone/>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3E24054-D277-6D84-803E-817B68E98349}"/>
              </a:ext>
            </a:extLst>
          </p:cNvPr>
          <p:cNvSpPr>
            <a:spLocks noGrp="1"/>
          </p:cNvSpPr>
          <p:nvPr>
            <p:ph type="sldNum" sz="quarter" idx="12"/>
          </p:nvPr>
        </p:nvSpPr>
        <p:spPr/>
        <p:txBody>
          <a:bodyPr/>
          <a:lstStyle/>
          <a:p>
            <a:fld id="{82F5E98D-7EF9-415D-84B4-C7BB52403EFC}" type="slidenum">
              <a:rPr lang="en-GB" smtClean="0"/>
              <a:pPr/>
              <a:t>37</a:t>
            </a:fld>
            <a:endParaRPr lang="en-GB"/>
          </a:p>
        </p:txBody>
      </p:sp>
    </p:spTree>
    <p:extLst>
      <p:ext uri="{BB962C8B-B14F-4D97-AF65-F5344CB8AC3E}">
        <p14:creationId xmlns:p14="http://schemas.microsoft.com/office/powerpoint/2010/main" val="183954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2BB8-8422-46F0-AEB4-3A725B6A614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BCC0DFFB-F1A5-4122-816E-4FFBF4F4158B}"/>
              </a:ext>
            </a:extLst>
          </p:cNvPr>
          <p:cNvSpPr>
            <a:spLocks noGrp="1"/>
          </p:cNvSpPr>
          <p:nvPr>
            <p:ph idx="1"/>
          </p:nvPr>
        </p:nvSpPr>
        <p:spPr>
          <a:xfrm>
            <a:off x="322848" y="583661"/>
            <a:ext cx="11778361" cy="4866032"/>
          </a:xfrm>
        </p:spPr>
        <p:txBody>
          <a:bodyPr/>
          <a:lstStyle/>
          <a:p>
            <a:pPr indent="0"/>
            <a:r>
              <a:rPr lang="en-US" dirty="0">
                <a:latin typeface="+mj-lt"/>
              </a:rPr>
              <a:t>1. Start with  </a:t>
            </a:r>
            <a:r>
              <a:rPr lang="en-US" dirty="0" err="1">
                <a:latin typeface="+mj-lt"/>
              </a:rPr>
              <a:t>RunAnalysis.BayesNormalRegression</a:t>
            </a:r>
            <a:r>
              <a:rPr lang="en-US" dirty="0">
                <a:latin typeface="+mj-lt"/>
              </a:rPr>
              <a:t> and save as </a:t>
            </a:r>
            <a:r>
              <a:rPr lang="en-US" dirty="0" err="1">
                <a:latin typeface="+mj-lt"/>
              </a:rPr>
              <a:t>RunAnalysis.BayesNormalRegressionWithISAEffect</a:t>
            </a:r>
            <a:endParaRPr lang="en-US" dirty="0">
              <a:latin typeface="+mj-lt"/>
            </a:endParaRPr>
          </a:p>
          <a:p>
            <a:pPr indent="0"/>
            <a:r>
              <a:rPr lang="en-US" dirty="0">
                <a:latin typeface="Lucida Console" panose="020B0609040504020204" pitchFamily="49" charset="0"/>
              </a:rPr>
              <a:t>	</a:t>
            </a:r>
            <a:r>
              <a:rPr lang="en-US" b="1" dirty="0"/>
              <a:t>Add:</a:t>
            </a:r>
          </a:p>
          <a:p>
            <a:pPr indent="0"/>
            <a:r>
              <a:rPr lang="en-US" dirty="0">
                <a:latin typeface="Lucida Console" panose="020B0609040504020204" pitchFamily="49" charset="0"/>
              </a:rPr>
              <a:t>	</a:t>
            </a:r>
            <a:r>
              <a:rPr lang="en-US" dirty="0" err="1">
                <a:latin typeface="Lucida Console" panose="020B0609040504020204" pitchFamily="49" charset="0"/>
              </a:rPr>
              <a:t>vExternalControl</a:t>
            </a:r>
            <a:r>
              <a:rPr lang="en-US" dirty="0">
                <a:latin typeface="Lucida Console" panose="020B0609040504020204" pitchFamily="49" charset="0"/>
              </a:rPr>
              <a:t> &lt;- </a:t>
            </a:r>
            <a:r>
              <a:rPr lang="en-US" dirty="0" err="1">
                <a:latin typeface="Lucida Console" panose="020B0609040504020204" pitchFamily="49" charset="0"/>
              </a:rPr>
              <a:t>ifelse</a:t>
            </a:r>
            <a:r>
              <a:rPr lang="en-US" dirty="0">
                <a:latin typeface="Lucida Console" panose="020B0609040504020204" pitchFamily="49" charset="0"/>
              </a:rPr>
              <a:t>( </a:t>
            </a:r>
            <a:r>
              <a:rPr lang="en-US" dirty="0" err="1">
                <a:latin typeface="Lucida Console" panose="020B0609040504020204" pitchFamily="49" charset="0"/>
              </a:rPr>
              <a:t>vISA</a:t>
            </a:r>
            <a:r>
              <a:rPr lang="en-US" dirty="0">
                <a:latin typeface="Lucida Console" panose="020B0609040504020204" pitchFamily="49" charset="0"/>
              </a:rPr>
              <a:t> != </a:t>
            </a:r>
            <a:r>
              <a:rPr lang="en-US" dirty="0" err="1">
                <a:latin typeface="Lucida Console" panose="020B0609040504020204" pitchFamily="49" charset="0"/>
              </a:rPr>
              <a:t>cAnalysis$nISA</a:t>
            </a:r>
            <a:r>
              <a:rPr lang="en-US" dirty="0">
                <a:latin typeface="Lucida Console" panose="020B0609040504020204" pitchFamily="49" charset="0"/>
              </a:rPr>
              <a:t> &amp; </a:t>
            </a:r>
            <a:r>
              <a:rPr lang="en-US" dirty="0" err="1">
                <a:latin typeface="Lucida Console" panose="020B0609040504020204" pitchFamily="49" charset="0"/>
              </a:rPr>
              <a:t>vTrt</a:t>
            </a:r>
            <a:r>
              <a:rPr lang="en-US" dirty="0">
                <a:latin typeface="Lucida Console" panose="020B0609040504020204" pitchFamily="49" charset="0"/>
              </a:rPr>
              <a:t> == 1, 1, 0 )</a:t>
            </a:r>
          </a:p>
          <a:p>
            <a:pPr indent="0"/>
            <a:r>
              <a:rPr lang="pt-BR" dirty="0">
                <a:latin typeface="Lucida Console" panose="020B0609040504020204" pitchFamily="49" charset="0"/>
              </a:rPr>
              <a:t>	vExternalControl &lt;- vExternalControl[ !is.na( vOut ) ]</a:t>
            </a:r>
          </a:p>
          <a:p>
            <a:pPr indent="0"/>
            <a:r>
              <a:rPr lang="pt-BR" dirty="0">
                <a:latin typeface="Lucida Console" panose="020B0609040504020204" pitchFamily="49" charset="0"/>
              </a:rPr>
              <a:t>	# Pull the additional prior </a:t>
            </a:r>
          </a:p>
          <a:p>
            <a:pPr indent="0"/>
            <a:r>
              <a:rPr lang="pt-BR" dirty="0">
                <a:latin typeface="Lucida Console" panose="020B0609040504020204" pitchFamily="49" charset="0"/>
              </a:rPr>
              <a:t>	dBeta2PriorMean &lt;- cAnalysis$dBeta2PriorMean        </a:t>
            </a:r>
          </a:p>
          <a:p>
            <a:pPr indent="0"/>
            <a:r>
              <a:rPr lang="pt-BR" dirty="0">
                <a:latin typeface="Lucida Console" panose="020B0609040504020204" pitchFamily="49" charset="0"/>
              </a:rPr>
              <a:t>	dBeta2PriorSD    &lt;- cAnalysis$dBeta2PriorSD</a:t>
            </a:r>
          </a:p>
          <a:p>
            <a:pPr indent="0"/>
            <a:r>
              <a:rPr lang="pt-BR" dirty="0">
                <a:latin typeface="Lucida Console" panose="020B0609040504020204" pitchFamily="49" charset="0"/>
              </a:rPr>
              <a:t>	</a:t>
            </a:r>
            <a:r>
              <a:rPr lang="pt-BR" b="1" dirty="0">
                <a:latin typeface="Lucida Console" panose="020B0609040504020204" pitchFamily="49" charset="0"/>
              </a:rPr>
              <a:t>Add</a:t>
            </a:r>
            <a:r>
              <a:rPr lang="pt-BR" dirty="0">
                <a:latin typeface="Lucida Console" panose="020B0609040504020204" pitchFamily="49" charset="0"/>
              </a:rPr>
              <a:t>  vExternalControl = vExternalControl and additional priors to the lData list</a:t>
            </a:r>
          </a:p>
          <a:p>
            <a:pPr indent="0"/>
            <a:r>
              <a:rPr lang="pt-BR" dirty="0">
                <a:latin typeface="Lucida Console" panose="020B0609040504020204" pitchFamily="49" charset="0"/>
              </a:rPr>
              <a:t>	</a:t>
            </a:r>
            <a:r>
              <a:rPr lang="pt-BR" b="1" dirty="0"/>
              <a:t>Call SamplePosteriorWithISAEffect for sampling posterior </a:t>
            </a:r>
          </a:p>
          <a:p>
            <a:pPr indent="0"/>
            <a:endParaRPr lang="pt-BR" dirty="0">
              <a:latin typeface="Lucida Console" panose="020B0609040504020204" pitchFamily="49" charset="0"/>
            </a:endParaRPr>
          </a:p>
          <a:p>
            <a:pPr indent="0"/>
            <a:r>
              <a:rPr lang="en-US" dirty="0">
                <a:latin typeface="+mj-lt"/>
              </a:rPr>
              <a:t>2. Start with </a:t>
            </a:r>
            <a:r>
              <a:rPr lang="en-US" dirty="0" err="1">
                <a:latin typeface="+mj-lt"/>
              </a:rPr>
              <a:t>BayesianNormalRegressionFunctions.R</a:t>
            </a:r>
            <a:r>
              <a:rPr lang="en-US" dirty="0">
                <a:latin typeface="+mj-lt"/>
              </a:rPr>
              <a:t> and save as </a:t>
            </a:r>
            <a:r>
              <a:rPr lang="en-US" dirty="0" err="1">
                <a:latin typeface="+mj-lt"/>
              </a:rPr>
              <a:t>BayesianNormalRegressionFunctionsWithISAEffect.R</a:t>
            </a:r>
            <a:endParaRPr lang="en-US" dirty="0">
              <a:latin typeface="+mj-lt"/>
            </a:endParaRPr>
          </a:p>
          <a:p>
            <a:pPr indent="0"/>
            <a:r>
              <a:rPr lang="en-US" dirty="0">
                <a:latin typeface="Lucida Console" panose="020B0609040504020204" pitchFamily="49" charset="0"/>
              </a:rPr>
              <a:t>	</a:t>
            </a:r>
            <a:r>
              <a:rPr lang="en-US" b="1" dirty="0"/>
              <a:t>Update the name of function to </a:t>
            </a:r>
            <a:r>
              <a:rPr lang="en-US" dirty="0" err="1"/>
              <a:t>SamplePosteriorWithISAEffect</a:t>
            </a:r>
            <a:endParaRPr lang="en-US" dirty="0"/>
          </a:p>
          <a:p>
            <a:pPr indent="0"/>
            <a:r>
              <a:rPr lang="en-US" dirty="0"/>
              <a:t>	</a:t>
            </a:r>
            <a:r>
              <a:rPr lang="en-US" b="1" dirty="0"/>
              <a:t>Update the mean to</a:t>
            </a:r>
            <a:br>
              <a:rPr lang="en-US" dirty="0"/>
            </a:br>
            <a:r>
              <a:rPr lang="en-US" dirty="0">
                <a:latin typeface="Lucida Console" panose="020B0609040504020204" pitchFamily="49" charset="0"/>
              </a:rPr>
              <a:t>		 </a:t>
            </a:r>
            <a:r>
              <a:rPr lang="en-US" dirty="0" err="1">
                <a:latin typeface="Lucida Console" panose="020B0609040504020204" pitchFamily="49" charset="0"/>
              </a:rPr>
              <a:t>vMean</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 	&lt;- dBeta0 + </a:t>
            </a:r>
            <a:r>
              <a:rPr lang="en-US" dirty="0" err="1">
                <a:latin typeface="Lucida Console" panose="020B0609040504020204" pitchFamily="49" charset="0"/>
              </a:rPr>
              <a:t>vTreatment</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]*dBeta1  + </a:t>
            </a:r>
            <a:r>
              <a:rPr lang="en-US" dirty="0" err="1">
                <a:latin typeface="Lucida Console" panose="020B0609040504020204" pitchFamily="49" charset="0"/>
              </a:rPr>
              <a:t>vExternalControl</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]*dBeta2 </a:t>
            </a:r>
          </a:p>
          <a:p>
            <a:pPr indent="0"/>
            <a:r>
              <a:rPr lang="en-US" dirty="0">
                <a:latin typeface="Lucida Console" panose="020B0609040504020204" pitchFamily="49" charset="0"/>
              </a:rPr>
              <a:t>	</a:t>
            </a:r>
            <a:r>
              <a:rPr lang="en-US" b="1" dirty="0"/>
              <a:t>Add the prior </a:t>
            </a:r>
          </a:p>
          <a:p>
            <a:pPr indent="0"/>
            <a:r>
              <a:rPr lang="en-US" dirty="0">
                <a:latin typeface="Lucida Console" panose="020B0609040504020204" pitchFamily="49" charset="0"/>
              </a:rPr>
              <a:t>		 dBeta2   ~ </a:t>
            </a:r>
            <a:r>
              <a:rPr lang="en-US" dirty="0" err="1">
                <a:latin typeface="Lucida Console" panose="020B0609040504020204" pitchFamily="49" charset="0"/>
              </a:rPr>
              <a:t>dnorm</a:t>
            </a:r>
            <a:r>
              <a:rPr lang="en-US" dirty="0">
                <a:latin typeface="Lucida Console" panose="020B0609040504020204" pitchFamily="49" charset="0"/>
              </a:rPr>
              <a:t>( dBeta2PriorMean, 1/( dBeta2PriorSD*dBeta2PriorSD )  )</a:t>
            </a:r>
          </a:p>
          <a:p>
            <a:pPr indent="0"/>
            <a:r>
              <a:rPr lang="en-US" dirty="0"/>
              <a:t>                   </a:t>
            </a:r>
            <a:r>
              <a:rPr lang="en-US" b="1" dirty="0"/>
              <a:t>Track dBeta2 if desired</a:t>
            </a:r>
            <a:endParaRPr lang="en-US" b="1" dirty="0">
              <a:latin typeface="Lucida Console" panose="020B0609040504020204" pitchFamily="49" charset="0"/>
            </a:endParaRPr>
          </a:p>
          <a:p>
            <a:pPr indent="0"/>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ECC7E7C-CEA1-5398-DFB7-6162572F1AAA}"/>
              </a:ext>
            </a:extLst>
          </p:cNvPr>
          <p:cNvSpPr>
            <a:spLocks noGrp="1"/>
          </p:cNvSpPr>
          <p:nvPr>
            <p:ph type="sldNum" sz="quarter" idx="12"/>
          </p:nvPr>
        </p:nvSpPr>
        <p:spPr/>
        <p:txBody>
          <a:bodyPr/>
          <a:lstStyle/>
          <a:p>
            <a:fld id="{82F5E98D-7EF9-415D-84B4-C7BB52403EFC}" type="slidenum">
              <a:rPr lang="en-GB" smtClean="0"/>
              <a:pPr/>
              <a:t>38</a:t>
            </a:fld>
            <a:endParaRPr lang="en-GB"/>
          </a:p>
        </p:txBody>
      </p:sp>
    </p:spTree>
    <p:extLst>
      <p:ext uri="{BB962C8B-B14F-4D97-AF65-F5344CB8AC3E}">
        <p14:creationId xmlns:p14="http://schemas.microsoft.com/office/powerpoint/2010/main" val="1254780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F781-F932-7A40-D3C6-1E1C1FB45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3C019-FEBC-F372-9E1F-7853C88223F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F24C6AD7-C86C-1799-9961-125790B27D5E}"/>
              </a:ext>
            </a:extLst>
          </p:cNvPr>
          <p:cNvSpPr>
            <a:spLocks noGrp="1"/>
          </p:cNvSpPr>
          <p:nvPr>
            <p:ph idx="1"/>
          </p:nvPr>
        </p:nvSpPr>
        <p:spPr>
          <a:xfrm>
            <a:off x="322848" y="583661"/>
            <a:ext cx="11778361" cy="4866032"/>
          </a:xfrm>
        </p:spPr>
        <p:txBody>
          <a:bodyPr/>
          <a:lstStyle/>
          <a:p>
            <a:pPr indent="0"/>
            <a:r>
              <a:rPr lang="pt-BR" b="1" dirty="0">
                <a:latin typeface="+mj-lt"/>
              </a:rPr>
              <a:t>3. BuildMe Changes </a:t>
            </a:r>
          </a:p>
          <a:p>
            <a:pPr indent="0"/>
            <a:r>
              <a:rPr lang="pt-BR" b="1" dirty="0">
                <a:latin typeface="+mj-lt"/>
              </a:rPr>
              <a:t>	Under the prior add a new prior</a:t>
            </a:r>
          </a:p>
          <a:p>
            <a:pPr lvl="1" indent="0">
              <a:buNone/>
            </a:pPr>
            <a:r>
              <a:rPr lang="pt-BR" dirty="0">
                <a:latin typeface="Lucida Console" panose="020B0609040504020204" pitchFamily="49" charset="0"/>
              </a:rPr>
              <a:t>lCommonPriorISAEff &lt;- list(  dBeta0PriorMean = 0, dBeta0PriorSD = 100, </a:t>
            </a:r>
          </a:p>
          <a:p>
            <a:pPr lvl="1" indent="0">
              <a:buNone/>
            </a:pPr>
            <a:r>
              <a:rPr lang="pt-BR" dirty="0">
                <a:latin typeface="Lucida Console" panose="020B0609040504020204" pitchFamily="49" charset="0"/>
              </a:rPr>
              <a:t>			    dBeta1PriorMean = 0, dBeta1PriorSD = 100, </a:t>
            </a:r>
          </a:p>
          <a:p>
            <a:pPr lvl="1" indent="0">
              <a:buNone/>
            </a:pPr>
            <a:r>
              <a:rPr lang="pt-BR" dirty="0">
                <a:latin typeface="Lucida Console" panose="020B0609040504020204" pitchFamily="49" charset="0"/>
              </a:rPr>
              <a:t>                             dBeta2PriorMean = 0, dBeta2PriorSD = 100 )</a:t>
            </a:r>
          </a:p>
          <a:p>
            <a:pPr lvl="1" indent="0">
              <a:buNone/>
            </a:pPr>
            <a:r>
              <a:rPr lang="pt-BR" dirty="0">
                <a:latin typeface="Lucida Console" panose="020B0609040504020204" pitchFamily="49" charset="0"/>
              </a:rPr>
              <a:t>lAnalysisISAEff    &lt;- replicate( 2, lCommonPriorISAEff, simplify = FALSE)</a:t>
            </a:r>
            <a:r>
              <a:rPr lang="pt-BR" dirty="0">
                <a:latin typeface="+mj-lt"/>
              </a:rPr>
              <a:t>	</a:t>
            </a:r>
            <a:endParaRPr lang="pt-BR" b="1" dirty="0">
              <a:latin typeface="+mj-lt"/>
            </a:endParaRPr>
          </a:p>
          <a:p>
            <a:pPr indent="0"/>
            <a:endParaRPr lang="pt-BR" b="1" dirty="0">
              <a:latin typeface="+mj-lt"/>
            </a:endParaRPr>
          </a:p>
          <a:p>
            <a:pPr indent="0"/>
            <a:r>
              <a:rPr lang="en-US" b="1" dirty="0">
                <a:latin typeface="+mj-lt"/>
              </a:rPr>
              <a:t>	Update design 1 to no borrow control patients</a:t>
            </a:r>
          </a:p>
          <a:p>
            <a:pPr indent="0"/>
            <a:r>
              <a:rPr lang="en-US" dirty="0"/>
              <a:t>	</a:t>
            </a:r>
            <a:r>
              <a:rPr lang="en-US" dirty="0" err="1">
                <a:latin typeface="Lucida Console" panose="020B0609040504020204" pitchFamily="49" charset="0"/>
              </a:rPr>
              <a:t>cTrialDesign</a:t>
            </a:r>
            <a:r>
              <a:rPr lang="en-US" dirty="0">
                <a:latin typeface="Lucida Console" panose="020B0609040504020204" pitchFamily="49" charset="0"/>
              </a:rPr>
              <a:t> &lt;- </a:t>
            </a:r>
            <a:r>
              <a:rPr lang="en-US" dirty="0" err="1">
                <a:latin typeface="Lucida Console" panose="020B0609040504020204" pitchFamily="49" charset="0"/>
              </a:rPr>
              <a:t>SetupTrialDesign</a:t>
            </a:r>
            <a:r>
              <a:rPr lang="en-US" dirty="0">
                <a:latin typeface="Lucida Console" panose="020B0609040504020204" pitchFamily="49" charset="0"/>
              </a:rPr>
              <a:t>( </a:t>
            </a:r>
            <a:r>
              <a:rPr lang="en-US" dirty="0" err="1">
                <a:latin typeface="Lucida Console" panose="020B0609040504020204" pitchFamily="49" charset="0"/>
              </a:rPr>
              <a:t>strAnalysisModel</a:t>
            </a:r>
            <a:r>
              <a:rPr lang="en-US" dirty="0">
                <a:latin typeface="Lucida Console" panose="020B0609040504020204" pitchFamily="49" charset="0"/>
              </a:rPr>
              <a:t>   = "</a:t>
            </a:r>
            <a:r>
              <a:rPr lang="en-US" dirty="0" err="1">
                <a:latin typeface="Lucida Console" panose="020B0609040504020204" pitchFamily="49" charset="0"/>
              </a:rPr>
              <a:t>BayesNormalRegression</a:t>
            </a:r>
            <a:r>
              <a:rPr lang="en-US" dirty="0">
                <a:latin typeface="Lucida Console" panose="020B0609040504020204" pitchFamily="49" charset="0"/>
              </a:rPr>
              <a:t>",                                  </a:t>
            </a:r>
          </a:p>
          <a:p>
            <a:pPr indent="0"/>
            <a:r>
              <a:rPr lang="en-US" dirty="0">
                <a:latin typeface="Lucida Console" panose="020B0609040504020204" pitchFamily="49" charset="0"/>
              </a:rPr>
              <a:t>			                 </a:t>
            </a:r>
            <a:r>
              <a:rPr lang="en-US" dirty="0" err="1">
                <a:latin typeface="Lucida Console" panose="020B0609040504020204" pitchFamily="49" charset="0"/>
              </a:rPr>
              <a:t>strBorrowing</a:t>
            </a:r>
            <a:r>
              <a:rPr lang="en-US" dirty="0">
                <a:latin typeface="Lucida Console" panose="020B0609040504020204" pitchFamily="49" charset="0"/>
              </a:rPr>
              <a:t>       = </a:t>
            </a:r>
            <a:r>
              <a:rPr lang="en-US" dirty="0">
                <a:highlight>
                  <a:srgbClr val="FFFF00"/>
                </a:highlight>
                <a:latin typeface="Lucida Console" panose="020B0609040504020204" pitchFamily="49" charset="0"/>
              </a:rPr>
              <a:t>"</a:t>
            </a:r>
            <a:r>
              <a:rPr lang="en-US" dirty="0" err="1">
                <a:highlight>
                  <a:srgbClr val="FFFF00"/>
                </a:highlight>
                <a:latin typeface="Lucida Console" panose="020B0609040504020204" pitchFamily="49" charset="0"/>
              </a:rPr>
              <a:t>NoBorrowing</a:t>
            </a:r>
            <a:r>
              <a:rPr lang="en-US" dirty="0">
                <a:highlight>
                  <a:srgbClr val="FFFF00"/>
                </a:highlight>
                <a:latin typeface="Lucida Console" panose="020B0609040504020204" pitchFamily="49" charset="0"/>
              </a:rPr>
              <a:t>",  </a:t>
            </a:r>
          </a:p>
          <a:p>
            <a:pPr indent="0"/>
            <a:r>
              <a:rPr lang="pt-BR" dirty="0">
                <a:latin typeface="Lucida Console" panose="020B0609040504020204" pitchFamily="49" charset="0"/>
              </a:rPr>
              <a:t>        </a:t>
            </a:r>
          </a:p>
          <a:p>
            <a:pPr indent="0"/>
            <a:r>
              <a:rPr lang="pt-BR" b="1" dirty="0"/>
              <a:t>	Replace design 3 with a copy of design 2 updating analysis model</a:t>
            </a:r>
          </a:p>
          <a:p>
            <a:pPr indent="0"/>
            <a:r>
              <a:rPr lang="pt-BR" dirty="0">
                <a:latin typeface="Lucida Console" panose="020B0609040504020204" pitchFamily="49" charset="0"/>
              </a:rPr>
              <a:t>        cTrialDesignTmp &lt;- SetupTrialDesign( strAnalysisModel   = "BayesNormalRegressionWithISAEffect",</a:t>
            </a:r>
          </a:p>
          <a:p>
            <a:pPr indent="0"/>
            <a:r>
              <a:rPr lang="pt-BR" dirty="0">
                <a:latin typeface="Lucida Console" panose="020B0609040504020204" pitchFamily="49" charset="0"/>
              </a:rPr>
              <a:t>                                             strBorrowing       = "AllControls",</a:t>
            </a:r>
          </a:p>
          <a:p>
            <a:pPr indent="0"/>
            <a:r>
              <a:rPr lang="pt-BR" dirty="0">
                <a:latin typeface="Lucida Console" panose="020B0609040504020204" pitchFamily="49" charset="0"/>
              </a:rPr>
              <a:t>					  ...  </a:t>
            </a:r>
          </a:p>
          <a:p>
            <a:pPr lvl="1" indent="0">
              <a:buNone/>
            </a:pPr>
            <a:r>
              <a:rPr lang="pt-BR" dirty="0">
                <a:latin typeface="Lucida Console" panose="020B0609040504020204" pitchFamily="49" charset="0"/>
              </a:rPr>
              <a:t>	                            lAnalysis          = lAnalysisISAEff</a:t>
            </a:r>
          </a:p>
          <a:p>
            <a:pPr indent="0"/>
            <a:r>
              <a:rPr lang="en-US" dirty="0">
                <a:latin typeface="Lucida Console" panose="020B0609040504020204" pitchFamily="49" charset="0"/>
              </a:rPr>
              <a:t>        </a:t>
            </a:r>
          </a:p>
          <a:p>
            <a:pPr indent="0"/>
            <a:r>
              <a:rPr lang="pt-BR" dirty="0"/>
              <a:t>                  </a:t>
            </a:r>
          </a:p>
          <a:p>
            <a:pPr indent="0"/>
            <a:r>
              <a:rPr lang="pt-BR" b="1" dirty="0"/>
              <a:t>	Source the new files – Make sure to add this also to the RunParallelSimulations function</a:t>
            </a:r>
            <a:endParaRPr lang="en-US" b="1" dirty="0">
              <a:latin typeface="Lucida Console" panose="020B0609040504020204" pitchFamily="49" charset="0"/>
            </a:endParaRPr>
          </a:p>
          <a:p>
            <a:pPr indent="0"/>
            <a:r>
              <a:rPr lang="en-US" dirty="0">
                <a:latin typeface="Lucida Console" panose="020B0609040504020204" pitchFamily="49" charset="0"/>
              </a:rPr>
              <a:t>         source( "R/</a:t>
            </a:r>
            <a:r>
              <a:rPr lang="en-US" dirty="0" err="1">
                <a:latin typeface="Lucida Console" panose="020B0609040504020204" pitchFamily="49" charset="0"/>
              </a:rPr>
              <a:t>BayesianNormalRegressionFunctionsWithISAEffect.R</a:t>
            </a:r>
            <a:r>
              <a:rPr lang="en-US" dirty="0">
                <a:latin typeface="Lucida Console" panose="020B0609040504020204" pitchFamily="49" charset="0"/>
              </a:rPr>
              <a:t>")</a:t>
            </a:r>
          </a:p>
          <a:p>
            <a:pPr indent="0"/>
            <a:r>
              <a:rPr lang="en-US" dirty="0">
                <a:latin typeface="Lucida Console" panose="020B0609040504020204" pitchFamily="49" charset="0"/>
              </a:rPr>
              <a:t>         source( 'R/</a:t>
            </a:r>
            <a:r>
              <a:rPr lang="en-US" dirty="0" err="1">
                <a:latin typeface="Lucida Console" panose="020B0609040504020204" pitchFamily="49" charset="0"/>
              </a:rPr>
              <a:t>RunAnalysis.BayesNormalRegressionWithISAEffect.R</a:t>
            </a:r>
            <a:r>
              <a:rPr lang="en-US" dirty="0">
                <a:latin typeface="Lucida Console" panose="020B0609040504020204" pitchFamily="49" charset="0"/>
              </a:rPr>
              <a:t>' )</a:t>
            </a:r>
          </a:p>
        </p:txBody>
      </p:sp>
      <p:sp>
        <p:nvSpPr>
          <p:cNvPr id="4" name="Slide Number Placeholder 3">
            <a:extLst>
              <a:ext uri="{FF2B5EF4-FFF2-40B4-BE49-F238E27FC236}">
                <a16:creationId xmlns:a16="http://schemas.microsoft.com/office/drawing/2014/main" id="{06D8B2D5-CACD-C008-59D2-DE8788AC5194}"/>
              </a:ext>
            </a:extLst>
          </p:cNvPr>
          <p:cNvSpPr>
            <a:spLocks noGrp="1"/>
          </p:cNvSpPr>
          <p:nvPr>
            <p:ph type="sldNum" sz="quarter" idx="12"/>
          </p:nvPr>
        </p:nvSpPr>
        <p:spPr/>
        <p:txBody>
          <a:bodyPr/>
          <a:lstStyle/>
          <a:p>
            <a:fld id="{82F5E98D-7EF9-415D-84B4-C7BB52403EFC}" type="slidenum">
              <a:rPr lang="en-GB" smtClean="0"/>
              <a:pPr/>
              <a:t>39</a:t>
            </a:fld>
            <a:endParaRPr lang="en-GB"/>
          </a:p>
        </p:txBody>
      </p:sp>
    </p:spTree>
    <p:extLst>
      <p:ext uri="{BB962C8B-B14F-4D97-AF65-F5344CB8AC3E}">
        <p14:creationId xmlns:p14="http://schemas.microsoft.com/office/powerpoint/2010/main" val="19347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52D5-9455-9D93-F2B2-37EB4BF3AA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436A13-43C9-642B-F2BA-38A42681DD2B}"/>
              </a:ext>
            </a:extLst>
          </p:cNvPr>
          <p:cNvSpPr>
            <a:spLocks noGrp="1"/>
          </p:cNvSpPr>
          <p:nvPr>
            <p:ph type="title"/>
          </p:nvPr>
        </p:nvSpPr>
        <p:spPr/>
        <p:txBody>
          <a:bodyPr/>
          <a:lstStyle/>
          <a:p>
            <a:r>
              <a:rPr lang="en-US" dirty="0"/>
              <a:t>Interim Analysis Options</a:t>
            </a:r>
          </a:p>
        </p:txBody>
      </p:sp>
      <p:sp>
        <p:nvSpPr>
          <p:cNvPr id="4" name="Content Placeholder 3">
            <a:extLst>
              <a:ext uri="{FF2B5EF4-FFF2-40B4-BE49-F238E27FC236}">
                <a16:creationId xmlns:a16="http://schemas.microsoft.com/office/drawing/2014/main" id="{8E5ACB3F-E0D6-6D87-7A5B-5F5564FFC122}"/>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No interim analysis</a:t>
            </a:r>
          </a:p>
          <a:p>
            <a:pPr marL="400050" indent="-231775">
              <a:buFont typeface="Arial" panose="020B0604020202020204" pitchFamily="34" charset="0"/>
              <a:buChar char="•"/>
            </a:pPr>
            <a:r>
              <a:rPr lang="en-US" sz="1800" dirty="0"/>
              <a:t>Any number of IAs specified, each specified by a number of patients enrolled with a set amount of follow-up</a:t>
            </a:r>
          </a:p>
          <a:p>
            <a:pPr marL="1371600" lvl="1" indent="-231775"/>
            <a:r>
              <a:rPr lang="en-US" sz="1800" dirty="0"/>
              <a:t>Example:     IA 1 when 25% enrolled with 8 weeks follow-up,</a:t>
            </a:r>
          </a:p>
          <a:p>
            <a:pPr marL="1597025" lvl="2" indent="0">
              <a:buNone/>
            </a:pPr>
            <a:r>
              <a:rPr lang="en-US" sz="1800" dirty="0"/>
              <a:t>	             IA 2 when 50% enrolled with 12 weeks follow-up</a:t>
            </a:r>
          </a:p>
          <a:p>
            <a:pPr marL="1597025" lvl="2" indent="0">
              <a:buNone/>
            </a:pPr>
            <a:r>
              <a:rPr lang="en-US" sz="1800" dirty="0"/>
              <a:t>                 FA when 100% enrolled with 24 week follow-up</a:t>
            </a:r>
          </a:p>
          <a:p>
            <a:pPr marL="454025">
              <a:buFont typeface="Arial" panose="020B0604020202020204" pitchFamily="34" charset="0"/>
              <a:buChar char="•"/>
            </a:pPr>
            <a:r>
              <a:rPr lang="en-US" sz="1800" dirty="0"/>
              <a:t>Specify when to start IA and how frequently to preform additional analysis </a:t>
            </a:r>
          </a:p>
          <a:p>
            <a:pPr marL="1425575" lvl="1"/>
            <a:r>
              <a:rPr lang="en-US" sz="1800" dirty="0"/>
              <a:t>Example: Start 2 months after 30 patient enrolls then perform analysis every 3 months  </a:t>
            </a:r>
          </a:p>
          <a:p>
            <a:pPr marL="1425575" lvl="1"/>
            <a:endParaRPr lang="en-US" sz="1800" dirty="0"/>
          </a:p>
          <a:p>
            <a:pPr marL="454025">
              <a:buFont typeface="Arial" panose="020B0604020202020204" pitchFamily="34" charset="0"/>
              <a:buChar char="•"/>
            </a:pPr>
            <a:r>
              <a:rPr lang="en-US" sz="1800" dirty="0">
                <a:hlinkClick r:id="rId2"/>
              </a:rPr>
              <a:t>https://kwathen.github.io/OCTOPUS/reference/CheckTrialMonitor.html</a:t>
            </a:r>
            <a:endParaRPr lang="en-US" sz="1800" dirty="0"/>
          </a:p>
          <a:p>
            <a:pPr marL="454025">
              <a:buFont typeface="Arial" panose="020B0604020202020204" pitchFamily="34" charset="0"/>
              <a:buChar char="•"/>
            </a:pPr>
            <a:endParaRPr lang="en-US" sz="1800" dirty="0"/>
          </a:p>
          <a:p>
            <a:pPr marL="454025">
              <a:buFont typeface="Arial" panose="020B0604020202020204" pitchFamily="34" charset="0"/>
              <a:buChar char="•"/>
            </a:pPr>
            <a:r>
              <a:rPr lang="en-US" sz="1800" dirty="0"/>
              <a:t>Updates for the example</a:t>
            </a:r>
          </a:p>
          <a:p>
            <a:pPr lvl="1"/>
            <a:r>
              <a:rPr lang="en-US" sz="1800" dirty="0"/>
              <a:t>For the designs that “borrow” add IA at 50% of patients enrolled with 1 month of follow-up</a:t>
            </a:r>
          </a:p>
          <a:p>
            <a:pPr lvl="1"/>
            <a:r>
              <a:rPr lang="en-US" sz="1800" dirty="0"/>
              <a:t>Using higher decision boundaries at the IA to avoid making the wrong decision to with insufficient data</a:t>
            </a:r>
          </a:p>
          <a:p>
            <a:pPr marL="45402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91814714-32FE-21C2-A5DB-557106F2F7BA}"/>
              </a:ext>
            </a:extLst>
          </p:cNvPr>
          <p:cNvSpPr>
            <a:spLocks noGrp="1"/>
          </p:cNvSpPr>
          <p:nvPr>
            <p:ph type="sldNum" sz="quarter" idx="12"/>
          </p:nvPr>
        </p:nvSpPr>
        <p:spPr/>
        <p:txBody>
          <a:bodyPr/>
          <a:lstStyle/>
          <a:p>
            <a:fld id="{82F5E98D-7EF9-415D-84B4-C7BB52403EFC}" type="slidenum">
              <a:rPr lang="en-GB" smtClean="0"/>
              <a:pPr/>
              <a:t>40</a:t>
            </a:fld>
            <a:endParaRPr lang="en-GB"/>
          </a:p>
        </p:txBody>
      </p:sp>
    </p:spTree>
    <p:extLst>
      <p:ext uri="{BB962C8B-B14F-4D97-AF65-F5344CB8AC3E}">
        <p14:creationId xmlns:p14="http://schemas.microsoft.com/office/powerpoint/2010/main" val="38780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82F-7016-52F4-CEF6-39F452CF9A7B}"/>
              </a:ext>
            </a:extLst>
          </p:cNvPr>
          <p:cNvSpPr>
            <a:spLocks noGrp="1"/>
          </p:cNvSpPr>
          <p:nvPr>
            <p:ph type="title"/>
          </p:nvPr>
        </p:nvSpPr>
        <p:spPr/>
        <p:txBody>
          <a:bodyPr/>
          <a:lstStyle/>
          <a:p>
            <a:r>
              <a:rPr lang="en-US" dirty="0"/>
              <a:t>Adding Interim Analysis – Code Changes </a:t>
            </a:r>
          </a:p>
        </p:txBody>
      </p:sp>
      <p:sp>
        <p:nvSpPr>
          <p:cNvPr id="3" name="Content Placeholder 2">
            <a:extLst>
              <a:ext uri="{FF2B5EF4-FFF2-40B4-BE49-F238E27FC236}">
                <a16:creationId xmlns:a16="http://schemas.microsoft.com/office/drawing/2014/main" id="{506F7F30-E42D-693D-A993-670073D2020F}"/>
              </a:ext>
            </a:extLst>
          </p:cNvPr>
          <p:cNvSpPr>
            <a:spLocks noGrp="1"/>
          </p:cNvSpPr>
          <p:nvPr>
            <p:ph idx="1"/>
          </p:nvPr>
        </p:nvSpPr>
        <p:spPr>
          <a:xfrm>
            <a:off x="322847" y="998622"/>
            <a:ext cx="11869153" cy="5320169"/>
          </a:xfrm>
        </p:spPr>
        <p:txBody>
          <a:bodyPr/>
          <a:lstStyle/>
          <a:p>
            <a:pPr>
              <a:buFont typeface="Arial" panose="020B0604020202020204" pitchFamily="34" charset="0"/>
              <a:buChar char="•"/>
            </a:pPr>
            <a:r>
              <a:rPr lang="en-US" sz="1800" dirty="0"/>
              <a:t>Update to </a:t>
            </a:r>
            <a:r>
              <a:rPr lang="en-US" sz="1800" dirty="0" err="1"/>
              <a:t>BuildMe.R</a:t>
            </a:r>
            <a:endParaRPr lang="en-US" sz="1800" dirty="0"/>
          </a:p>
          <a:p>
            <a:pPr lvl="1"/>
            <a:r>
              <a:rPr lang="en-US" sz="1800" dirty="0"/>
              <a:t>Copy designs 2 and 3 and paste them below design 3</a:t>
            </a:r>
          </a:p>
          <a:p>
            <a:pPr lvl="1"/>
            <a:r>
              <a:rPr lang="en-US" sz="1800" dirty="0"/>
              <a:t>This will create designs 4 and 5 that we add IA to</a:t>
            </a:r>
          </a:p>
          <a:p>
            <a:pPr lvl="1"/>
            <a:r>
              <a:rPr lang="en-US" sz="1800" dirty="0"/>
              <a:t>Design 2 &amp; 4 are the same, but 4 has IA.  Design 3 &amp; 5 are the same but 5 has an IA</a:t>
            </a:r>
          </a:p>
          <a:p>
            <a:pPr lvl="1"/>
            <a:r>
              <a:rPr lang="en-US" sz="1800" dirty="0"/>
              <a:t>Add the following code at the start of design 4</a:t>
            </a:r>
          </a:p>
          <a:p>
            <a:pPr marL="685800" lvl="1" indent="0">
              <a:buNone/>
            </a:pPr>
            <a:r>
              <a:rPr lang="en-US" sz="1200" dirty="0" err="1">
                <a:latin typeface="Lucida Console" panose="020B0609040504020204" pitchFamily="49" charset="0"/>
              </a:rPr>
              <a:t>mMinQtyPats</a:t>
            </a:r>
            <a:r>
              <a:rPr lang="en-US" sz="1200" dirty="0">
                <a:latin typeface="Lucida Console" panose="020B0609040504020204" pitchFamily="49" charset="0"/>
              </a:rPr>
              <a:t>       &lt;- </a:t>
            </a:r>
            <a:r>
              <a:rPr lang="en-US" sz="1200" dirty="0" err="1">
                <a:latin typeface="Lucida Console" panose="020B0609040504020204" pitchFamily="49" charset="0"/>
              </a:rPr>
              <a:t>cbind</a:t>
            </a:r>
            <a:r>
              <a:rPr lang="en-US" sz="1200" dirty="0">
                <a:latin typeface="Lucida Console" panose="020B0609040504020204" pitchFamily="49" charset="0"/>
              </a:rPr>
              <a:t>( floor(apply(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)/2),  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 )</a:t>
            </a:r>
          </a:p>
          <a:p>
            <a:pPr marL="685800" lvl="1" indent="0">
              <a:buNone/>
            </a:pPr>
            <a:r>
              <a:rPr lang="en-US" sz="1200" dirty="0" err="1">
                <a:latin typeface="Lucida Console" panose="020B0609040504020204" pitchFamily="49" charset="0"/>
              </a:rPr>
              <a:t>vMinFUTime</a:t>
            </a:r>
            <a:r>
              <a:rPr lang="en-US" sz="1200" dirty="0">
                <a:latin typeface="Lucida Console" panose="020B0609040504020204" pitchFamily="49" charset="0"/>
              </a:rPr>
              <a:t>        &lt;- rep( </a:t>
            </a:r>
            <a:r>
              <a:rPr lang="en-US" sz="1200" dirty="0" err="1">
                <a:latin typeface="Lucida Console" panose="020B0609040504020204" pitchFamily="49" charset="0"/>
              </a:rPr>
              <a:t>dQtyMonthsFU</a:t>
            </a:r>
            <a:r>
              <a:rPr lang="en-US" sz="1200" dirty="0">
                <a:latin typeface="Lucida Console" panose="020B0609040504020204" pitchFamily="49" charset="0"/>
              </a:rPr>
              <a:t>, </a:t>
            </a:r>
            <a:r>
              <a:rPr lang="en-US" sz="1200" dirty="0" err="1">
                <a:latin typeface="Lucida Console" panose="020B0609040504020204" pitchFamily="49" charset="0"/>
              </a:rPr>
              <a:t>ncol</a:t>
            </a:r>
            <a:r>
              <a:rPr lang="en-US" sz="1200" dirty="0">
                <a:latin typeface="Lucida Console" panose="020B0609040504020204" pitchFamily="49" charset="0"/>
              </a:rPr>
              <a:t>(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err="1">
                <a:latin typeface="Lucida Console" panose="020B0609040504020204" pitchFamily="49" charset="0"/>
              </a:rPr>
              <a:t>dQtyMonthsBtwIA</a:t>
            </a:r>
            <a:r>
              <a:rPr lang="en-US" sz="1200" dirty="0">
                <a:latin typeface="Lucida Console" panose="020B0609040504020204" pitchFamily="49" charset="0"/>
              </a:rPr>
              <a:t>   &lt;- 0</a:t>
            </a:r>
          </a:p>
          <a:p>
            <a:pPr marL="685800" lvl="1" indent="0">
              <a:buNone/>
            </a:pPr>
            <a:r>
              <a:rPr lang="en-US" sz="1200" dirty="0" err="1">
                <a:latin typeface="Lucida Console" panose="020B0609040504020204" pitchFamily="49" charset="0"/>
              </a:rPr>
              <a:t>vPUpper</a:t>
            </a:r>
            <a:r>
              <a:rPr lang="en-US" sz="1200" dirty="0">
                <a:latin typeface="Lucida Console" panose="020B0609040504020204" pitchFamily="49" charset="0"/>
              </a:rPr>
              <a:t>           &lt;- c( 0.99, 0.99 )</a:t>
            </a:r>
          </a:p>
          <a:p>
            <a:pPr marL="685800" lvl="1" indent="0">
              <a:buNone/>
            </a:pPr>
            <a:r>
              <a:rPr lang="en-US" sz="1200" dirty="0" err="1">
                <a:latin typeface="Lucida Console" panose="020B0609040504020204" pitchFamily="49" charset="0"/>
              </a:rPr>
              <a:t>vPLower</a:t>
            </a:r>
            <a:r>
              <a:rPr lang="en-US" sz="1200" dirty="0">
                <a:latin typeface="Lucida Console" panose="020B0609040504020204" pitchFamily="49" charset="0"/>
              </a:rPr>
              <a:t>           &lt;- c( 0.05, 0.05 )</a:t>
            </a:r>
          </a:p>
          <a:p>
            <a:pPr marL="685800" lvl="1" indent="0">
              <a:buNone/>
            </a:pPr>
            <a:r>
              <a:rPr lang="en-US" sz="1200" dirty="0" err="1">
                <a:latin typeface="Lucida Console" panose="020B0609040504020204" pitchFamily="49" charset="0"/>
              </a:rPr>
              <a:t>dFinalPUpper</a:t>
            </a:r>
            <a:r>
              <a:rPr lang="en-US" sz="1200" dirty="0">
                <a:latin typeface="Lucida Console" panose="020B0609040504020204" pitchFamily="49" charset="0"/>
              </a:rPr>
              <a:t>      &lt;- 0.975</a:t>
            </a:r>
          </a:p>
          <a:p>
            <a:pPr marL="685800" lvl="1" indent="0">
              <a:buNone/>
            </a:pPr>
            <a:r>
              <a:rPr lang="en-US" sz="1200" dirty="0" err="1">
                <a:latin typeface="Lucida Console" panose="020B0609040504020204" pitchFamily="49" charset="0"/>
              </a:rPr>
              <a:t>dFinalPLower</a:t>
            </a:r>
            <a:r>
              <a:rPr lang="en-US" sz="1200" dirty="0">
                <a:latin typeface="Lucida Console" panose="020B0609040504020204" pitchFamily="49" charset="0"/>
              </a:rPr>
              <a:t>      &lt;- 0.05</a:t>
            </a:r>
          </a:p>
          <a:p>
            <a:pPr marL="685800" lvl="1" indent="0">
              <a:buNone/>
            </a:pPr>
            <a:endParaRPr lang="en-US" sz="1200" dirty="0">
              <a:latin typeface="Lucida Console" panose="020B0609040504020204" pitchFamily="49" charset="0"/>
            </a:endParaRPr>
          </a:p>
          <a:p>
            <a:pPr marL="685800" lvl="1" indent="0">
              <a:buNone/>
            </a:pPr>
            <a:r>
              <a:rPr lang="en-US" sz="1200" b="1" dirty="0"/>
              <a:t>Update the call to </a:t>
            </a:r>
            <a:r>
              <a:rPr lang="en-US" sz="1200" b="1" dirty="0" err="1"/>
              <a:t>SetupTrialDesign</a:t>
            </a:r>
            <a:endParaRPr lang="en-US" sz="1200" b="1" dirty="0"/>
          </a:p>
          <a:p>
            <a:pPr marL="685800" lvl="1" indent="0">
              <a:buNone/>
            </a:pPr>
            <a:r>
              <a:rPr lang="en-US" sz="1200" dirty="0" err="1">
                <a:latin typeface="Lucida Console" panose="020B0609040504020204" pitchFamily="49" charset="0"/>
              </a:rPr>
              <a:t>cTrialDesignTmp</a:t>
            </a:r>
            <a:r>
              <a:rPr lang="en-US" sz="1200" dirty="0">
                <a:latin typeface="Lucida Console" panose="020B0609040504020204" pitchFamily="49" charset="0"/>
              </a:rPr>
              <a:t> &lt;- </a:t>
            </a:r>
            <a:r>
              <a:rPr lang="en-US" sz="1200" dirty="0" err="1">
                <a:latin typeface="Lucida Console" panose="020B0609040504020204" pitchFamily="49" charset="0"/>
              </a:rPr>
              <a:t>SetupTrialDesign</a:t>
            </a:r>
            <a:r>
              <a:rPr lang="en-US" sz="1200" dirty="0">
                <a:latin typeface="Lucida Console" panose="020B0609040504020204" pitchFamily="49" charset="0"/>
              </a:rPr>
              <a:t>( </a:t>
            </a:r>
            <a:r>
              <a:rPr lang="en-US" sz="1200" dirty="0" err="1">
                <a:latin typeface="Lucida Console" panose="020B0609040504020204" pitchFamily="49" charset="0"/>
              </a:rPr>
              <a:t>strAnalysisModel</a:t>
            </a:r>
            <a:r>
              <a:rPr lang="en-US" sz="1200" dirty="0">
                <a:latin typeface="Lucida Console" panose="020B0609040504020204" pitchFamily="49" charset="0"/>
              </a:rPr>
              <a:t>   = "</a:t>
            </a:r>
            <a:r>
              <a:rPr lang="en-US" sz="1200" dirty="0" err="1">
                <a:latin typeface="Lucida Console" panose="020B0609040504020204" pitchFamily="49" charset="0"/>
              </a:rPr>
              <a:t>BayesNormalRegression</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strBorrowing</a:t>
            </a:r>
            <a:r>
              <a:rPr lang="en-US" sz="1200" dirty="0">
                <a:latin typeface="Lucida Console" panose="020B0609040504020204" pitchFamily="49" charset="0"/>
              </a:rPr>
              <a:t>       = "</a:t>
            </a:r>
            <a:r>
              <a:rPr lang="en-US" sz="1200" dirty="0" err="1">
                <a:latin typeface="Lucida Console" panose="020B0609040504020204" pitchFamily="49" charset="0"/>
              </a:rPr>
              <a:t>AllControls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mPatientsPerArm</a:t>
            </a:r>
            <a:r>
              <a:rPr lang="en-US" sz="1200" dirty="0">
                <a:latin typeface="Lucida Console" panose="020B0609040504020204" pitchFamily="49" charset="0"/>
              </a:rPr>
              <a:t>    = </a:t>
            </a:r>
            <a:r>
              <a:rPr lang="en-US" sz="1200" dirty="0" err="1">
                <a:latin typeface="Lucida Console" panose="020B0609040504020204" pitchFamily="49" charset="0"/>
              </a:rPr>
              <a:t>mQtyPatientsPerArm</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mMinQtyPat</a:t>
            </a:r>
            <a:r>
              <a:rPr lang="en-US" sz="1200" dirty="0">
                <a:latin typeface="Lucida Console" panose="020B0609040504020204" pitchFamily="49" charset="0"/>
              </a:rPr>
              <a:t>         =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vMinFUTime</a:t>
            </a:r>
            <a:r>
              <a:rPr lang="en-US" sz="1200" dirty="0">
                <a:latin typeface="Lucida Console" panose="020B0609040504020204" pitchFamily="49" charset="0"/>
              </a:rPr>
              <a:t>         = </a:t>
            </a:r>
            <a:r>
              <a:rPr lang="en-US" sz="1200" dirty="0" err="1">
                <a:latin typeface="Lucida Console" panose="020B0609040504020204" pitchFamily="49" charset="0"/>
              </a:rPr>
              <a:t>vMinFUTime</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dQtyMonthsBtwIA</a:t>
            </a:r>
            <a:r>
              <a:rPr lang="en-US" sz="1200" dirty="0">
                <a:latin typeface="Lucida Console" panose="020B0609040504020204" pitchFamily="49" charset="0"/>
              </a:rPr>
              <a:t>    = </a:t>
            </a:r>
            <a:r>
              <a:rPr lang="en-US" sz="1200" dirty="0" err="1">
                <a:latin typeface="Lucida Console" panose="020B0609040504020204" pitchFamily="49" charset="0"/>
              </a:rPr>
              <a:t>dQtyMonthsBtwIA</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44FE53EE-F3DC-9A84-F9A2-FF876A3EA833}"/>
              </a:ext>
            </a:extLst>
          </p:cNvPr>
          <p:cNvSpPr>
            <a:spLocks noGrp="1"/>
          </p:cNvSpPr>
          <p:nvPr>
            <p:ph type="sldNum" sz="quarter" idx="12"/>
          </p:nvPr>
        </p:nvSpPr>
        <p:spPr/>
        <p:txBody>
          <a:bodyPr/>
          <a:lstStyle/>
          <a:p>
            <a:fld id="{82F5E98D-7EF9-415D-84B4-C7BB52403EFC}" type="slidenum">
              <a:rPr lang="en-GB" smtClean="0"/>
              <a:pPr/>
              <a:t>41</a:t>
            </a:fld>
            <a:endParaRPr lang="en-GB"/>
          </a:p>
        </p:txBody>
      </p:sp>
      <p:sp>
        <p:nvSpPr>
          <p:cNvPr id="5" name="Rectangle 4">
            <a:extLst>
              <a:ext uri="{FF2B5EF4-FFF2-40B4-BE49-F238E27FC236}">
                <a16:creationId xmlns:a16="http://schemas.microsoft.com/office/drawing/2014/main" id="{C3334B49-4CB7-CDC4-DFA2-B89FB3CE05A9}"/>
              </a:ext>
            </a:extLst>
          </p:cNvPr>
          <p:cNvSpPr/>
          <p:nvPr/>
        </p:nvSpPr>
        <p:spPr>
          <a:xfrm>
            <a:off x="4510493" y="5277277"/>
            <a:ext cx="4030741" cy="66837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76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41A-E361-CA8B-A6BE-4BA0004C8E6C}"/>
              </a:ext>
            </a:extLst>
          </p:cNvPr>
          <p:cNvSpPr>
            <a:spLocks noGrp="1"/>
          </p:cNvSpPr>
          <p:nvPr>
            <p:ph type="title"/>
          </p:nvPr>
        </p:nvSpPr>
        <p:spPr/>
        <p:txBody>
          <a:bodyPr/>
          <a:lstStyle/>
          <a:p>
            <a:r>
              <a:rPr lang="en-US" b="1" dirty="0"/>
              <a:t>Example 4 – Impact of timing of ISA</a:t>
            </a:r>
            <a:br>
              <a:rPr lang="en-US" dirty="0"/>
            </a:br>
            <a:endParaRPr lang="en-US" dirty="0"/>
          </a:p>
        </p:txBody>
      </p:sp>
      <p:sp>
        <p:nvSpPr>
          <p:cNvPr id="3" name="Content Placeholder 2">
            <a:extLst>
              <a:ext uri="{FF2B5EF4-FFF2-40B4-BE49-F238E27FC236}">
                <a16:creationId xmlns:a16="http://schemas.microsoft.com/office/drawing/2014/main" id="{04932985-CD33-895E-E19F-0CF10DFC3E15}"/>
              </a:ext>
            </a:extLst>
          </p:cNvPr>
          <p:cNvSpPr>
            <a:spLocks noGrp="1"/>
          </p:cNvSpPr>
          <p:nvPr>
            <p:ph idx="1"/>
          </p:nvPr>
        </p:nvSpPr>
        <p:spPr>
          <a:xfrm>
            <a:off x="322847" y="998622"/>
            <a:ext cx="11456069" cy="4733173"/>
          </a:xfrm>
        </p:spPr>
        <p:txBody>
          <a:bodyPr/>
          <a:lstStyle/>
          <a:p>
            <a:pPr>
              <a:buFont typeface="Arial" panose="020B0604020202020204" pitchFamily="34" charset="0"/>
              <a:buChar char="•"/>
            </a:pPr>
            <a:r>
              <a:rPr lang="en-US" sz="1800" dirty="0"/>
              <a:t>Who goes first?</a:t>
            </a:r>
          </a:p>
          <a:p>
            <a:pPr>
              <a:buFont typeface="Arial" panose="020B0604020202020204" pitchFamily="34" charset="0"/>
              <a:buChar char="•"/>
            </a:pPr>
            <a:r>
              <a:rPr lang="en-US" sz="1800" dirty="0"/>
              <a:t>Results and code are in 5.Example3 folder</a:t>
            </a:r>
          </a:p>
          <a:p>
            <a:pPr>
              <a:buFont typeface="Arial" panose="020B0604020202020204" pitchFamily="34" charset="0"/>
              <a:buChar char="•"/>
            </a:pPr>
            <a:r>
              <a:rPr lang="en-US" sz="1800" dirty="0"/>
              <a:t>Updates for this example:</a:t>
            </a:r>
          </a:p>
          <a:p>
            <a:pPr lvl="1"/>
            <a:r>
              <a:rPr lang="en-US" sz="1800" dirty="0"/>
              <a:t>Make both ISAs have a sample size of 100 per arm</a:t>
            </a:r>
          </a:p>
          <a:p>
            <a:pPr marL="685800" lvl="1" indent="0">
              <a:buNone/>
            </a:pPr>
            <a:endParaRPr lang="en-US" sz="1800" dirty="0"/>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0, Mean on Exp = 2</a:t>
            </a:r>
          </a:p>
          <a:p>
            <a:pPr lvl="1"/>
            <a:r>
              <a:rPr lang="en-US" sz="1800" dirty="0"/>
              <a:t>Scenario 4 – ISA 1: Mean on control = 0, Mean on Exp = 2</a:t>
            </a:r>
          </a:p>
          <a:p>
            <a:pPr marL="685800" lvl="1" indent="0">
              <a:buNone/>
            </a:pPr>
            <a:r>
              <a:rPr lang="en-US" sz="1800" dirty="0"/>
              <a:t>		        ISA 2: Mean on control = 0, Mean on Exp = 5</a:t>
            </a:r>
          </a:p>
          <a:p>
            <a:pPr lvl="1"/>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2EC35B33-78DC-7FC6-2FF6-0D69622B7780}"/>
              </a:ext>
            </a:extLst>
          </p:cNvPr>
          <p:cNvSpPr>
            <a:spLocks noGrp="1"/>
          </p:cNvSpPr>
          <p:nvPr>
            <p:ph type="sldNum" sz="quarter" idx="12"/>
          </p:nvPr>
        </p:nvSpPr>
        <p:spPr/>
        <p:txBody>
          <a:bodyPr/>
          <a:lstStyle/>
          <a:p>
            <a:fld id="{82F5E98D-7EF9-415D-84B4-C7BB52403EFC}" type="slidenum">
              <a:rPr lang="en-GB" smtClean="0"/>
              <a:pPr/>
              <a:t>42</a:t>
            </a:fld>
            <a:endParaRPr lang="en-GB"/>
          </a:p>
        </p:txBody>
      </p:sp>
    </p:spTree>
    <p:extLst>
      <p:ext uri="{BB962C8B-B14F-4D97-AF65-F5344CB8AC3E}">
        <p14:creationId xmlns:p14="http://schemas.microsoft.com/office/powerpoint/2010/main" val="4026836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A124-8381-4628-513C-56020D691017}"/>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C9A8E20-7F32-D064-CB3F-E3F12167EC8A}"/>
              </a:ext>
            </a:extLst>
          </p:cNvPr>
          <p:cNvSpPr>
            <a:spLocks noGrp="1"/>
          </p:cNvSpPr>
          <p:nvPr>
            <p:ph idx="1"/>
          </p:nvPr>
        </p:nvSpPr>
        <p:spPr>
          <a:xfrm>
            <a:off x="322847" y="1061720"/>
            <a:ext cx="11456069" cy="4670075"/>
          </a:xfrm>
        </p:spPr>
        <p:txBody>
          <a:bodyPr/>
          <a:lstStyle/>
          <a:p>
            <a:pPr marL="285750">
              <a:buFont typeface="Arial" panose="020B0604020202020204" pitchFamily="34" charset="0"/>
              <a:buChar char="•"/>
            </a:pPr>
            <a:r>
              <a:rPr lang="en-US" sz="1800" dirty="0"/>
              <a:t>OCTOPUS provides a flexible framework for simulating platform trials</a:t>
            </a:r>
          </a:p>
          <a:p>
            <a:pPr marL="1257300" lvl="1"/>
            <a:r>
              <a:rPr lang="en-US" sz="1800" dirty="0"/>
              <a:t>It is not currently push button or UI driven</a:t>
            </a:r>
          </a:p>
          <a:p>
            <a:pPr marL="1257300" lvl="1"/>
            <a:r>
              <a:rPr lang="en-US" sz="1800" dirty="0"/>
              <a:t>Requires R programming knowledge</a:t>
            </a:r>
          </a:p>
          <a:p>
            <a:pPr marL="1257300" lvl="1"/>
            <a:r>
              <a:rPr lang="en-US" sz="1800" dirty="0"/>
              <a:t>Reduces the time to first simulation results significantly</a:t>
            </a:r>
          </a:p>
          <a:p>
            <a:pPr marL="1257300" lvl="1"/>
            <a:r>
              <a:rPr lang="en-US" sz="1800" dirty="0"/>
              <a:t>Simulations have been run in the cloud with 6000+ cores </a:t>
            </a:r>
          </a:p>
          <a:p>
            <a:pPr marL="1257300" lvl="1"/>
            <a:r>
              <a:rPr lang="en-US" sz="1800" dirty="0"/>
              <a:t>Personally utilized for design and simulation of more than 20 trials in various disease areas</a:t>
            </a:r>
          </a:p>
          <a:p>
            <a:pPr marL="1257300" lvl="1"/>
            <a:r>
              <a:rPr lang="en-US" sz="1800" dirty="0"/>
              <a:t>Open source, if you are interested reach out</a:t>
            </a:r>
          </a:p>
          <a:p>
            <a:pPr marL="1257300" lvl="1"/>
            <a:r>
              <a:rPr lang="en-US" sz="1800" dirty="0"/>
              <a:t>Future direction: maybe add directly to the package or build companion packages (</a:t>
            </a:r>
            <a:r>
              <a:rPr lang="en-US" sz="1800" dirty="0" err="1"/>
              <a:t>eg</a:t>
            </a:r>
            <a:r>
              <a:rPr lang="en-US" sz="1800" dirty="0"/>
              <a:t> analysis, various  patient simulator) or build pipelines for other R packages or commercial software integration</a:t>
            </a:r>
          </a:p>
          <a:p>
            <a:pPr marL="285750">
              <a:buFont typeface="Arial" panose="020B0604020202020204" pitchFamily="34" charset="0"/>
              <a:buChar char="•"/>
            </a:pPr>
            <a:r>
              <a:rPr lang="en-US" sz="1800" dirty="0"/>
              <a:t>Platform trials</a:t>
            </a:r>
          </a:p>
          <a:p>
            <a:pPr marL="1257300" lvl="1"/>
            <a:r>
              <a:rPr lang="en-US" sz="1800" dirty="0"/>
              <a:t>High quality simulations are critical to understanding how the trial will preform in practice</a:t>
            </a:r>
          </a:p>
          <a:p>
            <a:pPr marL="1257300" lvl="1"/>
            <a:r>
              <a:rPr lang="en-US" sz="1800" dirty="0"/>
              <a:t>Many unknowns, try to limit simplifying assumptions where possible</a:t>
            </a:r>
          </a:p>
          <a:p>
            <a:pPr marL="1257300" lvl="1"/>
            <a:r>
              <a:rPr lang="en-US" sz="1800" dirty="0"/>
              <a:t>Simulate the trial you plan to run</a:t>
            </a:r>
          </a:p>
          <a:p>
            <a:pPr marL="1257300" lvl="1"/>
            <a:r>
              <a:rPr lang="en-US" sz="1800" dirty="0"/>
              <a:t>Explaining simulation results to non-statisticians be very difficult</a:t>
            </a:r>
          </a:p>
          <a:p>
            <a:pPr marL="285750">
              <a:buFont typeface="Arial" panose="020B0604020202020204" pitchFamily="34" charset="0"/>
              <a:buChar char="•"/>
            </a:pPr>
            <a:r>
              <a:rPr lang="en-US" sz="1800" b="1" dirty="0"/>
              <a:t>Platform trials may NOT be the best options, always consider the trade-off between complexity and results.  </a:t>
            </a:r>
          </a:p>
        </p:txBody>
      </p:sp>
      <p:sp>
        <p:nvSpPr>
          <p:cNvPr id="4" name="Slide Number Placeholder 3">
            <a:extLst>
              <a:ext uri="{FF2B5EF4-FFF2-40B4-BE49-F238E27FC236}">
                <a16:creationId xmlns:a16="http://schemas.microsoft.com/office/drawing/2014/main" id="{C9FA9696-F379-BE8B-57E6-79DA24AB50C7}"/>
              </a:ext>
            </a:extLst>
          </p:cNvPr>
          <p:cNvSpPr>
            <a:spLocks noGrp="1"/>
          </p:cNvSpPr>
          <p:nvPr>
            <p:ph type="sldNum" sz="quarter" idx="12"/>
          </p:nvPr>
        </p:nvSpPr>
        <p:spPr/>
        <p:txBody>
          <a:bodyPr/>
          <a:lstStyle/>
          <a:p>
            <a:fld id="{82F5E98D-7EF9-415D-84B4-C7BB52403EFC}" type="slidenum">
              <a:rPr lang="en-GB" smtClean="0"/>
              <a:pPr/>
              <a:t>43</a:t>
            </a:fld>
            <a:endParaRPr lang="en-GB"/>
          </a:p>
        </p:txBody>
      </p:sp>
    </p:spTree>
    <p:extLst>
      <p:ext uri="{BB962C8B-B14F-4D97-AF65-F5344CB8AC3E}">
        <p14:creationId xmlns:p14="http://schemas.microsoft.com/office/powerpoint/2010/main" val="27032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1087062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45</a:t>
            </a:fld>
            <a:endParaRPr lang="en-GB"/>
          </a:p>
        </p:txBody>
      </p:sp>
    </p:spTree>
    <p:extLst>
      <p:ext uri="{BB962C8B-B14F-4D97-AF65-F5344CB8AC3E}">
        <p14:creationId xmlns:p14="http://schemas.microsoft.com/office/powerpoint/2010/main" val="2639932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46</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47</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54</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55</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57</a:t>
            </a:fld>
            <a:endParaRPr lang="en-GB"/>
          </a:p>
        </p:txBody>
      </p:sp>
    </p:spTree>
    <p:extLst>
      <p:ext uri="{BB962C8B-B14F-4D97-AF65-F5344CB8AC3E}">
        <p14:creationId xmlns:p14="http://schemas.microsoft.com/office/powerpoint/2010/main" val="3688288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58</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59</a:t>
            </a:fld>
            <a:endParaRPr lang="en-GB"/>
          </a:p>
        </p:txBody>
      </p:sp>
    </p:spTree>
    <p:extLst>
      <p:ext uri="{BB962C8B-B14F-4D97-AF65-F5344CB8AC3E}">
        <p14:creationId xmlns:p14="http://schemas.microsoft.com/office/powerpoint/2010/main" val="249289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6</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60</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65</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66</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67</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68</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69</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70</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71</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72</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4F820A-883A-4894-B442-35F5A922DA5E}">
  <ds:schemaRefs>
    <ds:schemaRef ds:uri="http://schemas.microsoft.com/sharepoint/v3/contenttype/forms"/>
  </ds:schemaRefs>
</ds:datastoreItem>
</file>

<file path=customXml/itemProps3.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23350</TotalTime>
  <Words>4412</Words>
  <Application>Microsoft Office PowerPoint</Application>
  <PresentationFormat>Widescreen</PresentationFormat>
  <Paragraphs>615</Paragraphs>
  <Slides>72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72</vt:i4>
      </vt:variant>
    </vt:vector>
  </HeadingPairs>
  <TitlesOfParts>
    <vt:vector size="85" baseType="lpstr">
      <vt:lpstr>Aptos</vt:lpstr>
      <vt:lpstr>Arial</vt:lpstr>
      <vt:lpstr>Arial Rounded MT Bold</vt:lpstr>
      <vt:lpstr>Atkinson Hyperlegible</vt:lpstr>
      <vt:lpstr>Calibri</vt:lpstr>
      <vt:lpstr>Lucida Console</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Course Preliminaries </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General Workflow for Using OCTOPUS</vt:lpstr>
      <vt:lpstr>Example 1 - Start</vt:lpstr>
      <vt:lpstr>Changes to OCTOPUS Generated Code - Analysis</vt:lpstr>
      <vt:lpstr>Changes to OCTOPUS Generated Code – Patient Simulation</vt:lpstr>
      <vt:lpstr>Example 1 - Start</vt:lpstr>
      <vt:lpstr>Utilizing Multiple Cores (Faster Simulations) </vt:lpstr>
      <vt:lpstr>Example 2 – Focus on borrowing, tradeoffs </vt:lpstr>
      <vt:lpstr>Example 2 (Cont)</vt:lpstr>
      <vt:lpstr>Changes to the Code </vt:lpstr>
      <vt:lpstr>Changes to the Code </vt:lpstr>
      <vt:lpstr>Interim Analysis Options</vt:lpstr>
      <vt:lpstr>Adding Interim Analysis – Code Changes </vt:lpstr>
      <vt:lpstr>Example 4 – Impact of timing of ISA </vt:lpstr>
      <vt:lpstr>Summary </vt:lpstr>
      <vt:lpstr>Thank You! Kyle.Wathen@Cytel.com</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185</cp:revision>
  <dcterms:created xsi:type="dcterms:W3CDTF">2021-01-15T09:19:28Z</dcterms:created>
  <dcterms:modified xsi:type="dcterms:W3CDTF">2024-10-22T21:32:37Z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