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67"/>
  </p:notesMasterIdLst>
  <p:sldIdLst>
    <p:sldId id="256" r:id="rId7"/>
    <p:sldId id="257" r:id="rId8"/>
    <p:sldId id="864" r:id="rId9"/>
    <p:sldId id="863" r:id="rId10"/>
    <p:sldId id="812" r:id="rId11"/>
    <p:sldId id="805" r:id="rId12"/>
    <p:sldId id="806" r:id="rId13"/>
    <p:sldId id="807" r:id="rId14"/>
    <p:sldId id="926" r:id="rId15"/>
    <p:sldId id="2147373858" r:id="rId16"/>
    <p:sldId id="2147373843" r:id="rId17"/>
    <p:sldId id="2147373859" r:id="rId18"/>
    <p:sldId id="2147373860" r:id="rId19"/>
    <p:sldId id="2147373861" r:id="rId20"/>
    <p:sldId id="2147373862" r:id="rId21"/>
    <p:sldId id="2147373845" r:id="rId22"/>
    <p:sldId id="2147373846" r:id="rId23"/>
    <p:sldId id="2147373847" r:id="rId24"/>
    <p:sldId id="2147373898" r:id="rId25"/>
    <p:sldId id="2147373884" r:id="rId26"/>
    <p:sldId id="937" r:id="rId27"/>
    <p:sldId id="857" r:id="rId28"/>
    <p:sldId id="2147373897" r:id="rId29"/>
    <p:sldId id="2147373900" r:id="rId30"/>
    <p:sldId id="2147373899" r:id="rId31"/>
    <p:sldId id="2147373901" r:id="rId32"/>
    <p:sldId id="2147373902" r:id="rId33"/>
    <p:sldId id="2147373904" r:id="rId34"/>
    <p:sldId id="2147373905" r:id="rId35"/>
    <p:sldId id="2147373903" r:id="rId36"/>
    <p:sldId id="2147373894" r:id="rId37"/>
    <p:sldId id="2147373895" r:id="rId38"/>
    <p:sldId id="2147373896" r:id="rId39"/>
    <p:sldId id="2147373885" r:id="rId40"/>
    <p:sldId id="932" r:id="rId41"/>
    <p:sldId id="2147373864" r:id="rId42"/>
    <p:sldId id="2147373865" r:id="rId43"/>
    <p:sldId id="2147373888" r:id="rId44"/>
    <p:sldId id="2147373887" r:id="rId45"/>
    <p:sldId id="2147373889" r:id="rId46"/>
    <p:sldId id="2147373866" r:id="rId47"/>
    <p:sldId id="2147373892" r:id="rId48"/>
    <p:sldId id="2147373867" r:id="rId49"/>
    <p:sldId id="2147373869" r:id="rId50"/>
    <p:sldId id="2147373890" r:id="rId51"/>
    <p:sldId id="2147373868" r:id="rId52"/>
    <p:sldId id="2147373891" r:id="rId53"/>
    <p:sldId id="2147373870" r:id="rId54"/>
    <p:sldId id="2147373871" r:id="rId55"/>
    <p:sldId id="2147373880" r:id="rId56"/>
    <p:sldId id="2147373878" r:id="rId57"/>
    <p:sldId id="2147373879" r:id="rId58"/>
    <p:sldId id="2147373877" r:id="rId59"/>
    <p:sldId id="2147373893" r:id="rId60"/>
    <p:sldId id="2147373873" r:id="rId61"/>
    <p:sldId id="2147373874" r:id="rId62"/>
    <p:sldId id="2147373875" r:id="rId63"/>
    <p:sldId id="2147373881" r:id="rId64"/>
    <p:sldId id="2147373882" r:id="rId65"/>
    <p:sldId id="214737388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3" autoAdjust="0"/>
    <p:restoredTop sz="94660"/>
  </p:normalViewPr>
  <p:slideViewPr>
    <p:cSldViewPr snapToGrid="0">
      <p:cViewPr varScale="1">
        <p:scale>
          <a:sx n="98" d="100"/>
          <a:sy n="98" d="100"/>
        </p:scale>
        <p:origin x="84" y="30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16/10/2024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4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10</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TODO – MAKE IT CLEAR THAT MP ARE NOT THE ANSWER TO EVERY TRIAL</a:t>
            </a:r>
          </a:p>
          <a:p>
            <a:endParaRPr lang="en-US" sz="2000" dirty="0"/>
          </a:p>
        </p:txBody>
      </p:sp>
    </p:spTree>
    <p:extLst>
      <p:ext uri="{BB962C8B-B14F-4D97-AF65-F5344CB8AC3E}">
        <p14:creationId xmlns:p14="http://schemas.microsoft.com/office/powerpoint/2010/main" val="192085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11</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16</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941470-1AF9-088C-8698-B4511AB4FAFB}"/>
              </a:ext>
            </a:extLst>
          </p:cNvPr>
          <p:cNvSpPr>
            <a:spLocks noGrp="1"/>
          </p:cNvSpPr>
          <p:nvPr>
            <p:ph type="sldNum" sz="quarter" idx="12"/>
          </p:nvPr>
        </p:nvSpPr>
        <p:spPr/>
        <p:txBody>
          <a:bodyPr/>
          <a:lstStyle/>
          <a:p>
            <a:fld id="{82F5E98D-7EF9-415D-84B4-C7BB52403EFC}" type="slidenum">
              <a:rPr lang="en-GB" smtClean="0"/>
              <a:pPr/>
              <a:t>19</a:t>
            </a:fld>
            <a:endParaRPr lang="en-GB"/>
          </a:p>
        </p:txBody>
      </p:sp>
    </p:spTree>
    <p:extLst>
      <p:ext uri="{BB962C8B-B14F-4D97-AF65-F5344CB8AC3E}">
        <p14:creationId xmlns:p14="http://schemas.microsoft.com/office/powerpoint/2010/main" val="369183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342900" indent="-342900">
              <a:buFont typeface="Arial" panose="020B0604020202020204" pitchFamily="34" charset="0"/>
              <a:buChar char="•"/>
            </a:pPr>
            <a:r>
              <a:rPr lang="en-US" sz="2400" dirty="0"/>
              <a:t>Iterative process of designing a platform trial </a:t>
            </a:r>
          </a:p>
          <a:p>
            <a:pPr marL="1314450" lvl="1" indent="-342900"/>
            <a:r>
              <a:rPr lang="en-US" sz="2400" dirty="0"/>
              <a:t>Various visuals and tables to convey trial decisions and performance</a:t>
            </a:r>
          </a:p>
          <a:p>
            <a:pPr marL="1314450" lvl="1" indent="-342900"/>
            <a:r>
              <a:rPr lang="en-US" sz="2400" dirty="0"/>
              <a:t>Trade-offs to calibrate futility </a:t>
            </a:r>
          </a:p>
          <a:p>
            <a:pPr marL="1314450" lvl="1" indent="-342900"/>
            <a:r>
              <a:rPr lang="en-US" sz="2400" dirty="0"/>
              <a:t>Use of Bayesian predictive probabilities (BPP) to help guide futility</a:t>
            </a:r>
          </a:p>
          <a:p>
            <a:pPr marL="1314450" lvl="1" indent="-342900"/>
            <a:r>
              <a:rPr lang="en-US" sz="2400" dirty="0"/>
              <a:t>Further calibration of futility through the use of BPP and Shiny App</a:t>
            </a:r>
          </a:p>
          <a:p>
            <a:pPr marL="342900" indent="-342900">
              <a:buFont typeface="Arial" panose="020B0604020202020204" pitchFamily="34" charset="0"/>
              <a:buChar char="•"/>
            </a:pPr>
            <a:r>
              <a:rPr lang="en-US" sz="2400" dirty="0"/>
              <a:t>Summary </a:t>
            </a:r>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21</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22</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23</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26</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AEECB-BFB3-C22C-C34E-F962E0121414}"/>
              </a:ext>
            </a:extLst>
          </p:cNvPr>
          <p:cNvSpPr>
            <a:spLocks noGrp="1"/>
          </p:cNvSpPr>
          <p:nvPr>
            <p:ph type="title"/>
          </p:nvPr>
        </p:nvSpPr>
        <p:spPr/>
        <p:txBody>
          <a:bodyPr/>
          <a:lstStyle/>
          <a:p>
            <a:r>
              <a:rPr lang="en-US" dirty="0"/>
              <a:t>Platform Trial Simulation</a:t>
            </a:r>
          </a:p>
        </p:txBody>
      </p:sp>
      <p:sp>
        <p:nvSpPr>
          <p:cNvPr id="4" name="Content Placeholder 3">
            <a:extLst>
              <a:ext uri="{FF2B5EF4-FFF2-40B4-BE49-F238E27FC236}">
                <a16:creationId xmlns:a16="http://schemas.microsoft.com/office/drawing/2014/main" id="{4ECEDEDC-1DF0-2A31-6524-D78507DC6587}"/>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Simulating an adaptive trial is difficult</a:t>
            </a:r>
          </a:p>
          <a:p>
            <a:pPr marL="400050" indent="-231775">
              <a:buFont typeface="Arial" panose="020B0604020202020204" pitchFamily="34" charset="0"/>
              <a:buChar char="•"/>
            </a:pPr>
            <a:r>
              <a:rPr lang="en-US" sz="1800" dirty="0"/>
              <a:t>Simulating a 2-arm adaptive trial and using the results for a platform trial for all ISAs does NOT give an adequate understanding of how a platform trial will function in practice</a:t>
            </a:r>
          </a:p>
          <a:p>
            <a:pPr marL="400050" indent="-231775">
              <a:buFont typeface="Arial" panose="020B0604020202020204" pitchFamily="34" charset="0"/>
              <a:buChar char="•"/>
            </a:pPr>
            <a:r>
              <a:rPr lang="en-US" sz="1800" dirty="0"/>
              <a:t>Simulating patient data using the same model as analysis is a good starting point, but does NOT give an adequate understanding of how a platform trial will function in practice</a:t>
            </a:r>
          </a:p>
          <a:p>
            <a:pPr marL="400050" indent="-231775">
              <a:buFont typeface="Arial" panose="020B0604020202020204" pitchFamily="34" charset="0"/>
              <a:buChar char="•"/>
            </a:pPr>
            <a:r>
              <a:rPr lang="en-US" sz="1800" dirty="0"/>
              <a:t>Simplifying assumptions are often needed, but try to limit how much simplification is done or the simulations  will NOT give an adequate understanding of how a platform trial will function in practice</a:t>
            </a:r>
          </a:p>
          <a:p>
            <a:pPr marL="400050" indent="-231775">
              <a:buFont typeface="Arial" panose="020B0604020202020204" pitchFamily="34" charset="0"/>
              <a:buChar char="•"/>
            </a:pPr>
            <a:r>
              <a:rPr lang="en-US" sz="1800" dirty="0"/>
              <a:t>Teams are often new to platform trials, good to start showing simulations as soon as possible as many issues can be avoided. </a:t>
            </a:r>
          </a:p>
          <a:p>
            <a:pPr marL="400050" indent="-231775">
              <a:buFont typeface="Arial" panose="020B0604020202020204" pitchFamily="34" charset="0"/>
              <a:buChar char="•"/>
            </a:pPr>
            <a:r>
              <a:rPr lang="en-US" sz="1800" dirty="0"/>
              <a:t>Good to start with simple simulations that may be familiar to at some of the team, and expand in various directions </a:t>
            </a:r>
          </a:p>
          <a:p>
            <a:pPr indent="0"/>
            <a:endParaRPr lang="en-US" sz="1800" dirty="0"/>
          </a:p>
        </p:txBody>
      </p:sp>
      <p:sp>
        <p:nvSpPr>
          <p:cNvPr id="2" name="Slide Number Placeholder 1">
            <a:extLst>
              <a:ext uri="{FF2B5EF4-FFF2-40B4-BE49-F238E27FC236}">
                <a16:creationId xmlns:a16="http://schemas.microsoft.com/office/drawing/2014/main" id="{8EF7D251-F497-DF94-C88B-6166E59DCA29}"/>
              </a:ext>
            </a:extLst>
          </p:cNvPr>
          <p:cNvSpPr>
            <a:spLocks noGrp="1"/>
          </p:cNvSpPr>
          <p:nvPr>
            <p:ph type="sldNum" sz="quarter" idx="12"/>
          </p:nvPr>
        </p:nvSpPr>
        <p:spPr/>
        <p:txBody>
          <a:bodyPr/>
          <a:lstStyle/>
          <a:p>
            <a:fld id="{82F5E98D-7EF9-415D-84B4-C7BB52403EFC}" type="slidenum">
              <a:rPr lang="en-GB" smtClean="0"/>
              <a:pPr/>
              <a:t>28</a:t>
            </a:fld>
            <a:endParaRPr lang="en-GB"/>
          </a:p>
        </p:txBody>
      </p:sp>
    </p:spTree>
    <p:extLst>
      <p:ext uri="{BB962C8B-B14F-4D97-AF65-F5344CB8AC3E}">
        <p14:creationId xmlns:p14="http://schemas.microsoft.com/office/powerpoint/2010/main" val="1969773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3D1-71E8-34D7-4A28-F4A4C9467516}"/>
              </a:ext>
            </a:extLst>
          </p:cNvPr>
          <p:cNvSpPr>
            <a:spLocks noGrp="1"/>
          </p:cNvSpPr>
          <p:nvPr>
            <p:ph type="title"/>
          </p:nvPr>
        </p:nvSpPr>
        <p:spPr/>
        <p:txBody>
          <a:bodyPr/>
          <a:lstStyle/>
          <a:p>
            <a:r>
              <a:rPr lang="en-US" dirty="0"/>
              <a:t>Example Simulation Outline</a:t>
            </a:r>
          </a:p>
        </p:txBody>
      </p:sp>
      <p:sp>
        <p:nvSpPr>
          <p:cNvPr id="3" name="Content Placeholder 2">
            <a:extLst>
              <a:ext uri="{FF2B5EF4-FFF2-40B4-BE49-F238E27FC236}">
                <a16:creationId xmlns:a16="http://schemas.microsoft.com/office/drawing/2014/main" id="{C532CBA3-38CC-72EB-EC73-BB72124B5400}"/>
              </a:ext>
            </a:extLst>
          </p:cNvPr>
          <p:cNvSpPr>
            <a:spLocks noGrp="1"/>
          </p:cNvSpPr>
          <p:nvPr>
            <p:ph idx="1"/>
          </p:nvPr>
        </p:nvSpPr>
        <p:spPr/>
        <p:txBody>
          <a:bodyPr/>
          <a:lstStyle/>
          <a:p>
            <a:pPr indent="0"/>
            <a:r>
              <a:rPr lang="en-US" b="1" dirty="0"/>
              <a:t>Example 1 – Start Simple</a:t>
            </a:r>
          </a:p>
          <a:p>
            <a:pPr marL="57150" indent="-342900">
              <a:buAutoNum type="arabicPeriod"/>
            </a:pPr>
            <a:r>
              <a:rPr lang="en-US" dirty="0"/>
              <a:t>2 ISAs (2 experimental treatments), ISA 2 starts at month 6</a:t>
            </a:r>
          </a:p>
          <a:p>
            <a:pPr marL="57150" indent="-342900">
              <a:buAutoNum type="arabicPeriod"/>
            </a:pPr>
            <a:r>
              <a:rPr lang="en-US" dirty="0"/>
              <a:t>Normal endpoint</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via JAGS</a:t>
            </a:r>
          </a:p>
          <a:p>
            <a:pPr marL="685800" lvl="1" indent="0">
              <a:buNone/>
            </a:pPr>
            <a:r>
              <a:rPr lang="en-US" dirty="0"/>
              <a:t>Assume all control patients are borrowed</a:t>
            </a:r>
          </a:p>
          <a:p>
            <a:pPr marL="57150" indent="-342900">
              <a:buAutoNum type="arabicPeriod"/>
            </a:pPr>
            <a:r>
              <a:rPr lang="en-US" dirty="0"/>
              <a:t>Design 1)  Fixed sample size, ISA 1: 85:85, ISA2: 100:100</a:t>
            </a:r>
          </a:p>
          <a:p>
            <a:pPr marL="685800" lvl="1" indent="0">
              <a:buNone/>
            </a:pPr>
            <a:r>
              <a:rPr lang="en-US" dirty="0"/>
              <a:t>Alternative Designs: 2) double sample size, 3) add interim analysis </a:t>
            </a:r>
          </a:p>
          <a:p>
            <a:pPr indent="0"/>
            <a:r>
              <a:rPr lang="en-US" b="1" dirty="0"/>
              <a:t>Example 2 – Expand focus on borrowing, tradeoffs</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 </a:t>
            </a:r>
            <a:r>
              <a:rPr lang="en-US" dirty="0">
                <a:latin typeface="Symbol" panose="05050102010706020507" pitchFamily="18" charset="2"/>
              </a:rPr>
              <a:t>b</a:t>
            </a:r>
            <a:r>
              <a:rPr lang="en-US" baseline="-25000" dirty="0">
                <a:latin typeface="Symbol" panose="05050102010706020507" pitchFamily="18" charset="2"/>
              </a:rPr>
              <a:t>2</a:t>
            </a:r>
            <a:r>
              <a:rPr lang="en-US" dirty="0"/>
              <a:t>*</a:t>
            </a:r>
            <a:r>
              <a:rPr lang="en-US" dirty="0">
                <a:latin typeface="Times New Roman" panose="02020603050405020304" pitchFamily="18" charset="0"/>
                <a:cs typeface="Times New Roman" panose="02020603050405020304" pitchFamily="18" charset="0"/>
              </a:rPr>
              <a:t>I</a:t>
            </a:r>
            <a:r>
              <a:rPr lang="en-US" dirty="0"/>
              <a:t>( External Control)</a:t>
            </a:r>
          </a:p>
          <a:p>
            <a:pPr marL="685800" lvl="1" indent="0">
              <a:buNone/>
            </a:pPr>
            <a:r>
              <a:rPr lang="en-US" dirty="0"/>
              <a:t>Add option with no borrowing of control</a:t>
            </a:r>
          </a:p>
          <a:p>
            <a:pPr marL="685800" lvl="1" indent="0">
              <a:buNone/>
            </a:pPr>
            <a:r>
              <a:rPr lang="en-US" dirty="0"/>
              <a:t>Borrow control with external control model (in this example external means enrolled in another ISA)</a:t>
            </a:r>
          </a:p>
          <a:p>
            <a:pPr marL="57150" indent="-342900">
              <a:buAutoNum type="arabicPeriod"/>
            </a:pPr>
            <a:r>
              <a:rPr lang="en-US" dirty="0"/>
              <a:t>Simulate patient drift (included for statistical audience, normally include this later on an as needed basis) </a:t>
            </a:r>
          </a:p>
          <a:p>
            <a:pPr indent="0"/>
            <a:endParaRPr lang="en-US" sz="800" b="1" dirty="0"/>
          </a:p>
          <a:p>
            <a:pPr indent="0"/>
            <a:r>
              <a:rPr lang="en-US" b="1" dirty="0"/>
              <a:t>Example 3 – Adding IA – Focus on timeline tradeoff</a:t>
            </a:r>
          </a:p>
          <a:p>
            <a:pPr indent="0"/>
            <a:r>
              <a:rPr lang="en-US" b="1" dirty="0"/>
              <a:t>Example 4 – Impact of timing of ISA addition (who goes first?)</a:t>
            </a:r>
            <a:endParaRPr lang="en-US" dirty="0"/>
          </a:p>
        </p:txBody>
      </p:sp>
      <p:sp>
        <p:nvSpPr>
          <p:cNvPr id="4" name="Slide Number Placeholder 3">
            <a:extLst>
              <a:ext uri="{FF2B5EF4-FFF2-40B4-BE49-F238E27FC236}">
                <a16:creationId xmlns:a16="http://schemas.microsoft.com/office/drawing/2014/main" id="{23DCEDC1-9163-9AA8-70C2-8EFA2EAAE5B8}"/>
              </a:ext>
            </a:extLst>
          </p:cNvPr>
          <p:cNvSpPr>
            <a:spLocks noGrp="1"/>
          </p:cNvSpPr>
          <p:nvPr>
            <p:ph type="sldNum" sz="quarter" idx="12"/>
          </p:nvPr>
        </p:nvSpPr>
        <p:spPr/>
        <p:txBody>
          <a:bodyPr/>
          <a:lstStyle/>
          <a:p>
            <a:fld id="{82F5E98D-7EF9-415D-84B4-C7BB52403EFC}" type="slidenum">
              <a:rPr lang="en-GB" smtClean="0"/>
              <a:pPr/>
              <a:t>29</a:t>
            </a:fld>
            <a:endParaRPr lang="en-GB"/>
          </a:p>
        </p:txBody>
      </p:sp>
      <p:sp>
        <p:nvSpPr>
          <p:cNvPr id="5" name="TextBox 4">
            <a:extLst>
              <a:ext uri="{FF2B5EF4-FFF2-40B4-BE49-F238E27FC236}">
                <a16:creationId xmlns:a16="http://schemas.microsoft.com/office/drawing/2014/main" id="{99B01ADC-5D18-6D04-5487-3B8D91CD2563}"/>
              </a:ext>
            </a:extLst>
          </p:cNvPr>
          <p:cNvSpPr txBox="1"/>
          <p:nvPr/>
        </p:nvSpPr>
        <p:spPr>
          <a:xfrm>
            <a:off x="9127005" y="1380457"/>
            <a:ext cx="2898559" cy="3970318"/>
          </a:xfrm>
          <a:prstGeom prst="rect">
            <a:avLst/>
          </a:prstGeom>
          <a:solidFill>
            <a:schemeClr val="bg2"/>
          </a:solidFill>
          <a:ln>
            <a:solidFill>
              <a:schemeClr val="accent1"/>
            </a:solidFill>
          </a:ln>
        </p:spPr>
        <p:txBody>
          <a:bodyPr wrap="square" rtlCol="0">
            <a:spAutoFit/>
          </a:bodyPr>
          <a:lstStyle/>
          <a:p>
            <a:r>
              <a:rPr lang="en-US" b="1" dirty="0"/>
              <a:t>Where to Find Code</a:t>
            </a:r>
          </a:p>
          <a:p>
            <a:r>
              <a:rPr lang="en-US" b="1" dirty="0"/>
              <a:t>1.Example1Start </a:t>
            </a:r>
            <a:r>
              <a:rPr lang="en-US" dirty="0"/>
              <a:t>– Code generated with OCTOPUS</a:t>
            </a:r>
          </a:p>
          <a:p>
            <a:r>
              <a:rPr lang="en-US" b="1" dirty="0"/>
              <a:t>2.Example1 </a:t>
            </a:r>
            <a:r>
              <a:rPr lang="en-US" dirty="0"/>
              <a:t>– Modified code for simulation</a:t>
            </a:r>
          </a:p>
          <a:p>
            <a:endParaRPr lang="en-US" dirty="0"/>
          </a:p>
          <a:p>
            <a:endParaRPr lang="en-US" dirty="0"/>
          </a:p>
          <a:p>
            <a:r>
              <a:rPr lang="en-US" b="1" dirty="0"/>
              <a:t>3.Example1Borrow</a:t>
            </a:r>
          </a:p>
          <a:p>
            <a:endParaRPr lang="en-US" b="1" dirty="0"/>
          </a:p>
          <a:p>
            <a:endParaRPr lang="en-US" b="1" dirty="0"/>
          </a:p>
          <a:p>
            <a:endParaRPr lang="en-US" b="1" dirty="0"/>
          </a:p>
          <a:p>
            <a:endParaRPr lang="en-US" b="1" dirty="0"/>
          </a:p>
          <a:p>
            <a:r>
              <a:rPr lang="en-US" b="1" dirty="0"/>
              <a:t>4.Example2</a:t>
            </a:r>
          </a:p>
          <a:p>
            <a:r>
              <a:rPr lang="en-US" b="1" dirty="0"/>
              <a:t>5.Example3</a:t>
            </a:r>
          </a:p>
        </p:txBody>
      </p:sp>
    </p:spTree>
    <p:extLst>
      <p:ext uri="{BB962C8B-B14F-4D97-AF65-F5344CB8AC3E}">
        <p14:creationId xmlns:p14="http://schemas.microsoft.com/office/powerpoint/2010/main" val="152427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F58685-B4A4-286E-6C43-5D4B52D3B52F}"/>
              </a:ext>
            </a:extLst>
          </p:cNvPr>
          <p:cNvSpPr>
            <a:spLocks noGrp="1"/>
          </p:cNvSpPr>
          <p:nvPr>
            <p:ph type="sldNum" sz="quarter" idx="12"/>
          </p:nvPr>
        </p:nvSpPr>
        <p:spPr/>
        <p:txBody>
          <a:bodyPr/>
          <a:lstStyle/>
          <a:p>
            <a:fld id="{82F5E98D-7EF9-415D-84B4-C7BB52403EFC}" type="slidenum">
              <a:rPr lang="en-GB" smtClean="0"/>
              <a:pPr/>
              <a:t>30</a:t>
            </a:fld>
            <a:endParaRPr lang="en-GB"/>
          </a:p>
        </p:txBody>
      </p:sp>
      <p:sp>
        <p:nvSpPr>
          <p:cNvPr id="3" name="TextBox 2">
            <a:extLst>
              <a:ext uri="{FF2B5EF4-FFF2-40B4-BE49-F238E27FC236}">
                <a16:creationId xmlns:a16="http://schemas.microsoft.com/office/drawing/2014/main" id="{98C98D77-319C-662B-EC14-AC8E505AFEAA}"/>
              </a:ext>
            </a:extLst>
          </p:cNvPr>
          <p:cNvSpPr txBox="1"/>
          <p:nvPr/>
        </p:nvSpPr>
        <p:spPr>
          <a:xfrm>
            <a:off x="1242874" y="1580225"/>
            <a:ext cx="5805996" cy="1200329"/>
          </a:xfrm>
          <a:prstGeom prst="rect">
            <a:avLst/>
          </a:prstGeom>
          <a:noFill/>
        </p:spPr>
        <p:txBody>
          <a:bodyPr wrap="square" rtlCol="0">
            <a:spAutoFit/>
          </a:bodyPr>
          <a:lstStyle/>
          <a:p>
            <a:r>
              <a:rPr lang="en-US" dirty="0"/>
              <a:t>TODO: Add slides about the example</a:t>
            </a:r>
          </a:p>
          <a:p>
            <a:endParaRPr lang="en-US" dirty="0"/>
          </a:p>
          <a:p>
            <a:r>
              <a:rPr lang="en-US" dirty="0"/>
              <a:t>For 4.Example2 – Need a slide explaining how to setup IAs</a:t>
            </a:r>
          </a:p>
        </p:txBody>
      </p:sp>
    </p:spTree>
    <p:extLst>
      <p:ext uri="{BB962C8B-B14F-4D97-AF65-F5344CB8AC3E}">
        <p14:creationId xmlns:p14="http://schemas.microsoft.com/office/powerpoint/2010/main" val="26555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31</a:t>
            </a:fld>
            <a:endParaRPr lang="en-GB"/>
          </a:p>
        </p:txBody>
      </p:sp>
    </p:spTree>
    <p:extLst>
      <p:ext uri="{BB962C8B-B14F-4D97-AF65-F5344CB8AC3E}">
        <p14:creationId xmlns:p14="http://schemas.microsoft.com/office/powerpoint/2010/main" val="1087062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3FB5-E451-D8BD-8A2E-84A9CB03F8B3}"/>
              </a:ext>
            </a:extLst>
          </p:cNvPr>
          <p:cNvSpPr>
            <a:spLocks noGrp="1"/>
          </p:cNvSpPr>
          <p:nvPr>
            <p:ph type="title"/>
          </p:nvPr>
        </p:nvSpPr>
        <p:spPr/>
        <p:txBody>
          <a:bodyPr/>
          <a:lstStyle/>
          <a:p>
            <a:r>
              <a:rPr lang="en-US" dirty="0"/>
              <a:t>Hands on Example 1</a:t>
            </a:r>
          </a:p>
        </p:txBody>
      </p:sp>
      <p:sp>
        <p:nvSpPr>
          <p:cNvPr id="3" name="Slide Number Placeholder 2">
            <a:extLst>
              <a:ext uri="{FF2B5EF4-FFF2-40B4-BE49-F238E27FC236}">
                <a16:creationId xmlns:a16="http://schemas.microsoft.com/office/drawing/2014/main" id="{BCB10678-2F65-6822-A900-1146EF430B24}"/>
              </a:ext>
            </a:extLst>
          </p:cNvPr>
          <p:cNvSpPr>
            <a:spLocks noGrp="1"/>
          </p:cNvSpPr>
          <p:nvPr>
            <p:ph type="sldNum" sz="quarter" idx="12"/>
          </p:nvPr>
        </p:nvSpPr>
        <p:spPr/>
        <p:txBody>
          <a:bodyPr/>
          <a:lstStyle/>
          <a:p>
            <a:fld id="{82F5E98D-7EF9-415D-84B4-C7BB52403EFC}" type="slidenum">
              <a:rPr lang="en-GB" smtClean="0"/>
              <a:pPr/>
              <a:t>32</a:t>
            </a:fld>
            <a:endParaRPr lang="en-GB"/>
          </a:p>
        </p:txBody>
      </p:sp>
    </p:spTree>
    <p:extLst>
      <p:ext uri="{BB962C8B-B14F-4D97-AF65-F5344CB8AC3E}">
        <p14:creationId xmlns:p14="http://schemas.microsoft.com/office/powerpoint/2010/main" val="3826104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33</a:t>
            </a:fld>
            <a:endParaRPr lang="en-GB"/>
          </a:p>
        </p:txBody>
      </p:sp>
    </p:spTree>
    <p:extLst>
      <p:ext uri="{BB962C8B-B14F-4D97-AF65-F5344CB8AC3E}">
        <p14:creationId xmlns:p14="http://schemas.microsoft.com/office/powerpoint/2010/main" val="2639932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34</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35</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36</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37</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38</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39</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40</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41</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42</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43</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44</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45</a:t>
            </a:fld>
            <a:endParaRPr lang="en-GB"/>
          </a:p>
        </p:txBody>
      </p:sp>
    </p:spTree>
    <p:extLst>
      <p:ext uri="{BB962C8B-B14F-4D97-AF65-F5344CB8AC3E}">
        <p14:creationId xmlns:p14="http://schemas.microsoft.com/office/powerpoint/2010/main" val="3688288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46</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47</a:t>
            </a:fld>
            <a:endParaRPr lang="en-GB"/>
          </a:p>
        </p:txBody>
      </p:sp>
    </p:spTree>
    <p:extLst>
      <p:ext uri="{BB962C8B-B14F-4D97-AF65-F5344CB8AC3E}">
        <p14:creationId xmlns:p14="http://schemas.microsoft.com/office/powerpoint/2010/main" val="2492895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48</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5</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5</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52</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53</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54</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55</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56</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57</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58</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59</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6</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6</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60</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customXml/itemProps2.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4F820A-883A-4894-B442-35F5A922DA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21741</TotalTime>
  <Words>2198</Words>
  <Application>Microsoft Office PowerPoint</Application>
  <PresentationFormat>Widescreen</PresentationFormat>
  <Paragraphs>372</Paragraphs>
  <Slides>60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60</vt:i4>
      </vt:variant>
    </vt:vector>
  </HeadingPairs>
  <TitlesOfParts>
    <vt:vector size="71" baseType="lpstr">
      <vt:lpstr>Arial</vt:lpstr>
      <vt:lpstr>Arial Rounded MT Bold</vt:lpstr>
      <vt:lpstr>Atkinson Hyperlegible</vt:lpstr>
      <vt:lpstr>Calibri</vt:lpstr>
      <vt:lpstr>Symbol</vt:lpstr>
      <vt:lpstr>Times New Roman</vt:lpstr>
      <vt:lpstr>Verdana</vt:lpstr>
      <vt:lpstr>Wingdings</vt:lpstr>
      <vt:lpstr>Office Theme</vt:lpstr>
      <vt:lpstr>Content slide – cool palette</vt:lpstr>
      <vt:lpstr>1_Default Design</vt:lpstr>
      <vt:lpstr>Navigating the Complexities of Platform Trials: Design and Simulation</vt:lpstr>
      <vt:lpstr>Outline</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Platform Trial Simulation</vt:lpstr>
      <vt:lpstr>Example Simulation Outline</vt:lpstr>
      <vt:lpstr>PowerPoint Presentation</vt:lpstr>
      <vt:lpstr>Thank You! Kyle.Wathen@Cytel.com</vt:lpstr>
      <vt:lpstr>Hands on Example 1</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178</cp:revision>
  <dcterms:created xsi:type="dcterms:W3CDTF">2021-01-15T09:19:28Z</dcterms:created>
  <dcterms:modified xsi:type="dcterms:W3CDTF">2024-10-21T15:48:13Z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