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4140" r:id="rId24"/>
    <p:sldMasterId id="2147484141" r:id="rId26"/>
  </p:sldMasterIdLst>
  <p:sldIdLst>
    <p:sldId id="256" r:id="rId28"/>
    <p:sldId id="257" r:id="rId29"/>
    <p:sldId id="259" r:id="rId30"/>
    <p:sldId id="260" r:id="rId31"/>
    <p:sldId id="268" r:id="rId32"/>
    <p:sldId id="269" r:id="rId33"/>
    <p:sldId id="270" r:id="rId34"/>
    <p:sldId id="271" r:id="rId35"/>
    <p:sldId id="263" r:id="rId36"/>
    <p:sldId id="272" r:id="rId37"/>
    <p:sldId id="273" r:id="rId38"/>
    <p:sldId id="265" r:id="rId39"/>
    <p:sldId id="266" r:id="rId40"/>
    <p:sldId id="275" r:id="rId41"/>
    <p:sldId id="277" r:id="rId42"/>
    <p:sldId id="278" r:id="rId43"/>
    <p:sldId id="279" r:id="rId44"/>
    <p:sldId id="280" r:id="rId45"/>
    <p:sldId id="282" r:id="rId46"/>
    <p:sldId id="283" r:id="rId47"/>
    <p:sldId id="284" r:id="rId48"/>
    <p:sldId id="286" r:id="rId49"/>
    <p:sldId id="288" r:id="rId50"/>
    <p:sldId id="289" r:id="rId51"/>
    <p:sldId id="290" r:id="rId52"/>
    <p:sldId id="291" r:id="rId53"/>
    <p:sldId id="292" r:id="rId54"/>
    <p:sldId id="294" r:id="rId55"/>
    <p:sldId id="295" r:id="rId56"/>
    <p:sldId id="297" r:id="rId57"/>
    <p:sldId id="298" r:id="rId58"/>
    <p:sldId id="299" r:id="rId59"/>
    <p:sldId id="300" r:id="rId60"/>
    <p:sldId id="301" r:id="rId6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_및_목차" id="{596762D4-1208-40BD-9F6F-89907E02A741}">
          <p14:sldIdLst>
            <p14:sldId id="256"/>
            <p14:sldId id="257"/>
          </p14:sldIdLst>
        </p14:section>
        <p14:section name="중급_1장_JSP-4(bean)" id="{596762D4-1208-40BD-9F6F-89907E02A742}">
          <p14:sldIdLst>
            <p14:sldId id="259"/>
            <p14:sldId id="260"/>
          </p14:sldIdLst>
        </p14:section>
        <p14:section name="중급_2장_데이터베이스_개요_및_환경구축" id="{596762D4-1208-40BD-9F6F-89907E02A743}">
          <p14:sldIdLst>
            <p14:sldId id="268"/>
            <p14:sldId id="269"/>
          </p14:sldIdLst>
        </p14:section>
        <p14:section name="중급_3장_JDBC_연동" id="{596762D4-1208-40BD-9F6F-89907E02A744}">
          <p14:sldIdLst>
            <p14:sldId id="270"/>
            <p14:sldId id="271"/>
            <p14:sldId id="263"/>
          </p14:sldIdLst>
        </p14:section>
        <p14:section name="중급_4장_JSP_커넥션_풀" id="{596762D4-1208-40BD-9F6F-89907E02A745}">
          <p14:sldIdLst>
            <p14:sldId id="272"/>
            <p14:sldId id="273"/>
          </p14:sldIdLst>
        </p14:section>
        <p14:section name="중급_5장_JSP_파일_업로드" id="{596762D4-1208-40BD-9F6F-89907E02A746}">
          <p14:sldIdLst>
            <p14:sldId id="265"/>
            <p14:sldId id="266"/>
          </p14:sldIdLst>
        </p14:section>
        <p14:section name="중급_6장_유효성_검사" id="{596762D4-1208-40BD-9F6F-89907E02A747}">
          <p14:sldIdLst>
            <p14:sldId id="275"/>
            <p14:sldId id="277"/>
          </p14:sldIdLst>
        </p14:section>
        <p14:section name="중급_7장_EL_JSTL_태그_라이브러리" id="{596762D4-1208-40BD-9F6F-89907E02A748}">
          <p14:sldIdLst>
            <p14:sldId id="278"/>
            <p14:sldId id="279"/>
          </p14:sldIdLst>
        </p14:section>
        <p14:section name="중급_8장_다국어_처리" id="{596762D4-1208-40BD-9F6F-89907E02A749}">
          <p14:sldIdLst>
            <p14:sldId id="280"/>
            <p14:sldId id="282"/>
          </p14:sldIdLst>
        </p14:section>
        <p14:section name="중급_9장_시큐어리티_보안처리" id="{596762D4-1208-40BD-9F6F-89907E02A74A}">
          <p14:sldIdLst>
            <p14:sldId id="283"/>
            <p14:sldId id="284"/>
          </p14:sldIdLst>
        </p14:section>
        <p14:section name="중급_10장_필터(Filter)" id="{596762D4-1208-40BD-9F6F-89907E02A74B}">
          <p14:sldIdLst>
            <p14:sldId id="286"/>
            <p14:sldId id="288"/>
          </p14:sldIdLst>
        </p14:section>
        <p14:section name="고급_1장_포워딩_기법" id="{596762D4-1208-40BD-9F6F-89907E02A74C}">
          <p14:sldIdLst>
            <p14:sldId id="289"/>
            <p14:sldId id="290"/>
          </p14:sldIdLst>
        </p14:section>
        <p14:section name="고급_2장_쇼핑몰_구현" id="{596762D4-1208-40BD-9F6F-89907E02A74D}">
          <p14:sldIdLst>
            <p14:sldId id="291"/>
            <p14:sldId id="292"/>
            <p14:sldId id="294"/>
          </p14:sldIdLst>
        </p14:section>
        <p14:section name="고급_3장_DB연동" id="{596762D4-1208-40BD-9F6F-89907E02A74E}">
          <p14:sldIdLst>
            <p14:sldId id="295"/>
            <p14:sldId id="297"/>
            <p14:sldId id="298"/>
          </p14:sldIdLst>
        </p14:section>
        <p14:section name="고급_4장_커뮤니티_구현" id="{596762D4-1208-40BD-9F6F-89907E02A74F}">
          <p14:sldIdLst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0" orient="horz" pos="2157" userDrawn="1">
          <p15:clr>
            <a:srgbClr val="A4A3A4"/>
          </p15:clr>
        </p15:guide>
        <p15:guide id="1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1" snapToObjects="1">
      <p:cViewPr varScale="1">
        <p:scale>
          <a:sx n="64" d="100"/>
          <a:sy n="64" d="100"/>
        </p:scale>
        <p:origin x="-1392" y="-96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24" Type="http://schemas.openxmlformats.org/officeDocument/2006/relationships/slideMaster" Target="slideMasters/slideMaster1.xml"></Relationship><Relationship Id="rId25" Type="http://schemas.openxmlformats.org/officeDocument/2006/relationships/theme" Target="theme/theme1.xml"></Relationship><Relationship Id="rId26" Type="http://schemas.openxmlformats.org/officeDocument/2006/relationships/slideMaster" Target="slideMasters/slideMaster2.xml"></Relationship><Relationship Id="rId28" Type="http://schemas.openxmlformats.org/officeDocument/2006/relationships/slide" Target="slides/slide1.xml"></Relationship><Relationship Id="rId29" Type="http://schemas.openxmlformats.org/officeDocument/2006/relationships/slide" Target="slides/slide2.xml"></Relationship><Relationship Id="rId30" Type="http://schemas.openxmlformats.org/officeDocument/2006/relationships/slide" Target="slides/slide3.xml"></Relationship><Relationship Id="rId31" Type="http://schemas.openxmlformats.org/officeDocument/2006/relationships/slide" Target="slides/slide4.xml"></Relationship><Relationship Id="rId32" Type="http://schemas.openxmlformats.org/officeDocument/2006/relationships/slide" Target="slides/slide5.xml"></Relationship><Relationship Id="rId33" Type="http://schemas.openxmlformats.org/officeDocument/2006/relationships/slide" Target="slides/slide6.xml"></Relationship><Relationship Id="rId34" Type="http://schemas.openxmlformats.org/officeDocument/2006/relationships/slide" Target="slides/slide7.xml"></Relationship><Relationship Id="rId35" Type="http://schemas.openxmlformats.org/officeDocument/2006/relationships/slide" Target="slides/slide8.xml"></Relationship><Relationship Id="rId36" Type="http://schemas.openxmlformats.org/officeDocument/2006/relationships/slide" Target="slides/slide9.xml"></Relationship><Relationship Id="rId37" Type="http://schemas.openxmlformats.org/officeDocument/2006/relationships/slide" Target="slides/slide10.xml"></Relationship><Relationship Id="rId38" Type="http://schemas.openxmlformats.org/officeDocument/2006/relationships/slide" Target="slides/slide11.xml"></Relationship><Relationship Id="rId39" Type="http://schemas.openxmlformats.org/officeDocument/2006/relationships/slide" Target="slides/slide12.xml"></Relationship><Relationship Id="rId40" Type="http://schemas.openxmlformats.org/officeDocument/2006/relationships/slide" Target="slides/slide13.xml"></Relationship><Relationship Id="rId41" Type="http://schemas.openxmlformats.org/officeDocument/2006/relationships/slide" Target="slides/slide14.xml"></Relationship><Relationship Id="rId42" Type="http://schemas.openxmlformats.org/officeDocument/2006/relationships/slide" Target="slides/slide15.xml"></Relationship><Relationship Id="rId43" Type="http://schemas.openxmlformats.org/officeDocument/2006/relationships/slide" Target="slides/slide16.xml"></Relationship><Relationship Id="rId44" Type="http://schemas.openxmlformats.org/officeDocument/2006/relationships/slide" Target="slides/slide17.xml"></Relationship><Relationship Id="rId45" Type="http://schemas.openxmlformats.org/officeDocument/2006/relationships/slide" Target="slides/slide18.xml"></Relationship><Relationship Id="rId46" Type="http://schemas.openxmlformats.org/officeDocument/2006/relationships/slide" Target="slides/slide19.xml"></Relationship><Relationship Id="rId47" Type="http://schemas.openxmlformats.org/officeDocument/2006/relationships/slide" Target="slides/slide20.xml"></Relationship><Relationship Id="rId48" Type="http://schemas.openxmlformats.org/officeDocument/2006/relationships/slide" Target="slides/slide21.xml"></Relationship><Relationship Id="rId49" Type="http://schemas.openxmlformats.org/officeDocument/2006/relationships/slide" Target="slides/slide22.xml"></Relationship><Relationship Id="rId50" Type="http://schemas.openxmlformats.org/officeDocument/2006/relationships/slide" Target="slides/slide23.xml"></Relationship><Relationship Id="rId51" Type="http://schemas.openxmlformats.org/officeDocument/2006/relationships/slide" Target="slides/slide24.xml"></Relationship><Relationship Id="rId52" Type="http://schemas.openxmlformats.org/officeDocument/2006/relationships/slide" Target="slides/slide25.xml"></Relationship><Relationship Id="rId53" Type="http://schemas.openxmlformats.org/officeDocument/2006/relationships/slide" Target="slides/slide26.xml"></Relationship><Relationship Id="rId54" Type="http://schemas.openxmlformats.org/officeDocument/2006/relationships/slide" Target="slides/slide27.xml"></Relationship><Relationship Id="rId55" Type="http://schemas.openxmlformats.org/officeDocument/2006/relationships/slide" Target="slides/slide28.xml"></Relationship><Relationship Id="rId56" Type="http://schemas.openxmlformats.org/officeDocument/2006/relationships/slide" Target="slides/slide29.xml"></Relationship><Relationship Id="rId57" Type="http://schemas.openxmlformats.org/officeDocument/2006/relationships/slide" Target="slides/slide30.xml"></Relationship><Relationship Id="rId58" Type="http://schemas.openxmlformats.org/officeDocument/2006/relationships/slide" Target="slides/slide31.xml"></Relationship><Relationship Id="rId59" Type="http://schemas.openxmlformats.org/officeDocument/2006/relationships/slide" Target="slides/slide32.xml"></Relationship><Relationship Id="rId60" Type="http://schemas.openxmlformats.org/officeDocument/2006/relationships/slide" Target="slides/slide33.xml"></Relationship><Relationship Id="rId61" Type="http://schemas.openxmlformats.org/officeDocument/2006/relationships/slide" Target="slides/slide34.xml"></Relationship><Relationship Id="rId62" Type="http://schemas.openxmlformats.org/officeDocument/2006/relationships/viewProps" Target="viewProps.xml"></Relationship><Relationship Id="rId63" Type="http://schemas.openxmlformats.org/officeDocument/2006/relationships/presProps" Target="presProps.xml"></Relationship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685800" y="2130425"/>
            <a:ext cx="7773035" cy="147066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subTitle"/>
          </p:nvPr>
        </p:nvSpPr>
        <p:spPr>
          <a:xfrm rot="0">
            <a:off x="1371600" y="3886200"/>
            <a:ext cx="6401435" cy="17532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subtitle style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2/21/2023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495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2/21/2023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722630" y="4406900"/>
            <a:ext cx="7773035" cy="136271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722630" y="2907030"/>
            <a:ext cx="7773035" cy="150050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2/21/2023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495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40392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4648200" y="1600200"/>
            <a:ext cx="40392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495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457200" y="1535430"/>
            <a:ext cx="4041140" cy="64008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457200" y="2174875"/>
            <a:ext cx="4041140" cy="39522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4645025" y="1535430"/>
            <a:ext cx="4042410" cy="64008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4645025" y="2174875"/>
            <a:ext cx="4042410" cy="39522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495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3050"/>
            <a:ext cx="3009265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3575050" y="273050"/>
            <a:ext cx="5112385" cy="585406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457200" y="1435100"/>
            <a:ext cx="3009265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1792605" y="4800600"/>
            <a:ext cx="5487035" cy="56769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1792605" y="612775"/>
            <a:ext cx="5487035" cy="4115435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1792605" y="5367655"/>
            <a:ext cx="5487035" cy="8051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495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6629400" y="274955"/>
            <a:ext cx="2058035" cy="585216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457200" y="274955"/>
            <a:ext cx="6020435" cy="585216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1/30/2017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slideLayout" Target="../slideLayouts/slideLayout13.xml"></Relationship><Relationship Id="rId3" Type="http://schemas.openxmlformats.org/officeDocument/2006/relationships/slideLayout" Target="../slideLayouts/slideLayout14.xml"></Relationship><Relationship Id="rId4" Type="http://schemas.openxmlformats.org/officeDocument/2006/relationships/slideLayout" Target="../slideLayouts/slideLayout15.xml"></Relationship><Relationship Id="rId5" Type="http://schemas.openxmlformats.org/officeDocument/2006/relationships/slideLayout" Target="../slideLayouts/slideLayout16.xml"></Relationship><Relationship Id="rId6" Type="http://schemas.openxmlformats.org/officeDocument/2006/relationships/slideLayout" Target="../slideLayouts/slideLayout17.xml"></Relationship><Relationship Id="rId7" Type="http://schemas.openxmlformats.org/officeDocument/2006/relationships/slideLayout" Target="../slideLayouts/slideLayout18.xml"></Relationship><Relationship Id="rId8" Type="http://schemas.openxmlformats.org/officeDocument/2006/relationships/slideLayout" Target="../slideLayouts/slideLayout19.xml"></Relationship><Relationship Id="rId9" Type="http://schemas.openxmlformats.org/officeDocument/2006/relationships/slideLayout" Target="../slideLayouts/slideLayout20.xml"></Relationship><Relationship Id="rId10" Type="http://schemas.openxmlformats.org/officeDocument/2006/relationships/slideLayout" Target="../slideLayouts/slideLayout21.xml"></Relationship><Relationship Id="rId11" Type="http://schemas.openxmlformats.org/officeDocument/2006/relationships/slideLayout" Target="../slideLayouts/slideLayout22.xml"></Relationship><Relationship Id="rId12" Type="http://schemas.openxmlformats.org/officeDocument/2006/relationships/theme" Target="../theme/theme2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457200" y="27495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Click to edit Master title style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Click to edit Master text styles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Second level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Third level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Fourth level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Fifth level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457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>
                <a:latin typeface="맑은 고딕" charset="0"/>
                <a:ea typeface="맑은 고딕" charset="0"/>
              </a:rPr>
              <a:t>6/13/2013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3124200" y="6356350"/>
            <a:ext cx="2896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6553200" y="6356350"/>
            <a:ext cx="21342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�#�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.png"></Relationship><Relationship Id="rId5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9" Type="http://schemas.openxmlformats.org/officeDocument/2006/relationships/image" Target="../media/fImage3609922641.png"></Relationship><Relationship Id="rId10" Type="http://schemas.openxmlformats.org/officeDocument/2006/relationships/image" Target="../media/fImage1543682298467.png"></Relationship><Relationship Id="rId11" Type="http://schemas.openxmlformats.org/officeDocument/2006/relationships/image" Target="../media/fImage195412326334.png"></Relationship><Relationship Id="rId12" Type="http://schemas.openxmlformats.org/officeDocument/2006/relationships/image" Target="../media/fImage165482336500.png"></Relationship><Relationship Id="rId13" Type="http://schemas.openxmlformats.org/officeDocument/2006/relationships/slideLayout" Target="../slideLayouts/slideLayout1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image13.png"></Relationship><Relationship Id="rId3" Type="http://schemas.openxmlformats.org/officeDocument/2006/relationships/slideLayout" Target="../slideLayouts/slideLayout1.xml"></Relationship></Relationships>
</file>

<file path=ppt/slides/_rels/slide13.xml.rels><?xml version="1.0" encoding="UTF-8"?>
<Relationships xmlns="http://schemas.openxmlformats.org/package/2006/relationships"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9" Type="http://schemas.openxmlformats.org/officeDocument/2006/relationships/image" Target="../media/fImage259462479169.png"></Relationship><Relationship Id="rId10" Type="http://schemas.openxmlformats.org/officeDocument/2006/relationships/image" Target="../media/fImage1110872415724.png"></Relationship><Relationship Id="rId11" Type="http://schemas.openxmlformats.org/officeDocument/2006/relationships/image" Target="../media/fImage2610082441478.jpeg"></Relationship><Relationship Id="rId12" Type="http://schemas.openxmlformats.org/officeDocument/2006/relationships/image" Target="../media/fImage4949142459358.jpeg"></Relationship><Relationship Id="rId13" Type="http://schemas.openxmlformats.org/officeDocument/2006/relationships/image" Target="../media/fImage1705432466962.jpeg"></Relationship><Relationship Id="rId14" Type="http://schemas.openxmlformats.org/officeDocument/2006/relationships/image" Target="../media/fImage4259962514464.png"></Relationship><Relationship Id="rId15" Type="http://schemas.openxmlformats.org/officeDocument/2006/relationships/slideLayout" Target="../slideLayouts/slideLayout1.xm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fImage176843655705.png"></Relationship><Relationship Id="rId3" Type="http://schemas.openxmlformats.org/officeDocument/2006/relationships/image" Target="../media/image14.png"></Relationship><Relationship Id="rId4" Type="http://schemas.openxmlformats.org/officeDocument/2006/relationships/image" Target="../media/image16.png"></Relationship><Relationship Id="rId5" Type="http://schemas.openxmlformats.org/officeDocument/2006/relationships/image" Target="../media/image17.png"></Relationship><Relationship Id="rId6" Type="http://schemas.openxmlformats.org/officeDocument/2006/relationships/image" Target="../media/fImage912303548145.png"></Relationship><Relationship Id="rId7" Type="http://schemas.openxmlformats.org/officeDocument/2006/relationships/image" Target="../media/fImage644473603281.png"></Relationship><Relationship Id="rId8" Type="http://schemas.openxmlformats.org/officeDocument/2006/relationships/image" Target="../media/fImage426333646827.png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61703999961.png"></Relationship><Relationship Id="rId6" Type="http://schemas.openxmlformats.org/officeDocument/2006/relationships/image" Target="../media/fImage47511406491.png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676784392995.png"></Relationship><Relationship Id="rId6" Type="http://schemas.openxmlformats.org/officeDocument/2006/relationships/image" Target="../media/fImage938874431942.png"></Relationship><Relationship Id="rId7" Type="http://schemas.openxmlformats.org/officeDocument/2006/relationships/image" Target="../media/fImage1314654474827.png"></Relationship><Relationship Id="rId8" Type="http://schemas.openxmlformats.org/officeDocument/2006/relationships/image" Target="../media/fImage111054525436.png"></Relationship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image4.png"></Relationship><Relationship Id="rId3" Type="http://schemas.openxmlformats.org/officeDocument/2006/relationships/image" Target="../media/image5.png"></Relationship><Relationship Id="rId4" Type="http://schemas.openxmlformats.org/officeDocument/2006/relationships/image" Target="../media/image2.png"></Relationship><Relationship Id="rId5" Type="http://schemas.openxmlformats.org/officeDocument/2006/relationships/slideLayout" Target="../slideLayouts/slideLayout1.xm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1825784812391.png"></Relationship><Relationship Id="rId6" Type="http://schemas.openxmlformats.org/officeDocument/2006/relationships/image" Target="../media/fImage1127944844604.png"></Relationship><Relationship Id="rId7" Type="http://schemas.openxmlformats.org/officeDocument/2006/relationships/image" Target="../media/fImage1381394883902.png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62676522153.png"></Relationship><Relationship Id="rId6" Type="http://schemas.openxmlformats.org/officeDocument/2006/relationships/image" Target="../media/fImage38564526292.png"></Relationship><Relationship Id="rId7" Type="http://schemas.openxmlformats.org/officeDocument/2006/relationships/image" Target="../media/fImage2161435302382.png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322975557421.png"></Relationship><Relationship Id="rId6" Type="http://schemas.openxmlformats.org/officeDocument/2006/relationships/image" Target="../media/fImage191425598716.png"></Relationship><Relationship Id="rId7" Type="http://schemas.openxmlformats.org/officeDocument/2006/relationships/image" Target="../media/fImage353205609718.png"></Relationship><Relationship Id="rId8" Type="http://schemas.openxmlformats.org/officeDocument/2006/relationships/image" Target="../media/fImage782435659895.png"></Relationship></Relationships>
</file>

<file path=ppt/slides/_rels/slide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fImage1844595945447.png"></Relationship><Relationship Id="rId3" Type="http://schemas.openxmlformats.org/officeDocument/2006/relationships/image" Target="../media/image14.png"></Relationship><Relationship Id="rId4" Type="http://schemas.openxmlformats.org/officeDocument/2006/relationships/image" Target="../media/image16.png"></Relationship><Relationship Id="rId5" Type="http://schemas.openxmlformats.org/officeDocument/2006/relationships/image" Target="../media/image17.png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image" Target="../media/fImage56486691726.png"></Relationship><Relationship Id="rId3" Type="http://schemas.openxmlformats.org/officeDocument/2006/relationships/image" Target="../media/fImage3776734771.png"></Relationship><Relationship Id="rId4" Type="http://schemas.openxmlformats.org/officeDocument/2006/relationships/image" Target="../media/fImage5776751538.png"></Relationship><Relationship Id="rId5" Type="http://schemas.openxmlformats.org/officeDocument/2006/relationships/image" Target="../media/fImage4806771869.png"></Relationship><Relationship Id="rId6" Type="http://schemas.openxmlformats.org/officeDocument/2006/relationships/image" Target="../media/fImage3436799912.png"></Relationship><Relationship Id="rId7" Type="http://schemas.openxmlformats.org/officeDocument/2006/relationships/image" Target="../media/fImage1298086885667.png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image13.png"></Relationship><Relationship Id="rId3" Type="http://schemas.openxmlformats.org/officeDocument/2006/relationships/slideLayout" Target="../slideLayouts/slideLayout1.xml"></Relationship></Relationships>
</file>

<file path=ppt/slides/_rels/slide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737047116299.png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image" Target="../media/fImage56487127035.png"></Relationship><Relationship Id="rId3" Type="http://schemas.openxmlformats.org/officeDocument/2006/relationships/image" Target="../media/fImage3777159894.png"></Relationship><Relationship Id="rId4" Type="http://schemas.openxmlformats.org/officeDocument/2006/relationships/image" Target="../media/fImage5777178703.png"></Relationship><Relationship Id="rId5" Type="http://schemas.openxmlformats.org/officeDocument/2006/relationships/image" Target="../media/fImage4807193811.png"></Relationship><Relationship Id="rId6" Type="http://schemas.openxmlformats.org/officeDocument/2006/relationships/image" Target="../media/fImage3437211322.png"></Relationship><Relationship Id="rId7" Type="http://schemas.openxmlformats.org/officeDocument/2006/relationships/image" Target="../media/fImage332055728333.png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947467637673.png"></Relationship></Relationships>
</file>

<file path=ppt/slides/_rels/slide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image" Target="../media/fImage56487474664.png"></Relationship><Relationship Id="rId3" Type="http://schemas.openxmlformats.org/officeDocument/2006/relationships/image" Target="../media/fImage3777505141.png"></Relationship><Relationship Id="rId4" Type="http://schemas.openxmlformats.org/officeDocument/2006/relationships/image" Target="../media/fImage5777527711.png"></Relationship><Relationship Id="rId5" Type="http://schemas.openxmlformats.org/officeDocument/2006/relationships/image" Target="../media/fImage4807548253.png"></Relationship><Relationship Id="rId6" Type="http://schemas.openxmlformats.org/officeDocument/2006/relationships/image" Target="../media/fImage3437566868.png"></Relationship><Relationship Id="rId7" Type="http://schemas.openxmlformats.org/officeDocument/2006/relationships/image" Target="../media/fImage1427127665547.png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image14.png"></Relationship><Relationship Id="rId4" Type="http://schemas.openxmlformats.org/officeDocument/2006/relationships/image" Target="../media/image16.png"></Relationship><Relationship Id="rId5" Type="http://schemas.openxmlformats.org/officeDocument/2006/relationships/image" Target="../media/image17.png"></Relationship><Relationship Id="rId6" Type="http://schemas.openxmlformats.org/officeDocument/2006/relationships/image" Target="../media/fImage6980638441.png"></Relationship><Relationship Id="rId7" Type="http://schemas.openxmlformats.org/officeDocument/2006/relationships/image" Target="../media/fImage432933888467.png"></Relationship><Relationship Id="rId8" Type="http://schemas.openxmlformats.org/officeDocument/2006/relationships/slideLayout" Target="../slideLayouts/slideLayout1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4.png"></Relationship><Relationship Id="rId3" Type="http://schemas.openxmlformats.org/officeDocument/2006/relationships/hyperlink" Target="https://dev.mysql.com/downloads/mysql/" TargetMode="External"></Relationship><Relationship Id="rId4" Type="http://schemas.openxmlformats.org/officeDocument/2006/relationships/image" Target="../media/image16.png"></Relationship><Relationship Id="rId5" Type="http://schemas.openxmlformats.org/officeDocument/2006/relationships/image" Target="../media/image17.png"></Relationship><Relationship Id="rId6" Type="http://schemas.openxmlformats.org/officeDocument/2006/relationships/image" Target="../media/fImage1165954146334.png"></Relationship><Relationship Id="rId7" Type="http://schemas.openxmlformats.org/officeDocument/2006/relationships/image" Target="../media/fImage1165954176500.png"></Relationship><Relationship Id="rId8" Type="http://schemas.openxmlformats.org/officeDocument/2006/relationships/image" Target="../media/fImage713794209169.pn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13.png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image14.png"></Relationship><Relationship Id="rId3" Type="http://schemas.openxmlformats.org/officeDocument/2006/relationships/image" Target="../media/image16.png"></Relationship><Relationship Id="rId4" Type="http://schemas.openxmlformats.org/officeDocument/2006/relationships/image" Target="../media/image17.png"></Relationship><Relationship Id="rId5" Type="http://schemas.openxmlformats.org/officeDocument/2006/relationships/image" Target="../media/fImage947044465724.png"></Relationship><Relationship Id="rId6" Type="http://schemas.openxmlformats.org/officeDocument/2006/relationships/hyperlink" Target="https://dev.mysql.com/downloads/connector/j/" TargetMode="External"></Relationship><Relationship Id="rId7" Type="http://schemas.openxmlformats.org/officeDocument/2006/relationships/image" Target="../media/fImage1920724511478.png"></Relationship><Relationship Id="rId8" Type="http://schemas.openxmlformats.org/officeDocument/2006/relationships/image" Target="../media/fImage1920724549358.png"></Relationship><Relationship Id="rId9" Type="http://schemas.openxmlformats.org/officeDocument/2006/relationships/image" Target="../media/fImage1920724596962.png"></Relationship><Relationship Id="rId10" Type="http://schemas.openxmlformats.org/officeDocument/2006/relationships/slideLayout" Target="../slideLayouts/slideLayout1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27.png"></Relationship><Relationship Id="rId3" Type="http://schemas.openxmlformats.org/officeDocument/2006/relationships/image" Target="../media/image28.png"></Relationship><Relationship Id="rId4" Type="http://schemas.openxmlformats.org/officeDocument/2006/relationships/image" Target="../media/image29.png"></Relationship><Relationship Id="rId5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43255" y="439420"/>
            <a:ext cx="17222470" cy="9516745"/>
            <a:chOff x="643255" y="439420"/>
            <a:chExt cx="17222470" cy="95167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255" y="439420"/>
              <a:ext cx="17223740" cy="95180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/>
          </p:cNvSpPr>
          <p:nvPr/>
        </p:nvSpPr>
        <p:spPr>
          <a:xfrm>
            <a:off x="1505585" y="7503795"/>
            <a:ext cx="20365720" cy="132270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8000">
                <a:solidFill>
                  <a:srgbClr val="7DCD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JSP</a:t>
            </a:r>
            <a:r>
              <a:rPr lang="ko-KR" sz="8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기초에서 실무까지 완전정복하기</a:t>
            </a:r>
            <a:endParaRPr lang="ko-KR" altLang="en-US" sz="80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6565" y="3146425"/>
            <a:ext cx="11856720" cy="116840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7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김우빈</a:t>
            </a:r>
            <a:endParaRPr lang="ko-KR" altLang="en-US" sz="70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6075" y="4654550"/>
            <a:ext cx="8157210" cy="178435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0" indent="0" algn="r" latinLnBrk="0">
              <a:buFontTx/>
              <a:buNone/>
            </a:pP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0" indent="0" algn="r" latinLnBrk="0">
              <a:buFontTx/>
              <a:buNone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JSP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기초에서 실무까지 완전정복하기 강의를 모두 수강한 후 </a:t>
            </a:r>
            <a:r>
              <a:rPr lang="ko-KR" sz="2200">
                <a:solidFill>
                  <a:srgbClr val="0099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알게된 점 </a:t>
            </a:r>
            <a:endParaRPr lang="ko-KR" altLang="en-US" sz="2200">
              <a:solidFill>
                <a:srgbClr val="0099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0" indent="0" algn="r" latinLnBrk="0">
              <a:buFontTx/>
              <a:buNone/>
            </a:pP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0" indent="0" algn="r" latinLnBrk="0">
              <a:buFontTx/>
              <a:buNone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데이터베이스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구조를 포함한 </a:t>
            </a:r>
            <a:r>
              <a:rPr lang="ko-KR" sz="2200">
                <a:solidFill>
                  <a:srgbClr val="006666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전반적인 흐름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정리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75130" y="7026910"/>
            <a:ext cx="693420" cy="494030"/>
            <a:chOff x="1675130" y="7026910"/>
            <a:chExt cx="693420" cy="494030"/>
          </a:xfrm>
        </p:grpSpPr>
        <p:pic>
          <p:nvPicPr>
            <p:cNvPr id="10" name="Object 9" descr="C:/Users/vitasoft/AppData/Roaming/PolarisOffice/ETemp/14876_20180640/image2.png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7026910"/>
              <a:ext cx="694690" cy="495300"/>
            </a:xfrm>
            <a:prstGeom prst="rect"/>
            <a:noFill/>
          </p:spPr>
        </p:pic>
      </p:grpSp>
      <p:grpSp>
        <p:nvGrpSpPr>
          <p:cNvPr id="1003" name="그룹 1003"/>
          <p:cNvGrpSpPr/>
          <p:nvPr/>
        </p:nvGrpSpPr>
        <p:grpSpPr>
          <a:xfrm>
            <a:off x="419100" y="2308225"/>
            <a:ext cx="5846445" cy="1314450"/>
            <a:chOff x="419100" y="2308225"/>
            <a:chExt cx="5846445" cy="131445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" y="2308225"/>
              <a:ext cx="5847715" cy="13157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-767080" y="2547620"/>
            <a:ext cx="8234045" cy="86106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5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비타소프트</a:t>
            </a:r>
            <a:endParaRPr lang="ko-KR" altLang="en-US" sz="50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6860" cy="589915"/>
            <a:chOff x="9741535" y="4705350"/>
            <a:chExt cx="1546860" cy="589915"/>
          </a:xfrm>
        </p:grpSpPr>
        <p:pic>
          <p:nvPicPr>
            <p:cNvPr id="3" name="Picture " descr="C:/Users/vitasoft/AppData/Roaming/PolarisOffice/ETemp/6052_19776576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6860" cy="589915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105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4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325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커넥션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풀을 활용한 DB연결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390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SP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커넥션 풀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7460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4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6800" cy="494665"/>
            <a:chOff x="1270635" y="871855"/>
            <a:chExt cx="1066800" cy="494665"/>
          </a:xfrm>
        </p:grpSpPr>
        <p:pic>
          <p:nvPicPr>
            <p:cNvPr id="4" name="Picture 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6800" cy="494665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09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커넥션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풀이란?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638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10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8855" cy="8989695"/>
            <a:chOff x="-1787525" y="1823720"/>
            <a:chExt cx="21318855" cy="8989695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0830" cy="494665"/>
              <a:chOff x="-1787525" y="4027170"/>
              <a:chExt cx="16800830" cy="494665"/>
            </a:xfrm>
          </p:grpSpPr>
          <p:pic>
            <p:nvPicPr>
              <p:cNvPr id="15" name="Picture 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0830" cy="494030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105" cy="494665"/>
              <a:chOff x="13865225" y="1823720"/>
              <a:chExt cx="5666105" cy="494665"/>
            </a:xfrm>
          </p:grpSpPr>
          <p:pic>
            <p:nvPicPr>
              <p:cNvPr id="18" name="Picture 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105" cy="494030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XML형태의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Resource 코드를 작성한 후, 클라이언트가 필요로 할 때</a:t>
            </a:r>
            <a:r>
              <a:rPr lang="ko-KR" altLang="en-US" b="0"/>
              <a:t/>
            </a:r>
            <a:br>
              <a:rPr lang="ko-KR" altLang="en-US" b="0"/>
            </a:b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가져다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쓰는  개념이며, 재활용 가능하여 매번 새로운 코드를 작성하여</a:t>
            </a:r>
            <a:r>
              <a:rPr lang="ko-KR" altLang="en-US" b="0"/>
              <a:t/>
            </a:r>
            <a:br>
              <a:rPr lang="ko-KR" altLang="en-US" b="0"/>
            </a:b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연동하지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않아도 된다.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4" descr="C:/Users/vitasoft/AppData/Roaming/PolarisOffice/ETemp/10276_7734312/fImage3609922641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5500" y="4814570"/>
            <a:ext cx="5994400" cy="1838960"/>
          </a:xfrm>
          <a:prstGeom prst="rect"/>
          <a:noFill/>
          <a:ln w="0">
            <a:noFill/>
            <a:prstDash/>
          </a:ln>
        </p:spPr>
      </p:pic>
      <p:pic>
        <p:nvPicPr>
          <p:cNvPr id="1009" name="그림 6" descr="C:/Users/vitasoft/AppData/Roaming/PolarisOffice/ETemp/10276_7734312/fImage1543682298467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649" r="711" b="991"/>
          <a:stretch>
            <a:fillRect/>
          </a:stretch>
        </p:blipFill>
        <p:spPr>
          <a:xfrm rot="0">
            <a:off x="855345" y="7074535"/>
            <a:ext cx="9284335" cy="3052445"/>
          </a:xfrm>
          <a:prstGeom prst="rect"/>
          <a:noFill/>
          <a:ln w="0">
            <a:noFill/>
            <a:prstDash/>
          </a:ln>
        </p:spPr>
      </p:pic>
      <p:pic>
        <p:nvPicPr>
          <p:cNvPr id="1010" name="그림 8" descr="C:/Users/vitasoft/AppData/Roaming/PolarisOffice/ETemp/10276_7734312/fImage195412326334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505440" y="7887970"/>
            <a:ext cx="6386830" cy="1324610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</p:pic>
      <p:pic>
        <p:nvPicPr>
          <p:cNvPr id="1011" name="그림 9" descr="C:/Users/vitasoft/AppData/Roaming/PolarisOffice/ETemp/10276_7734312/fImage165482336500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509885" y="5083810"/>
            <a:ext cx="6382385" cy="1299845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</p:pic>
      <p:sp>
        <p:nvSpPr>
          <p:cNvPr id="1012" name="도형 10"/>
          <p:cNvSpPr>
            <a:spLocks/>
          </p:cNvSpPr>
          <p:nvPr/>
        </p:nvSpPr>
        <p:spPr>
          <a:xfrm rot="0">
            <a:off x="13587095" y="6640195"/>
            <a:ext cx="447675" cy="996950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13" name="도형 11"/>
          <p:cNvSpPr>
            <a:spLocks/>
          </p:cNvSpPr>
          <p:nvPr/>
        </p:nvSpPr>
        <p:spPr>
          <a:xfrm rot="0">
            <a:off x="10496550" y="477583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기존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DB연</a:t>
            </a:r>
            <a:r>
              <a:rPr lang="ko-KR" sz="1800">
                <a:latin typeface="배달의민족 주아" charset="0"/>
                <a:ea typeface="배달의민족 주아" charset="0"/>
              </a:rPr>
              <a:t>결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4" name="도형 13"/>
          <p:cNvSpPr>
            <a:spLocks/>
          </p:cNvSpPr>
          <p:nvPr/>
        </p:nvSpPr>
        <p:spPr>
          <a:xfrm rot="0">
            <a:off x="10496550" y="758507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커넥션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풀 활용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5" name="도형 14"/>
          <p:cNvSpPr>
            <a:spLocks/>
          </p:cNvSpPr>
          <p:nvPr/>
        </p:nvSpPr>
        <p:spPr>
          <a:xfrm rot="0">
            <a:off x="901700" y="683958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c</a:t>
            </a:r>
            <a:r>
              <a:rPr lang="ko-KR" sz="1800">
                <a:latin typeface="배달의민족 주아" charset="0"/>
                <a:ea typeface="배달의민족 주아" charset="0"/>
              </a:rPr>
              <a:t>ontext.xml</a:t>
            </a:r>
            <a:r>
              <a:rPr lang="ko-KR" sz="1800">
                <a:latin typeface="배달의민족 주아" charset="0"/>
                <a:ea typeface="배달의민족 주아" charset="0"/>
              </a:rPr>
              <a:t> 작성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6" name="도형 15"/>
          <p:cNvSpPr>
            <a:spLocks/>
          </p:cNvSpPr>
          <p:nvPr/>
        </p:nvSpPr>
        <p:spPr>
          <a:xfrm rot="0">
            <a:off x="901700" y="455358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커넥션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풀 구조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7" name="도형 146"/>
          <p:cNvSpPr>
            <a:spLocks/>
          </p:cNvSpPr>
          <p:nvPr/>
        </p:nvSpPr>
        <p:spPr>
          <a:xfrm rot="0">
            <a:off x="15460345" y="8326120"/>
            <a:ext cx="1375410" cy="247650"/>
          </a:xfrm>
          <a:prstGeom prst="roundRect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18" name="도형 147"/>
          <p:cNvSpPr>
            <a:spLocks/>
          </p:cNvSpPr>
          <p:nvPr/>
        </p:nvSpPr>
        <p:spPr>
          <a:xfrm rot="0">
            <a:off x="1791970" y="7516495"/>
            <a:ext cx="1375410" cy="247650"/>
          </a:xfrm>
          <a:prstGeom prst="roundRect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6860" cy="589915"/>
            <a:chOff x="9741535" y="4705350"/>
            <a:chExt cx="1546860" cy="589915"/>
          </a:xfrm>
        </p:grpSpPr>
        <p:pic>
          <p:nvPicPr>
            <p:cNvPr id="3" name="Picture 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6860" cy="589915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5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서버에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파일 업로드하기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JSP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파일 업로드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그림 42" descr="C:/Users/vitasoft/AppData/Roaming/PolarisOffice/ETemp/10276_7734312/fImage259462479169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0215" y="5741670"/>
            <a:ext cx="7848600" cy="3796665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2" name="Rect 0"/>
          <p:cNvSpPr txBox="1">
            <a:spLocks/>
          </p:cNvSpPr>
          <p:nvPr/>
        </p:nvSpPr>
        <p:spPr>
          <a:xfrm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5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6800" cy="494665"/>
            <a:chOff x="1270635" y="871855"/>
            <a:chExt cx="1066800" cy="494665"/>
          </a:xfrm>
        </p:grpSpPr>
        <p:pic>
          <p:nvPicPr>
            <p:cNvPr id="4" name="Picture 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6800" cy="494665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SP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파일 업로드 과정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638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10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8855" cy="8989695"/>
            <a:chOff x="-1787525" y="1823720"/>
            <a:chExt cx="21318855" cy="8989695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0830" cy="494665"/>
              <a:chOff x="-1787525" y="4027170"/>
              <a:chExt cx="16800830" cy="494665"/>
            </a:xfrm>
          </p:grpSpPr>
          <p:pic>
            <p:nvPicPr>
              <p:cNvPr id="15" name="Picture 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0830" cy="494030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105" cy="494665"/>
              <a:chOff x="13865225" y="1823720"/>
              <a:chExt cx="5666105" cy="494665"/>
            </a:xfrm>
          </p:grpSpPr>
          <p:pic>
            <p:nvPicPr>
              <p:cNvPr id="18" name="Picture 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105" cy="494030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&lt;form&gt;태그에 method를 post로, enctype을 multipart/form-data로 설정한다.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Cos.jar, commonsfileupload.jar와 같은 파일 업로드 라이브러리를 활용한다.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파일 업로드가 정상적으로 완료되는지 확인한다.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15" name="그룹 45"/>
          <p:cNvGrpSpPr>
            <a:grpSpLocks/>
          </p:cNvGrpSpPr>
          <p:nvPr/>
        </p:nvGrpSpPr>
        <p:grpSpPr>
          <a:xfrm rot="0">
            <a:off x="8885555" y="4425315"/>
            <a:ext cx="8094345" cy="1071880"/>
            <a:chOff x="8885555" y="4425315"/>
            <a:chExt cx="8094345" cy="1071880"/>
          </a:xfrm>
        </p:grpSpPr>
        <p:pic>
          <p:nvPicPr>
            <p:cNvPr id="1008" name="그림 17" descr="C:/Users/vitasoft/AppData/Roaming/PolarisOffice/ETemp/10276_7734312/fImage1110872415724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" t="24113" r="1128" b="52617"/>
            <a:stretch>
              <a:fillRect/>
            </a:stretch>
          </p:blipFill>
          <p:spPr>
            <a:xfrm rot="0">
              <a:off x="8885555" y="4425315"/>
              <a:ext cx="8094345" cy="1071880"/>
            </a:xfrm>
            <a:prstGeom prst="rect"/>
            <a:noFill/>
            <a:ln w="0">
              <a:noFill/>
              <a:prstDash/>
            </a:ln>
          </p:spPr>
        </p:pic>
        <p:sp>
          <p:nvSpPr>
            <p:cNvPr id="1009" name="도형 18"/>
            <p:cNvSpPr>
              <a:spLocks/>
            </p:cNvSpPr>
            <p:nvPr/>
          </p:nvSpPr>
          <p:spPr>
            <a:xfrm rot="0">
              <a:off x="11634470" y="4579620"/>
              <a:ext cx="1375410" cy="247650"/>
            </a:xfrm>
            <a:prstGeom prst="roundRect"/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hangingPunct="1"/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  <p:sp>
          <p:nvSpPr>
            <p:cNvPr id="1010" name="도형 19"/>
            <p:cNvSpPr>
              <a:spLocks/>
            </p:cNvSpPr>
            <p:nvPr/>
          </p:nvSpPr>
          <p:spPr>
            <a:xfrm rot="0">
              <a:off x="13143865" y="4579620"/>
              <a:ext cx="2926080" cy="247650"/>
            </a:xfrm>
            <a:prstGeom prst="roundRect"/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hangingPunct="1"/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011" name="그림 24" descr="C:/Users/vitasoft/AppData/Roaming/PolarisOffice/ETemp/10276_7734312/fImage2610082441478.jpe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464945" y="4418330"/>
            <a:ext cx="1748155" cy="1228090"/>
          </a:xfrm>
          <a:prstGeom prst="rect"/>
          <a:noFill/>
        </p:spPr>
      </p:pic>
      <p:pic>
        <p:nvPicPr>
          <p:cNvPr id="1012" name="그림 25" descr="C:/Users/vitasoft/AppData/Roaming/PolarisOffice/ETemp/10276_7734312/fImage4949142459358.jpe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50815" y="4422140"/>
            <a:ext cx="1799590" cy="1184910"/>
          </a:xfrm>
          <a:prstGeom prst="rect"/>
          <a:noFill/>
        </p:spPr>
      </p:pic>
      <p:pic>
        <p:nvPicPr>
          <p:cNvPr id="1013" name="그림 26" descr="C:/Users/vitasoft/AppData/Roaming/PolarisOffice/ETemp/10276_7734312/fImage1705432466962.jpe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0" b="12143"/>
          <a:stretch>
            <a:fillRect/>
          </a:stretch>
        </p:blipFill>
        <p:spPr>
          <a:xfrm rot="0">
            <a:off x="3509010" y="4422140"/>
            <a:ext cx="1594485" cy="1143635"/>
          </a:xfrm>
          <a:prstGeom prst="rect"/>
          <a:noFill/>
        </p:spPr>
      </p:pic>
      <p:sp>
        <p:nvSpPr>
          <p:cNvPr id="1016" name="도형 46"/>
          <p:cNvSpPr>
            <a:spLocks/>
          </p:cNvSpPr>
          <p:nvPr/>
        </p:nvSpPr>
        <p:spPr>
          <a:xfrm rot="0">
            <a:off x="7171690" y="5265420"/>
            <a:ext cx="1430020" cy="1674495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18" name="그림 48" descr="C:/Users/vitasoft/AppData/Roaming/PolarisOffice/ETemp/10276_7734312/fImage4259962514464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043670" y="5755640"/>
            <a:ext cx="7843520" cy="3817620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1019" name="도형 51"/>
          <p:cNvSpPr>
            <a:spLocks/>
          </p:cNvSpPr>
          <p:nvPr/>
        </p:nvSpPr>
        <p:spPr>
          <a:xfrm rot="0" flipH="1">
            <a:off x="163830" y="5265420"/>
            <a:ext cx="1430020" cy="1674495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6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입력값 검사하기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유효성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검사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그림 62" descr="C:/Users/vitasoft/AppData/Roaming/PolarisOffice/ETemp/10276_7734312/fImage17684365570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048750" y="7012940"/>
            <a:ext cx="8328660" cy="2090420"/>
          </a:xfrm>
          <a:prstGeom prst="rect"/>
          <a:noFill/>
        </p:spPr>
      </p:pic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6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유효성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검사란?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사용자가 입력한 값이 특정 규칙에 맞게 입력되었는지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검증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하는 것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보안 공격 이나 오류에 대한 방지가 가능하므로 반드시 검사해야함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자바스크립트 &amp; 정규식을 활용한 검사가 주로 이루어짐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53" descr="C:/Users/vitasoft/AppData/Roaming/PolarisOffice/ETemp/10276_7734312/fImage912303548145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55492" r="2826"/>
          <a:stretch>
            <a:fillRect/>
          </a:stretch>
        </p:blipFill>
        <p:spPr>
          <a:xfrm rot="0">
            <a:off x="1265555" y="4789805"/>
            <a:ext cx="7729855" cy="2626360"/>
          </a:xfrm>
          <a:prstGeom prst="rect"/>
          <a:noFill/>
          <a:ln w="0">
            <a:noFill/>
            <a:prstDash/>
          </a:ln>
        </p:spPr>
      </p:pic>
      <p:sp>
        <p:nvSpPr>
          <p:cNvPr id="1009" name="도형 54"/>
          <p:cNvSpPr>
            <a:spLocks/>
          </p:cNvSpPr>
          <p:nvPr/>
        </p:nvSpPr>
        <p:spPr>
          <a:xfrm rot="0">
            <a:off x="1391920" y="455358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기본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양식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0" name="도형 55"/>
          <p:cNvSpPr>
            <a:spLocks/>
          </p:cNvSpPr>
          <p:nvPr/>
        </p:nvSpPr>
        <p:spPr>
          <a:xfrm rot="0">
            <a:off x="3714750" y="5368925"/>
            <a:ext cx="613410" cy="247650"/>
          </a:xfrm>
          <a:prstGeom prst="roundRect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11" name="도형 56"/>
          <p:cNvSpPr>
            <a:spLocks/>
          </p:cNvSpPr>
          <p:nvPr/>
        </p:nvSpPr>
        <p:spPr>
          <a:xfrm rot="0">
            <a:off x="2612390" y="6240145"/>
            <a:ext cx="613410" cy="247650"/>
          </a:xfrm>
          <a:prstGeom prst="roundRect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12" name="그림 58" descr="C:/Users/vitasoft/AppData/Roaming/PolarisOffice/ETemp/10276_7734312/fImage64447360328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0395" r="1583" b="62784"/>
          <a:stretch>
            <a:fillRect/>
          </a:stretch>
        </p:blipFill>
        <p:spPr>
          <a:xfrm rot="0">
            <a:off x="1333500" y="8082280"/>
            <a:ext cx="7729855" cy="1061720"/>
          </a:xfrm>
          <a:prstGeom prst="rect"/>
          <a:noFill/>
          <a:ln w="0">
            <a:noFill/>
            <a:prstDash/>
          </a:ln>
        </p:spPr>
      </p:pic>
      <p:sp>
        <p:nvSpPr>
          <p:cNvPr id="1013" name="도형 59"/>
          <p:cNvSpPr>
            <a:spLocks/>
          </p:cNvSpPr>
          <p:nvPr/>
        </p:nvSpPr>
        <p:spPr>
          <a:xfrm rot="0">
            <a:off x="1391920" y="786003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유효성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검사 기법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4" name="그림 61" descr="C:/Users/vitasoft/AppData/Roaming/PolarisOffice/ETemp/10276_7734312/fImage42633364682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6"/>
          <a:stretch>
            <a:fillRect/>
          </a:stretch>
        </p:blipFill>
        <p:spPr>
          <a:xfrm rot="0">
            <a:off x="8935720" y="4775835"/>
            <a:ext cx="8441055" cy="2287905"/>
          </a:xfrm>
          <a:prstGeom prst="rect"/>
          <a:noFill/>
        </p:spPr>
      </p:pic>
      <p:sp>
        <p:nvSpPr>
          <p:cNvPr id="1016" name="도형 63"/>
          <p:cNvSpPr>
            <a:spLocks/>
          </p:cNvSpPr>
          <p:nvPr/>
        </p:nvSpPr>
        <p:spPr>
          <a:xfrm rot="0">
            <a:off x="9134475" y="455358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기본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유효성 검사 예시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7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E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L,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JSTL에 대해 알아보기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E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L,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JSTL 태그 라이브러리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7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E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L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,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JSTL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태그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라이브러리란?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EL: 표현식 또는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액션태그(&lt;%= %&gt;)를 대신해서 값을 표현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하는 언어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JSTL: 코드의 가독성을 높이고자,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JSP 내에서 예약어처럼 사용(if, forEach ...)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할 수 있는 태그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태그 라이브러리를 사용하여, 코드의 가독성 및 생산성을 높일 수 있다.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11" name="그룹 71"/>
          <p:cNvGrpSpPr>
            <a:grpSpLocks/>
          </p:cNvGrpSpPr>
          <p:nvPr/>
        </p:nvGrpSpPr>
        <p:grpSpPr>
          <a:xfrm rot="0">
            <a:off x="27305" y="5264150"/>
            <a:ext cx="8830945" cy="3904615"/>
            <a:chOff x="27305" y="5264150"/>
            <a:chExt cx="8830945" cy="3904615"/>
          </a:xfrm>
        </p:grpSpPr>
        <p:pic>
          <p:nvPicPr>
            <p:cNvPr id="1008" name="그림 65" descr="C:/Users/vitasoft/AppData/Roaming/PolarisOffice/ETemp/10276_7734312/fImage61703999961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27305" y="5264150"/>
              <a:ext cx="8830945" cy="1685290"/>
            </a:xfrm>
            <a:prstGeom prst="rect"/>
            <a:noFill/>
          </p:spPr>
        </p:pic>
        <p:sp>
          <p:nvSpPr>
            <p:cNvPr id="1009" name="도형 68"/>
            <p:cNvSpPr>
              <a:spLocks/>
            </p:cNvSpPr>
            <p:nvPr/>
          </p:nvSpPr>
          <p:spPr>
            <a:xfrm rot="0">
              <a:off x="163830" y="7343775"/>
              <a:ext cx="8519160" cy="1824990"/>
            </a:xfrm>
            <a:prstGeom prst="rect"/>
            <a:solidFill>
              <a:schemeClr val="bg2">
                <a:lumMod val="10000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rtl="0" algn="l" latinLnBrk="0">
                <a:buFontTx/>
                <a:buNone/>
              </a:pPr>
              <a:r>
                <a:rPr sz="1500" cap="none" i="0" b="1" strike="noStrike">
                  <a:latin typeface="맑은 고딕" charset="0"/>
                  <a:ea typeface="맑은 고딕" charset="0"/>
                </a:rPr>
                <a:t>산술</a:t>
              </a:r>
              <a:r>
                <a:rPr sz="1500" cap="none" i="0" b="1" strike="noStrike">
                  <a:latin typeface="맑은 고딕" charset="0"/>
                  <a:ea typeface="맑은 고딕" charset="0"/>
                </a:rPr>
                <a:t> : +, -, *, / %</a:t>
              </a:r>
              <a:endParaRPr lang="ko-KR" altLang="en-US" sz="1500" cap="none" i="0" b="1" strike="noStrike">
                <a:latin typeface="맑은 고딕" charset="0"/>
                <a:ea typeface="맑은 고딕" charset="0"/>
              </a:endParaRPr>
            </a:p>
            <a:p>
              <a:pPr marL="0" indent="0" rtl="0" algn="l" latinLnBrk="0">
                <a:buFontTx/>
                <a:buNone/>
              </a:pPr>
              <a:r>
                <a:rPr sz="1500" cap="none" i="0" b="1" strike="noStrike">
                  <a:latin typeface="맑은 고딕" charset="0"/>
                  <a:ea typeface="맑은 고딕" charset="0"/>
                </a:rPr>
                <a:t>관계형</a:t>
              </a:r>
              <a:r>
                <a:rPr sz="1500" cap="none" i="0" b="1" strike="noStrike">
                  <a:latin typeface="맑은 고딕" charset="0"/>
                  <a:ea typeface="맑은 고딕" charset="0"/>
                </a:rPr>
                <a:t> : ==, != &lt;, &gt;, &lt;=, &gt;=</a:t>
              </a:r>
              <a:endParaRPr lang="ko-KR" altLang="en-US" sz="1500" cap="none" i="0" b="1" strike="noStrike">
                <a:latin typeface="맑은 고딕" charset="0"/>
                <a:ea typeface="맑은 고딕" charset="0"/>
              </a:endParaRPr>
            </a:p>
            <a:p>
              <a:pPr marL="0" indent="0" rtl="0" algn="l" latinLnBrk="0">
                <a:buFontTx/>
                <a:buNone/>
              </a:pPr>
              <a:r>
                <a:rPr sz="1500" cap="none" i="0" b="1" strike="noStrike">
                  <a:latin typeface="맑은 고딕" charset="0"/>
                  <a:ea typeface="맑은 고딕" charset="0"/>
                </a:rPr>
                <a:t>조건</a:t>
              </a:r>
              <a:r>
                <a:rPr sz="1500" cap="none" i="0" b="1" strike="noStrike">
                  <a:latin typeface="맑은 고딕" charset="0"/>
                  <a:ea typeface="맑은 고딕" charset="0"/>
                </a:rPr>
                <a:t> : a? b : c</a:t>
              </a:r>
              <a:endParaRPr lang="ko-KR" altLang="en-US" sz="1500" cap="none" i="0" b="1" strike="noStrike">
                <a:latin typeface="맑은 고딕" charset="0"/>
                <a:ea typeface="맑은 고딕" charset="0"/>
              </a:endParaRPr>
            </a:p>
            <a:p>
              <a:pPr marL="0" indent="0" rtl="0" algn="l" latinLnBrk="0">
                <a:buFontTx/>
                <a:buNone/>
              </a:pPr>
              <a:r>
                <a:rPr sz="1500" cap="none" i="0" b="1" strike="noStrike">
                  <a:latin typeface="맑은 고딕" charset="0"/>
                  <a:ea typeface="맑은 고딕" charset="0"/>
                </a:rPr>
                <a:t>논리</a:t>
              </a:r>
              <a:r>
                <a:rPr sz="1500" cap="none" i="0" b="1" strike="noStrike">
                  <a:latin typeface="맑은 고딕" charset="0"/>
                  <a:ea typeface="맑은 고딕" charset="0"/>
                </a:rPr>
                <a:t> : &amp;&amp;, ||</a:t>
              </a:r>
              <a:endParaRPr lang="ko-KR" altLang="en-US" sz="1500" cap="none" i="0" b="1" strike="noStrike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010" name="그림 70" descr="C:/Users/vitasoft/AppData/Roaming/PolarisOffice/ETemp/10276_7734312/fImage4751140649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912860" y="5020945"/>
            <a:ext cx="8358505" cy="4280535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1012" name="도형 72"/>
          <p:cNvSpPr>
            <a:spLocks/>
          </p:cNvSpPr>
          <p:nvPr/>
        </p:nvSpPr>
        <p:spPr>
          <a:xfrm rot="0">
            <a:off x="221615" y="508381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E</a:t>
            </a:r>
            <a:r>
              <a:rPr lang="ko-KR" sz="1800">
                <a:latin typeface="배달의민족 주아" charset="0"/>
                <a:ea typeface="배달의민족 주아" charset="0"/>
              </a:rPr>
              <a:t>L</a:t>
            </a:r>
            <a:r>
              <a:rPr lang="ko-KR" sz="1800">
                <a:latin typeface="배달의민족 주아" charset="0"/>
                <a:ea typeface="배달의민족 주아" charset="0"/>
              </a:rPr>
              <a:t> 태그의 활용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3" name="도형 73"/>
          <p:cNvSpPr>
            <a:spLocks/>
          </p:cNvSpPr>
          <p:nvPr/>
        </p:nvSpPr>
        <p:spPr>
          <a:xfrm rot="0">
            <a:off x="8902700" y="471678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J</a:t>
            </a:r>
            <a:r>
              <a:rPr lang="ko-KR" sz="1800">
                <a:latin typeface="배달의민족 주아" charset="0"/>
                <a:ea typeface="배달의민족 주아" charset="0"/>
              </a:rPr>
              <a:t>STL</a:t>
            </a:r>
            <a:r>
              <a:rPr lang="ko-KR" sz="1800">
                <a:latin typeface="배달의민족 주아" charset="0"/>
                <a:ea typeface="배달의민족 주아" charset="0"/>
              </a:rPr>
              <a:t> 태그의 활용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8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다국어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지원하는 웹 사이트 만들어보기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다국어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처리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8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다국어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처리란?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사용자의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국가에 따른 언어를 지원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하는 서비스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언어와 지역적 차이를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기술 변경 없이 소프트웨어에 바로 적용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하는 것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언어와 지역에 적용되는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국제화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와 특정 지역의 문화에 맞추는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지역화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로 나눈다.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77" descr="C:/Users/vitasoft/AppData/Roaming/PolarisOffice/ETemp/10276_7734312/fImage67678439299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61002" r="50200" b="26549"/>
          <a:stretch>
            <a:fillRect/>
          </a:stretch>
        </p:blipFill>
        <p:spPr>
          <a:xfrm rot="0">
            <a:off x="1266190" y="5210810"/>
            <a:ext cx="7756525" cy="1144270"/>
          </a:xfrm>
          <a:prstGeom prst="rect"/>
          <a:noFill/>
        </p:spPr>
      </p:pic>
      <p:sp>
        <p:nvSpPr>
          <p:cNvPr id="1009" name="도형 78"/>
          <p:cNvSpPr>
            <a:spLocks/>
          </p:cNvSpPr>
          <p:nvPr/>
        </p:nvSpPr>
        <p:spPr>
          <a:xfrm rot="0">
            <a:off x="1269365" y="493395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언어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및 국가 가져오기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0" name="그림 80" descr="C:/Users/vitasoft/AppData/Roaming/PolarisOffice/ETemp/10276_7734312/fImage93887443194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40439" r="10903" b="20940"/>
          <a:stretch>
            <a:fillRect/>
          </a:stretch>
        </p:blipFill>
        <p:spPr>
          <a:xfrm rot="0">
            <a:off x="1265555" y="6748780"/>
            <a:ext cx="7757160" cy="2367915"/>
          </a:xfrm>
          <a:prstGeom prst="rect"/>
          <a:noFill/>
        </p:spPr>
      </p:pic>
      <p:sp>
        <p:nvSpPr>
          <p:cNvPr id="1011" name="도형 81"/>
          <p:cNvSpPr>
            <a:spLocks/>
          </p:cNvSpPr>
          <p:nvPr/>
        </p:nvSpPr>
        <p:spPr>
          <a:xfrm rot="0">
            <a:off x="1269365" y="649859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로케일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메서드 종류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2" name="그림 83" descr="C:/Users/vitasoft/AppData/Roaming/PolarisOffice/ETemp/10276_7734312/fImage1314654474827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5736" r="12563"/>
          <a:stretch>
            <a:fillRect/>
          </a:stretch>
        </p:blipFill>
        <p:spPr>
          <a:xfrm rot="0">
            <a:off x="9389110" y="5170170"/>
            <a:ext cx="7402830" cy="4095115"/>
          </a:xfrm>
          <a:prstGeom prst="rect"/>
          <a:noFill/>
        </p:spPr>
      </p:pic>
      <p:sp>
        <p:nvSpPr>
          <p:cNvPr id="1013" name="도형 84"/>
          <p:cNvSpPr>
            <a:spLocks/>
          </p:cNvSpPr>
          <p:nvPr/>
        </p:nvSpPr>
        <p:spPr>
          <a:xfrm rot="0">
            <a:off x="9488170" y="493395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로케일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감지 사용 예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sp>
        <p:nvSpPr>
          <p:cNvPr id="1014" name="도형 85"/>
          <p:cNvSpPr>
            <a:spLocks/>
          </p:cNvSpPr>
          <p:nvPr/>
        </p:nvSpPr>
        <p:spPr>
          <a:xfrm rot="0">
            <a:off x="15144750" y="5328285"/>
            <a:ext cx="1416050" cy="455295"/>
          </a:xfrm>
          <a:prstGeom prst="roundRect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15" name="도형 87"/>
          <p:cNvSpPr>
            <a:spLocks/>
          </p:cNvSpPr>
          <p:nvPr/>
        </p:nvSpPr>
        <p:spPr>
          <a:xfrm rot="0">
            <a:off x="9892665" y="7777480"/>
            <a:ext cx="5157470" cy="1040130"/>
          </a:xfrm>
          <a:prstGeom prst="roundRect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16" name="그림 88" descr="C:/Users/vitasoft/AppData/Roaming/PolarisOffice/ETemp/10276_7734312/fImage11105452543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43570" y="4838700"/>
            <a:ext cx="1800860" cy="6102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2450" y="-981075"/>
            <a:ext cx="1876425" cy="11662410"/>
            <a:chOff x="-552450" y="-981075"/>
            <a:chExt cx="1876425" cy="11662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52450" y="-981075"/>
              <a:ext cx="1877695" cy="116636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57250" y="8910320"/>
            <a:ext cx="19676110" cy="1771650"/>
            <a:chOff x="-857250" y="8910320"/>
            <a:chExt cx="19676110" cy="1771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57250" y="8910320"/>
              <a:ext cx="19677380" cy="17729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/>
          </p:cNvSpPr>
          <p:nvPr/>
        </p:nvSpPr>
        <p:spPr>
          <a:xfrm rot="0">
            <a:off x="554355" y="301625"/>
            <a:ext cx="17411700" cy="172212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106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강의</a:t>
            </a:r>
            <a:r>
              <a:rPr lang="ko-KR" sz="106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구성</a:t>
            </a:r>
            <a:endParaRPr lang="ko-KR" altLang="en-US" sz="106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12" name="Object 12"/>
          <p:cNvSpPr txBox="1">
            <a:spLocks/>
          </p:cNvSpPr>
          <p:nvPr/>
        </p:nvSpPr>
        <p:spPr>
          <a:xfrm>
            <a:off x="8062595" y="2180590"/>
            <a:ext cx="9749790" cy="92265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총</a:t>
            </a:r>
            <a:r>
              <a:rPr lang="ko-KR" sz="2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강의: 101강</a:t>
            </a:r>
            <a:endParaRPr lang="ko-KR" altLang="en-US" sz="27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0" indent="0" algn="r" latinLnBrk="0">
              <a:buFontTx/>
              <a:buNone/>
            </a:pPr>
            <a:r>
              <a:rPr lang="ko-KR" sz="2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학습</a:t>
            </a:r>
            <a:r>
              <a:rPr lang="ko-KR" sz="2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시간: 74시간</a:t>
            </a:r>
            <a:endParaRPr lang="ko-KR" altLang="en-US" sz="27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12" name="그룹 11"/>
          <p:cNvGrpSpPr>
            <a:grpSpLocks/>
          </p:cNvGrpSpPr>
          <p:nvPr/>
        </p:nvGrpSpPr>
        <p:grpSpPr>
          <a:xfrm>
            <a:off x="6536055" y="275590"/>
            <a:ext cx="2122170" cy="1384935"/>
            <a:chOff x="6536055" y="275590"/>
            <a:chExt cx="2122170" cy="1384935"/>
          </a:xfrm>
        </p:grpSpPr>
        <p:sp>
          <p:nvSpPr>
            <p:cNvPr id="9" name="Object 9"/>
            <p:cNvSpPr txBox="1">
              <a:spLocks/>
            </p:cNvSpPr>
            <p:nvPr/>
          </p:nvSpPr>
          <p:spPr>
            <a:xfrm rot="0">
              <a:off x="6536055" y="275590"/>
              <a:ext cx="2122805" cy="102997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algn="ctr" latinLnBrk="0">
                <a:buFontTx/>
                <a:buNone/>
              </a:pPr>
              <a:r>
                <a:rPr lang="ko-KR" sz="61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rPr>
                <a:t>중급</a:t>
              </a:r>
              <a:endParaRPr lang="ko-KR" altLang="en-US" sz="61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endParaRPr>
            </a:p>
          </p:txBody>
        </p:sp>
        <p:grpSp>
          <p:nvGrpSpPr>
            <p:cNvPr id="1010" name="그룹 10"/>
            <p:cNvGrpSpPr>
              <a:grpSpLocks/>
            </p:cNvGrpSpPr>
            <p:nvPr/>
          </p:nvGrpSpPr>
          <p:grpSpPr>
            <a:xfrm>
              <a:off x="7255510" y="1165860"/>
              <a:ext cx="694055" cy="494665"/>
              <a:chOff x="7255510" y="1165860"/>
              <a:chExt cx="694055" cy="494665"/>
            </a:xfrm>
          </p:grpSpPr>
          <p:pic>
            <p:nvPicPr>
              <p:cNvPr id="1011" name="그림 9" descr="C:/Users/vitasoft/AppData/Roaming/PolarisOffice/ETemp/6052_19776576/image2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0">
                <a:off x="7255510" y="1165860"/>
                <a:ext cx="694690" cy="495300"/>
              </a:xfrm>
              <a:prstGeom prst="rect"/>
              <a:noFill/>
            </p:spPr>
          </p:pic>
        </p:grpSp>
      </p:grpSp>
      <p:grpSp>
        <p:nvGrpSpPr>
          <p:cNvPr id="1020" name="그룹 2"/>
          <p:cNvGrpSpPr>
            <a:grpSpLocks/>
          </p:cNvGrpSpPr>
          <p:nvPr/>
        </p:nvGrpSpPr>
        <p:grpSpPr>
          <a:xfrm rot="0">
            <a:off x="1514475" y="1829435"/>
            <a:ext cx="13229590" cy="2332355"/>
            <a:chOff x="1514475" y="1829435"/>
            <a:chExt cx="13229590" cy="2332355"/>
          </a:xfrm>
        </p:grpSpPr>
        <p:grpSp>
          <p:nvGrpSpPr>
            <p:cNvPr id="1019" name="그룹 1"/>
            <p:cNvGrpSpPr>
              <a:grpSpLocks/>
            </p:cNvGrpSpPr>
            <p:nvPr/>
          </p:nvGrpSpPr>
          <p:grpSpPr>
            <a:xfrm rot="0">
              <a:off x="1514475" y="1854835"/>
              <a:ext cx="5924550" cy="2306955"/>
              <a:chOff x="1514475" y="1854835"/>
              <a:chExt cx="5924550" cy="2306955"/>
            </a:xfrm>
          </p:grpSpPr>
          <p:sp>
            <p:nvSpPr>
              <p:cNvPr id="10" name="Object 10"/>
              <p:cNvSpPr txBox="1">
                <a:spLocks/>
              </p:cNvSpPr>
              <p:nvPr/>
            </p:nvSpPr>
            <p:spPr>
              <a:xfrm rot="0">
                <a:off x="1514475" y="1854835"/>
                <a:ext cx="1028700" cy="230695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1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2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3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4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</p:txBody>
          </p:sp>
          <p:sp>
            <p:nvSpPr>
              <p:cNvPr id="11" name="Object 11"/>
              <p:cNvSpPr txBox="1">
                <a:spLocks/>
              </p:cNvSpPr>
              <p:nvPr/>
            </p:nvSpPr>
            <p:spPr>
              <a:xfrm rot="0">
                <a:off x="2370455" y="1995805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JSP-4(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bean )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03" name="텍스트 상자 1"/>
              <p:cNvSpPr txBox="1">
                <a:spLocks/>
              </p:cNvSpPr>
              <p:nvPr/>
            </p:nvSpPr>
            <p:spPr>
              <a:xfrm rot="0">
                <a:off x="2370455" y="2532380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데이터베이스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개요 및 환경구축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04" name="텍스트 상자 2"/>
              <p:cNvSpPr txBox="1">
                <a:spLocks/>
              </p:cNvSpPr>
              <p:nvPr/>
            </p:nvSpPr>
            <p:spPr>
              <a:xfrm rot="0">
                <a:off x="2370455" y="3119755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JDBC연동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05" name="텍스트 상자 3"/>
              <p:cNvSpPr txBox="1">
                <a:spLocks/>
              </p:cNvSpPr>
              <p:nvPr/>
            </p:nvSpPr>
            <p:spPr>
              <a:xfrm rot="0">
                <a:off x="2370455" y="3643630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JSP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커넥션 풀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</p:grpSp>
        <p:grpSp>
          <p:nvGrpSpPr>
            <p:cNvPr id="1009" name="그룹 8"/>
            <p:cNvGrpSpPr>
              <a:grpSpLocks/>
            </p:cNvGrpSpPr>
            <p:nvPr/>
          </p:nvGrpSpPr>
          <p:grpSpPr>
            <a:xfrm>
              <a:off x="5422900" y="1829435"/>
              <a:ext cx="5923915" cy="2306320"/>
              <a:chOff x="5422900" y="1829435"/>
              <a:chExt cx="5923915" cy="2306320"/>
            </a:xfrm>
          </p:grpSpPr>
          <p:sp>
            <p:nvSpPr>
              <p:cNvPr id="1007" name="텍스트 상자 6"/>
              <p:cNvSpPr txBox="1">
                <a:spLocks/>
              </p:cNvSpPr>
              <p:nvPr/>
            </p:nvSpPr>
            <p:spPr>
              <a:xfrm rot="0">
                <a:off x="6278880" y="3068955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EL,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JSTL 태그 라이브러리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08" name="텍스트 상자 7"/>
              <p:cNvSpPr txBox="1">
                <a:spLocks/>
              </p:cNvSpPr>
              <p:nvPr/>
            </p:nvSpPr>
            <p:spPr>
              <a:xfrm rot="0">
                <a:off x="6278880" y="3618230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다국어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처리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06" name="텍스트 상자 5"/>
              <p:cNvSpPr txBox="1">
                <a:spLocks/>
              </p:cNvSpPr>
              <p:nvPr/>
            </p:nvSpPr>
            <p:spPr>
              <a:xfrm rot="0">
                <a:off x="6278880" y="2545080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유효성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검사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4" name="Object 14"/>
              <p:cNvSpPr txBox="1">
                <a:spLocks/>
              </p:cNvSpPr>
              <p:nvPr/>
            </p:nvSpPr>
            <p:spPr>
              <a:xfrm rot="0">
                <a:off x="6278880" y="1945005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JSP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파일 업로드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3" name="Object 13"/>
              <p:cNvSpPr txBox="1">
                <a:spLocks/>
              </p:cNvSpPr>
              <p:nvPr/>
            </p:nvSpPr>
            <p:spPr>
              <a:xfrm rot="0">
                <a:off x="5422900" y="1829435"/>
                <a:ext cx="1028700" cy="230695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5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6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7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en-US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8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</p:txBody>
          </p:sp>
        </p:grpSp>
        <p:grpSp>
          <p:nvGrpSpPr>
            <p:cNvPr id="1013" name="그룹 17"/>
            <p:cNvGrpSpPr>
              <a:grpSpLocks/>
            </p:cNvGrpSpPr>
            <p:nvPr/>
          </p:nvGrpSpPr>
          <p:grpSpPr>
            <a:xfrm>
              <a:off x="8819515" y="1829435"/>
              <a:ext cx="5923915" cy="1198880"/>
              <a:chOff x="8819515" y="1829435"/>
              <a:chExt cx="5923915" cy="1198880"/>
            </a:xfrm>
          </p:grpSpPr>
          <p:sp>
            <p:nvSpPr>
              <p:cNvPr id="1016" name="텍스트 상자 14"/>
              <p:cNvSpPr txBox="1">
                <a:spLocks/>
              </p:cNvSpPr>
              <p:nvPr/>
            </p:nvSpPr>
            <p:spPr>
              <a:xfrm rot="0">
                <a:off x="9675495" y="2545080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필터(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Filter )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17" name="텍스트 상자 15"/>
              <p:cNvSpPr txBox="1">
                <a:spLocks/>
              </p:cNvSpPr>
              <p:nvPr/>
            </p:nvSpPr>
            <p:spPr>
              <a:xfrm rot="0">
                <a:off x="9675495" y="1945005"/>
                <a:ext cx="5068570" cy="3994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latinLnBrk="0">
                  <a:buFontTx/>
                  <a:buNone/>
                </a:pP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시큐어리티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 - 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보안처</a:t>
                </a:r>
                <a:r>
                  <a:rPr lang="ko-KR" sz="20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NanumSquare" charset="0"/>
                  </a:rPr>
                  <a:t>리</a:t>
                </a:r>
                <a:endParaRPr lang="ko-KR" altLang="en-US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endParaRPr>
              </a:p>
            </p:txBody>
          </p:sp>
          <p:sp>
            <p:nvSpPr>
              <p:cNvPr id="1018" name="텍스트 상자 16"/>
              <p:cNvSpPr txBox="1">
                <a:spLocks/>
              </p:cNvSpPr>
              <p:nvPr/>
            </p:nvSpPr>
            <p:spPr>
              <a:xfrm rot="0">
                <a:off x="8819515" y="1829435"/>
                <a:ext cx="1028700" cy="1199515"/>
              </a:xfrm>
              <a:prstGeom prst="rect"/>
              <a:noFill/>
            </p:spPr>
            <p:txBody>
              <a:bodyPr wrap="square" lIns="91440" tIns="45720" rIns="91440" bIns="45720" numCol="1" vert="horz" anchor="t">
                <a:spAutoFit/>
              </a:bodyPr>
              <a:lstStyle/>
              <a:p>
                <a:pPr marL="0" indent="0" algn="ctr" latinLnBrk="0">
                  <a:buFontTx/>
                  <a:buNone/>
                </a:pPr>
                <a:r>
                  <a:rPr lang="ko-KR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9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  <a:p>
                <a:pPr marL="0" indent="0" algn="ctr" latinLnBrk="0">
                  <a:buFontTx/>
                  <a:buNone/>
                </a:pPr>
                <a:r>
                  <a:rPr lang="ko-KR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1</a:t>
                </a:r>
                <a:r>
                  <a:rPr lang="ko-KR" sz="3600">
                    <a:solidFill>
                      <a:srgbClr val="000000"/>
                    </a:solidFill>
                    <a:latin typeface="배달의민족 주아" charset="0"/>
                    <a:ea typeface="배달의민족 주아" charset="0"/>
                    <a:cs typeface="Gmarket Sans Bold" charset="0"/>
                  </a:rPr>
                  <a:t>0</a:t>
                </a:r>
                <a:endParaRPr lang="ko-KR" alt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endParaRPr>
              </a:p>
            </p:txBody>
          </p:sp>
        </p:grpSp>
      </p:grpSp>
      <p:grpSp>
        <p:nvGrpSpPr>
          <p:cNvPr id="1021" name="그룹 46"/>
          <p:cNvGrpSpPr>
            <a:grpSpLocks/>
          </p:cNvGrpSpPr>
          <p:nvPr/>
        </p:nvGrpSpPr>
        <p:grpSpPr>
          <a:xfrm rot="0">
            <a:off x="6536055" y="4349115"/>
            <a:ext cx="2122805" cy="1385570"/>
            <a:chOff x="6536055" y="4349115"/>
            <a:chExt cx="2122805" cy="1385570"/>
          </a:xfrm>
        </p:grpSpPr>
        <p:sp>
          <p:nvSpPr>
            <p:cNvPr id="1022" name="텍스트 상자 43"/>
            <p:cNvSpPr txBox="1">
              <a:spLocks/>
            </p:cNvSpPr>
            <p:nvPr/>
          </p:nvSpPr>
          <p:spPr>
            <a:xfrm rot="0">
              <a:off x="6536055" y="4349115"/>
              <a:ext cx="2122805" cy="102997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algn="ctr" latinLnBrk="0">
                <a:buFontTx/>
                <a:buNone/>
              </a:pPr>
              <a:r>
                <a:rPr lang="ko-KR" sz="61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rPr>
                <a:t>고급</a:t>
              </a:r>
              <a:endParaRPr lang="ko-KR" altLang="en-US" sz="61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endParaRPr>
            </a:p>
          </p:txBody>
        </p:sp>
        <p:grpSp>
          <p:nvGrpSpPr>
            <p:cNvPr id="1023" name="그룹 45"/>
            <p:cNvGrpSpPr>
              <a:grpSpLocks/>
            </p:cNvGrpSpPr>
            <p:nvPr/>
          </p:nvGrpSpPr>
          <p:grpSpPr>
            <a:xfrm rot="0">
              <a:off x="7255510" y="5239385"/>
              <a:ext cx="694690" cy="495300"/>
              <a:chOff x="7255510" y="5239385"/>
              <a:chExt cx="694690" cy="495300"/>
            </a:xfrm>
          </p:grpSpPr>
          <p:pic>
            <p:nvPicPr>
              <p:cNvPr id="1024" name="그림 44" descr="C:/Users/vitasoft/AppData/Roaming/PolarisOffice/ETemp/6052_19776576/image2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0">
                <a:off x="7255510" y="5239385"/>
                <a:ext cx="694690" cy="495300"/>
              </a:xfrm>
              <a:prstGeom prst="rect"/>
              <a:noFill/>
            </p:spPr>
          </p:pic>
        </p:grpSp>
      </p:grpSp>
      <p:grpSp>
        <p:nvGrpSpPr>
          <p:cNvPr id="1026" name="그룹 52"/>
          <p:cNvGrpSpPr>
            <a:grpSpLocks/>
          </p:cNvGrpSpPr>
          <p:nvPr/>
        </p:nvGrpSpPr>
        <p:grpSpPr>
          <a:xfrm rot="0">
            <a:off x="1514475" y="5685790"/>
            <a:ext cx="5924550" cy="2306955"/>
            <a:chOff x="1514475" y="5685790"/>
            <a:chExt cx="5924550" cy="2306955"/>
          </a:xfrm>
        </p:grpSpPr>
        <p:sp>
          <p:nvSpPr>
            <p:cNvPr id="1027" name="텍스트 상자 47"/>
            <p:cNvSpPr txBox="1">
              <a:spLocks/>
            </p:cNvSpPr>
            <p:nvPr/>
          </p:nvSpPr>
          <p:spPr>
            <a:xfrm rot="0">
              <a:off x="1514475" y="5685790"/>
              <a:ext cx="1028700" cy="230695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algn="ctr" latinLnBrk="0">
                <a:buFontTx/>
                <a:buNone/>
              </a:pPr>
              <a:r>
                <a:rPr 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rPr>
                <a:t>1</a:t>
              </a:r>
              <a:endParaRPr lang="ko-KR" altLang="en-US" sz="36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endParaRPr>
            </a:p>
            <a:p>
              <a:pPr marL="0" indent="0" algn="ctr" latinLnBrk="0">
                <a:buFontTx/>
                <a:buNone/>
              </a:pPr>
              <a:r>
                <a:rPr 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rPr>
                <a:t>2</a:t>
              </a:r>
              <a:endParaRPr lang="ko-KR" altLang="en-US" sz="36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endParaRPr>
            </a:p>
            <a:p>
              <a:pPr marL="0" indent="0" algn="ctr" latinLnBrk="0">
                <a:buFontTx/>
                <a:buNone/>
              </a:pPr>
              <a:r>
                <a:rPr 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rPr>
                <a:t>3</a:t>
              </a:r>
              <a:endParaRPr lang="ko-KR" altLang="en-US" sz="36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endParaRPr>
            </a:p>
            <a:p>
              <a:pPr marL="0" indent="0" algn="ctr" latinLnBrk="0">
                <a:buFontTx/>
                <a:buNone/>
              </a:pPr>
              <a:r>
                <a:rPr lang="en-US" sz="36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Gmarket Sans Bold" charset="0"/>
                </a:rPr>
                <a:t>4</a:t>
              </a:r>
              <a:endParaRPr lang="ko-KR" altLang="en-US" sz="36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endParaRPr>
            </a:p>
          </p:txBody>
        </p:sp>
        <p:sp>
          <p:nvSpPr>
            <p:cNvPr id="1028" name="텍스트 상자 48"/>
            <p:cNvSpPr txBox="1">
              <a:spLocks/>
            </p:cNvSpPr>
            <p:nvPr/>
          </p:nvSpPr>
          <p:spPr>
            <a:xfrm rot="0">
              <a:off x="2370455" y="5826760"/>
              <a:ext cx="5068570" cy="39941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포워딩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 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기법</a:t>
              </a:r>
              <a:endParaRPr lang="ko-KR" altLang="en-US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endParaRPr>
            </a:p>
          </p:txBody>
        </p:sp>
        <p:sp>
          <p:nvSpPr>
            <p:cNvPr id="1029" name="텍스트 상자 49"/>
            <p:cNvSpPr txBox="1">
              <a:spLocks/>
            </p:cNvSpPr>
            <p:nvPr/>
          </p:nvSpPr>
          <p:spPr>
            <a:xfrm rot="0">
              <a:off x="2370455" y="6363335"/>
              <a:ext cx="5068570" cy="39941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웹사이트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 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프로젝트 ( 쇼핑몰 구현 )</a:t>
              </a:r>
              <a:endParaRPr lang="ko-KR" altLang="en-US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endParaRPr>
            </a:p>
          </p:txBody>
        </p:sp>
        <p:sp>
          <p:nvSpPr>
            <p:cNvPr id="1030" name="텍스트 상자 50"/>
            <p:cNvSpPr txBox="1">
              <a:spLocks/>
            </p:cNvSpPr>
            <p:nvPr/>
          </p:nvSpPr>
          <p:spPr>
            <a:xfrm rot="0">
              <a:off x="2370455" y="6950710"/>
              <a:ext cx="5068570" cy="39941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웹사이트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 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프로젝트 ( DB연동 )</a:t>
              </a:r>
              <a:endParaRPr lang="ko-KR" altLang="en-US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endParaRPr>
            </a:p>
          </p:txBody>
        </p:sp>
        <p:sp>
          <p:nvSpPr>
            <p:cNvPr id="1031" name="텍스트 상자 51"/>
            <p:cNvSpPr txBox="1">
              <a:spLocks/>
            </p:cNvSpPr>
            <p:nvPr/>
          </p:nvSpPr>
          <p:spPr>
            <a:xfrm rot="0">
              <a:off x="2370455" y="7474585"/>
              <a:ext cx="5068570" cy="39941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웹사이트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 </a:t>
              </a:r>
              <a:r>
                <a:rPr lang="ko-KR" sz="2000">
                  <a:solidFill>
                    <a:srgbClr val="000000"/>
                  </a:solidFill>
                  <a:latin typeface="배달의민족 주아" charset="0"/>
                  <a:ea typeface="배달의민족 주아" charset="0"/>
                  <a:cs typeface="NanumSquare" charset="0"/>
                </a:rPr>
                <a:t>프로젝트 ( 커뮤니티 구현 )</a:t>
              </a:r>
              <a:endParaRPr lang="ko-KR" altLang="en-US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9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특정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사용자만이 활용 가능한 부분 제작하기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시큐어리티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- 보안처리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9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보안처리란?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허가된 사용자만이 특정 페이지에 접근할 수 있도록 제한하는 기능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웹 공격자가 전송 데이터를 중간에 가로채는 등의 행위를 방지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Web.xml 파일에 보안 구성을 작성하는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선언적 시큐리티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와 메소드를 통해 권한을 부여하는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프로그래밍적 시큐리티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방식이 있다.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90" descr="C:/Users/vitasoft/AppData/Roaming/PolarisOffice/ETemp/10276_7734312/fImage182578481239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2265" y="4530725"/>
            <a:ext cx="9074785" cy="4585970"/>
          </a:xfrm>
          <a:prstGeom prst="rect"/>
          <a:noFill/>
        </p:spPr>
      </p:pic>
      <p:pic>
        <p:nvPicPr>
          <p:cNvPr id="1009" name="그림 92" descr="C:/Users/vitasoft/AppData/Roaming/PolarisOffice/ETemp/10276_7734312/fImage112794484460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2187" b="53031"/>
          <a:stretch>
            <a:fillRect/>
          </a:stretch>
        </p:blipFill>
        <p:spPr>
          <a:xfrm rot="0">
            <a:off x="9824720" y="7252970"/>
            <a:ext cx="6981190" cy="1741805"/>
          </a:xfrm>
          <a:prstGeom prst="rect"/>
          <a:noFill/>
        </p:spPr>
      </p:pic>
      <p:sp>
        <p:nvSpPr>
          <p:cNvPr id="1010" name="도형 93"/>
          <p:cNvSpPr>
            <a:spLocks/>
          </p:cNvSpPr>
          <p:nvPr/>
        </p:nvSpPr>
        <p:spPr>
          <a:xfrm rot="0">
            <a:off x="9842500" y="696150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프로그래밍적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시큐리티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1" name="그림 95" descr="C:/Users/vitasoft/AppData/Roaming/PolarisOffice/ETemp/10276_7734312/fImage138139488390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9379" b="54023"/>
          <a:stretch>
            <a:fillRect/>
          </a:stretch>
        </p:blipFill>
        <p:spPr>
          <a:xfrm rot="0">
            <a:off x="9729470" y="5279390"/>
            <a:ext cx="7059930" cy="1360805"/>
          </a:xfrm>
          <a:prstGeom prst="rect"/>
          <a:noFill/>
        </p:spPr>
      </p:pic>
      <p:sp>
        <p:nvSpPr>
          <p:cNvPr id="1012" name="도형 96"/>
          <p:cNvSpPr>
            <a:spLocks/>
          </p:cNvSpPr>
          <p:nvPr/>
        </p:nvSpPr>
        <p:spPr>
          <a:xfrm rot="0">
            <a:off x="9842500" y="489331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선언적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시큐리티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1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특정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사용자만이 활용 가능한 부분 제작하기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필터(Filter)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1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필터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request와 response객체를 받아 공통적으로 필요한 부분을 처리하는 것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서블릿의 dodGet(), doPost() 메서드와 유사하기 때문에 익숙하게 사용이 가능하다.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필터는 HTTP 요청과 응답을 변경할 수 있는 코드로 재사용 가능하다.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98" descr="C:/Users/vitasoft/AppData/Roaming/PolarisOffice/ETemp/10276_7734312/fImage62676522153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10310" y="4798695"/>
            <a:ext cx="5702935" cy="2522220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1009" name="도형 99"/>
          <p:cNvSpPr>
            <a:spLocks/>
          </p:cNvSpPr>
          <p:nvPr/>
        </p:nvSpPr>
        <p:spPr>
          <a:xfrm rot="0">
            <a:off x="1202055" y="451231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공통적으로</a:t>
            </a:r>
            <a:r>
              <a:rPr lang="ko-KR" sz="1800">
                <a:latin typeface="배달의민족 주아" charset="0"/>
                <a:ea typeface="배달의민족 주아" charset="0"/>
              </a:rPr>
              <a:t> </a:t>
            </a:r>
            <a:r>
              <a:rPr lang="ko-KR" sz="1800">
                <a:latin typeface="배달의민족 주아" charset="0"/>
                <a:ea typeface="배달의민족 주아" charset="0"/>
              </a:rPr>
              <a:t>처리될 부분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0" name="그림 103" descr="C:/Users/vitasoft/AppData/Roaming/PolarisOffice/ETemp/10276_7734312/fImage3856452629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38555" y="7777480"/>
            <a:ext cx="5815330" cy="1761490"/>
          </a:xfrm>
          <a:prstGeom prst="rect"/>
          <a:noFill/>
        </p:spPr>
      </p:pic>
      <p:sp>
        <p:nvSpPr>
          <p:cNvPr id="1011" name="도형 104"/>
          <p:cNvSpPr>
            <a:spLocks/>
          </p:cNvSpPr>
          <p:nvPr/>
        </p:nvSpPr>
        <p:spPr>
          <a:xfrm rot="0">
            <a:off x="1202055" y="7533005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필터</a:t>
            </a:r>
            <a:r>
              <a:rPr lang="ko-KR" sz="1800">
                <a:latin typeface="배달의민족 주아" charset="0"/>
                <a:ea typeface="배달의민족 주아" charset="0"/>
              </a:rPr>
              <a:t> 체인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2" name="그림 106" descr="C:/Users/vitasoft/AppData/Roaming/PolarisOffice/ETemp/10276_7734312/fImage216143530238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/>
          <a:stretch>
            <a:fillRect/>
          </a:stretch>
        </p:blipFill>
        <p:spPr>
          <a:xfrm rot="0">
            <a:off x="7266305" y="4667250"/>
            <a:ext cx="8886190" cy="48444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1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전달받은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요청을 처리하는 기법에 대해 알아보기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포워딩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기법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1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포워딩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기법이란?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0610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전달받은 요청의 주소를 활용하여 미리 정의된 주소로 이동하는 것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다양한 패턴들과 함께 사용하여 사용자 경험을 좋게 만들 수 있다.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108" descr="C:/Users/vitasoft/AppData/Roaming/PolarisOffice/ETemp/10276_7734312/fImage32297555742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64920" y="5238115"/>
            <a:ext cx="5974715" cy="1156335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1009" name="도형 109"/>
          <p:cNvSpPr>
            <a:spLocks/>
          </p:cNvSpPr>
          <p:nvPr/>
        </p:nvSpPr>
        <p:spPr>
          <a:xfrm rot="0">
            <a:off x="1270000" y="493395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R</a:t>
            </a:r>
            <a:r>
              <a:rPr lang="ko-KR" sz="1800">
                <a:latin typeface="배달의민족 주아" charset="0"/>
                <a:ea typeface="배달의민족 주아" charset="0"/>
              </a:rPr>
              <a:t>equestDispatcher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grpSp>
        <p:nvGrpSpPr>
          <p:cNvPr id="1013" name="그룹 116"/>
          <p:cNvGrpSpPr>
            <a:grpSpLocks/>
          </p:cNvGrpSpPr>
          <p:nvPr/>
        </p:nvGrpSpPr>
        <p:grpSpPr>
          <a:xfrm rot="0">
            <a:off x="1265555" y="7348220"/>
            <a:ext cx="5910580" cy="2384425"/>
            <a:chOff x="1265555" y="7348220"/>
            <a:chExt cx="5910580" cy="2384425"/>
          </a:xfrm>
        </p:grpSpPr>
        <p:pic>
          <p:nvPicPr>
            <p:cNvPr id="1010" name="그림 113" descr="C:/Users/vitasoft/AppData/Roaming/PolarisOffice/ETemp/10276_7734312/fImage191425598716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1269365" y="7348220"/>
              <a:ext cx="5906770" cy="970280"/>
            </a:xfrm>
            <a:prstGeom prst="rect"/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</a:ln>
          </p:spPr>
        </p:pic>
        <p:pic>
          <p:nvPicPr>
            <p:cNvPr id="1011" name="그림 114" descr="C:/Users/vitasoft/AppData/Roaming/PolarisOffice/ETemp/10276_7734312/fImage353205609718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1265555" y="8394700"/>
              <a:ext cx="5906135" cy="1337945"/>
            </a:xfrm>
            <a:prstGeom prst="rect"/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</a:ln>
          </p:spPr>
        </p:pic>
      </p:grpSp>
      <p:sp>
        <p:nvSpPr>
          <p:cNvPr id="1012" name="도형 115"/>
          <p:cNvSpPr>
            <a:spLocks/>
          </p:cNvSpPr>
          <p:nvPr/>
        </p:nvSpPr>
        <p:spPr>
          <a:xfrm rot="0">
            <a:off x="1270000" y="704215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U</a:t>
            </a:r>
            <a:r>
              <a:rPr lang="ko-KR" sz="1800">
                <a:latin typeface="배달의민족 주아" charset="0"/>
                <a:ea typeface="배달의민족 주아" charset="0"/>
              </a:rPr>
              <a:t>RL</a:t>
            </a:r>
            <a:r>
              <a:rPr lang="ko-KR" sz="1800">
                <a:latin typeface="배달의민족 주아" charset="0"/>
                <a:ea typeface="배달의민족 주아" charset="0"/>
              </a:rPr>
              <a:t> 패턴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  <p:pic>
        <p:nvPicPr>
          <p:cNvPr id="1014" name="그림 118" descr="C:/Users/vitasoft/AppData/Roaming/PolarisOffice/ETemp/10276_7734312/fImage782435659895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640955" y="5230495"/>
            <a:ext cx="9722485" cy="4240530"/>
          </a:xfrm>
          <a:prstGeom prst="rect"/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1015" name="도형 125"/>
          <p:cNvSpPr>
            <a:spLocks/>
          </p:cNvSpPr>
          <p:nvPr/>
        </p:nvSpPr>
        <p:spPr>
          <a:xfrm rot="0">
            <a:off x="7651750" y="4933950"/>
            <a:ext cx="2235200" cy="294640"/>
          </a:xfrm>
          <a:prstGeom prst="round2Same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latin typeface="배달의민족 주아" charset="0"/>
                <a:ea typeface="배달의민족 주아" charset="0"/>
              </a:rPr>
              <a:t>M</a:t>
            </a:r>
            <a:r>
              <a:rPr lang="ko-KR" sz="1800">
                <a:latin typeface="배달의민족 주아" charset="0"/>
                <a:ea typeface="배달의민족 주아" charset="0"/>
              </a:rPr>
              <a:t>V</a:t>
            </a:r>
            <a:r>
              <a:rPr lang="ko-KR" sz="1800">
                <a:latin typeface="배달의민족 주아" charset="0"/>
                <a:ea typeface="배달의민족 주아" charset="0"/>
              </a:rPr>
              <a:t>C</a:t>
            </a:r>
            <a:r>
              <a:rPr lang="ko-KR" sz="1800">
                <a:latin typeface="배달의민족 주아" charset="0"/>
                <a:ea typeface="배달의민족 주아" charset="0"/>
              </a:rPr>
              <a:t> 패턴</a:t>
            </a:r>
            <a:endParaRPr lang="ko-KR" altLang="en-US" sz="1800">
              <a:latin typeface="배달의민족 주아" charset="0"/>
              <a:ea typeface="배달의민족 주아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2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쇼핑몰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UI 구축하기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쇼핑몰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구현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그림 127" descr="C:/Users/vitasoft/AppData/Roaming/PolarisOffice/ETemp/10276_7734312/fImage184459594544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52750" y="3660140"/>
            <a:ext cx="11947525" cy="6123305"/>
          </a:xfrm>
          <a:prstGeom prst="rect"/>
          <a:noFill/>
        </p:spPr>
      </p:pic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2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쇼핑몰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UI 구현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개발 소프트웨어: Eclipse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 데이터베이스: MySQL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JSP를 활용한 웹 개발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-1198880" y="-300355"/>
            <a:ext cx="20683855" cy="12138025"/>
            <a:chOff x="-1198880" y="-300355"/>
            <a:chExt cx="20683855" cy="12138025"/>
          </a:xfrm>
        </p:grpSpPr>
        <p:pic>
          <p:nvPicPr>
            <p:cNvPr id="3" name="Picture " descr="C:/Users/vitasoft/AppData/Roaming/PolarisOffice/ETemp/10276_7734312/fImage56486691726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0">
              <a:off x="-1198880" y="-300355"/>
              <a:ext cx="20683855" cy="12138025"/>
            </a:xfrm>
            <a:prstGeom prst="rect"/>
            <a:noFill/>
          </p:spPr>
        </p:pic>
      </p:grp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3556000" y="1355090"/>
            <a:ext cx="24480520" cy="7633970"/>
            <a:chOff x="-3556000" y="1355090"/>
            <a:chExt cx="24480520" cy="7633970"/>
          </a:xfrm>
        </p:grpSpPr>
        <p:grpSp>
          <p:nvGrpSpPr>
            <p:cNvPr id="1003" name="Group 5"/>
            <p:cNvGrpSpPr>
              <a:grpSpLocks/>
            </p:cNvGrpSpPr>
            <p:nvPr/>
          </p:nvGrpSpPr>
          <p:grpSpPr>
            <a:xfrm rot="0">
              <a:off x="1763395" y="1630680"/>
              <a:ext cx="14672945" cy="7112000"/>
              <a:chOff x="1763395" y="1630680"/>
              <a:chExt cx="14672945" cy="7112000"/>
            </a:xfrm>
          </p:grpSpPr>
        </p:grpSp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3556000" y="3175000"/>
              <a:ext cx="10640060" cy="494665"/>
              <a:chOff x="-3556000" y="3175000"/>
              <a:chExt cx="10640060" cy="494665"/>
            </a:xfrm>
          </p:grpSpPr>
          <p:pic>
            <p:nvPicPr>
              <p:cNvPr id="10" name="Picture " descr="C:/Users/vitasoft/AppData/Roaming/PolarisOffice/ETemp/10276_7734312/fImage3776734771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6200000">
                <a:off x="-3556000" y="3175000"/>
                <a:ext cx="10640060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-2774315" y="1355090"/>
              <a:ext cx="19994245" cy="494665"/>
              <a:chOff x="-2774315" y="1355090"/>
              <a:chExt cx="19994245" cy="494665"/>
            </a:xfrm>
          </p:grpSpPr>
          <p:pic>
            <p:nvPicPr>
              <p:cNvPr id="13" name="Picture " descr="C:/Users/vitasoft/AppData/Roaming/PolarisOffice/ETemp/10276_7734312/fImage5776751538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2774315" y="1355090"/>
                <a:ext cx="19994245" cy="494665"/>
              </a:xfrm>
              <a:prstGeom prst="rect"/>
              <a:noFill/>
            </p:spPr>
          </p:pic>
        </p:grpSp>
        <p:grpSp>
          <p:nvGrpSpPr>
            <p:cNvPr id="1006" name="Group 5"/>
            <p:cNvGrpSpPr>
              <a:grpSpLocks/>
            </p:cNvGrpSpPr>
            <p:nvPr/>
          </p:nvGrpSpPr>
          <p:grpSpPr>
            <a:xfrm rot="0">
              <a:off x="895350" y="8494395"/>
              <a:ext cx="15541625" cy="494665"/>
              <a:chOff x="895350" y="8494395"/>
              <a:chExt cx="15541625" cy="494665"/>
            </a:xfrm>
          </p:grpSpPr>
          <p:pic>
            <p:nvPicPr>
              <p:cNvPr id="16" name="Picture " descr="C:/Users/vitasoft/AppData/Roaming/PolarisOffice/ETemp/10276_7734312/fImage4806771869.png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95350" y="8494395"/>
                <a:ext cx="15541625" cy="494665"/>
              </a:xfrm>
              <a:prstGeom prst="rect"/>
              <a:noFill/>
            </p:spPr>
          </p:pic>
        </p:grpSp>
        <p:grpSp>
          <p:nvGrpSpPr>
            <p:cNvPr id="1007" name="Group 5"/>
            <p:cNvGrpSpPr>
              <a:grpSpLocks/>
            </p:cNvGrpSpPr>
            <p:nvPr/>
          </p:nvGrpSpPr>
          <p:grpSpPr>
            <a:xfrm rot="0">
              <a:off x="11814810" y="5903595"/>
              <a:ext cx="9109710" cy="494665"/>
              <a:chOff x="11814810" y="5903595"/>
              <a:chExt cx="9109710" cy="494665"/>
            </a:xfrm>
          </p:grpSpPr>
          <p:pic>
            <p:nvPicPr>
              <p:cNvPr id="19" name="Picture " descr="C:/Users/vitasoft/AppData/Roaming/PolarisOffice/ETemp/10276_7734312/fImage3436799912.png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6200000">
                <a:off x="11814810" y="5903595"/>
                <a:ext cx="9109710" cy="494665"/>
              </a:xfrm>
              <a:prstGeom prst="rect"/>
              <a:noFill/>
            </p:spPr>
          </p:pic>
        </p:grpSp>
      </p:grpSp>
      <p:sp>
        <p:nvSpPr>
          <p:cNvPr id="1009" name="도형 143"/>
          <p:cNvSpPr>
            <a:spLocks/>
          </p:cNvSpPr>
          <p:nvPr/>
        </p:nvSpPr>
        <p:spPr>
          <a:xfrm rot="0">
            <a:off x="1866900" y="1676400"/>
            <a:ext cx="14440535" cy="7011035"/>
          </a:xfrm>
          <a:prstGeom prst="rect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08" name="그림 132" descr="C:/Users/vitasoft/AppData/Roaming/PolarisOffice/ETemp/10276_7734312/fImage1298086885667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5767" r="7166"/>
          <a:stretch>
            <a:fillRect/>
          </a:stretch>
        </p:blipFill>
        <p:spPr>
          <a:xfrm rot="0">
            <a:off x="2680970" y="1741805"/>
            <a:ext cx="12505690" cy="69399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3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데이터베이스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연동하기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쇼핑몰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구현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41535" y="4705350"/>
            <a:ext cx="1546225" cy="589280"/>
            <a:chOff x="9741535" y="4705350"/>
            <a:chExt cx="1546225" cy="5892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741535" y="4705350"/>
              <a:ext cx="1546860" cy="5899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138535" y="3513455"/>
            <a:ext cx="6301105" cy="267589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01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155" y="5611495"/>
            <a:ext cx="9077325" cy="476885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J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SP에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서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말하는 bean 에 대해 살펴보기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Object 7"/>
          <p:cNvSpPr txBox="1">
            <a:spLocks/>
          </p:cNvSpPr>
          <p:nvPr/>
        </p:nvSpPr>
        <p:spPr>
          <a:xfrm rot="0">
            <a:off x="82550" y="4368800"/>
            <a:ext cx="1088390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SP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-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4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( bean )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3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쇼핑몰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데이터베이스 생성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개발 소프트웨어: Eclipse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 데이터베이스: MySQL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데이터베이스를 생성하여 데이터 관리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133" descr="C:/Users/vitasoft/AppData/Roaming/PolarisOffice/ETemp/10276_7734312/fImage737047116299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6870" r="8526" b="25006"/>
          <a:stretch>
            <a:fillRect/>
          </a:stretch>
        </p:blipFill>
        <p:spPr>
          <a:xfrm rot="0">
            <a:off x="4300220" y="4530725"/>
            <a:ext cx="8464550" cy="54844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-1198880" y="-300355"/>
            <a:ext cx="20683855" cy="12138025"/>
            <a:chOff x="-1198880" y="-300355"/>
            <a:chExt cx="20683855" cy="12138025"/>
          </a:xfrm>
        </p:grpSpPr>
        <p:pic>
          <p:nvPicPr>
            <p:cNvPr id="3" name="Picture " descr="C:/Users/vitasoft/AppData/Roaming/PolarisOffice/ETemp/10276_7734312/fImage56487127035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0">
              <a:off x="-1198880" y="-300355"/>
              <a:ext cx="20683855" cy="12138025"/>
            </a:xfrm>
            <a:prstGeom prst="rect"/>
            <a:noFill/>
          </p:spPr>
        </p:pic>
      </p:grp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3556000" y="1355090"/>
            <a:ext cx="24480520" cy="7633970"/>
            <a:chOff x="-3556000" y="1355090"/>
            <a:chExt cx="24480520" cy="7633970"/>
          </a:xfrm>
        </p:grpSpPr>
        <p:grpSp>
          <p:nvGrpSpPr>
            <p:cNvPr id="1003" name="Group 5"/>
            <p:cNvGrpSpPr>
              <a:grpSpLocks/>
            </p:cNvGrpSpPr>
            <p:nvPr/>
          </p:nvGrpSpPr>
          <p:grpSpPr>
            <a:xfrm rot="0">
              <a:off x="1763395" y="1630680"/>
              <a:ext cx="14672945" cy="7112000"/>
              <a:chOff x="1763395" y="1630680"/>
              <a:chExt cx="14672945" cy="7112000"/>
            </a:xfrm>
          </p:grpSpPr>
        </p:grpSp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3556000" y="3175000"/>
              <a:ext cx="10640060" cy="494665"/>
              <a:chOff x="-3556000" y="3175000"/>
              <a:chExt cx="10640060" cy="494665"/>
            </a:xfrm>
          </p:grpSpPr>
          <p:pic>
            <p:nvPicPr>
              <p:cNvPr id="10" name="Picture " descr="C:/Users/vitasoft/AppData/Roaming/PolarisOffice/ETemp/10276_7734312/fImage3777159894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6200000">
                <a:off x="-3556000" y="3175000"/>
                <a:ext cx="10640060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-2774315" y="1355090"/>
              <a:ext cx="19994245" cy="494665"/>
              <a:chOff x="-2774315" y="1355090"/>
              <a:chExt cx="19994245" cy="494665"/>
            </a:xfrm>
          </p:grpSpPr>
          <p:pic>
            <p:nvPicPr>
              <p:cNvPr id="13" name="Picture " descr="C:/Users/vitasoft/AppData/Roaming/PolarisOffice/ETemp/10276_7734312/fImage5777178703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2774315" y="1355090"/>
                <a:ext cx="19994245" cy="494665"/>
              </a:xfrm>
              <a:prstGeom prst="rect"/>
              <a:noFill/>
            </p:spPr>
          </p:pic>
        </p:grpSp>
        <p:grpSp>
          <p:nvGrpSpPr>
            <p:cNvPr id="1006" name="Group 5"/>
            <p:cNvGrpSpPr>
              <a:grpSpLocks/>
            </p:cNvGrpSpPr>
            <p:nvPr/>
          </p:nvGrpSpPr>
          <p:grpSpPr>
            <a:xfrm rot="0">
              <a:off x="895350" y="8494395"/>
              <a:ext cx="15541625" cy="494665"/>
              <a:chOff x="895350" y="8494395"/>
              <a:chExt cx="15541625" cy="494665"/>
            </a:xfrm>
          </p:grpSpPr>
          <p:pic>
            <p:nvPicPr>
              <p:cNvPr id="16" name="Picture " descr="C:/Users/vitasoft/AppData/Roaming/PolarisOffice/ETemp/10276_7734312/fImage4807193811.png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95350" y="8494395"/>
                <a:ext cx="15541625" cy="494665"/>
              </a:xfrm>
              <a:prstGeom prst="rect"/>
              <a:noFill/>
            </p:spPr>
          </p:pic>
        </p:grpSp>
        <p:grpSp>
          <p:nvGrpSpPr>
            <p:cNvPr id="1007" name="Group 5"/>
            <p:cNvGrpSpPr>
              <a:grpSpLocks/>
            </p:cNvGrpSpPr>
            <p:nvPr/>
          </p:nvGrpSpPr>
          <p:grpSpPr>
            <a:xfrm rot="0">
              <a:off x="11814810" y="5903595"/>
              <a:ext cx="9109710" cy="494665"/>
              <a:chOff x="11814810" y="5903595"/>
              <a:chExt cx="9109710" cy="494665"/>
            </a:xfrm>
          </p:grpSpPr>
          <p:pic>
            <p:nvPicPr>
              <p:cNvPr id="19" name="Picture " descr="C:/Users/vitasoft/AppData/Roaming/PolarisOffice/ETemp/10276_7734312/fImage3437211322.png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6200000">
                <a:off x="11814810" y="5903595"/>
                <a:ext cx="9109710" cy="494665"/>
              </a:xfrm>
              <a:prstGeom prst="rect"/>
              <a:noFill/>
            </p:spPr>
          </p:pic>
        </p:grpSp>
      </p:grpSp>
      <p:sp>
        <p:nvSpPr>
          <p:cNvPr id="1009" name="도형 140"/>
          <p:cNvSpPr>
            <a:spLocks/>
          </p:cNvSpPr>
          <p:nvPr/>
        </p:nvSpPr>
        <p:spPr>
          <a:xfrm rot="0">
            <a:off x="1866900" y="1676400"/>
            <a:ext cx="14440535" cy="7011035"/>
          </a:xfrm>
          <a:prstGeom prst="rect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08" name="그림 135" descr="C:/Users/vitasoft/AppData/Roaming/PolarisOffice/ETemp/10276_7734312/fImage332055728333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r="6433"/>
          <a:stretch>
            <a:fillRect/>
          </a:stretch>
        </p:blipFill>
        <p:spPr>
          <a:xfrm rot="0">
            <a:off x="3230880" y="1687830"/>
            <a:ext cx="11560810" cy="699389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7495" cy="590550"/>
            <a:chOff x="9741535" y="4705350"/>
            <a:chExt cx="1547495" cy="590550"/>
          </a:xfrm>
        </p:grpSpPr>
        <p:pic>
          <p:nvPicPr>
            <p:cNvPr id="3" name="Picture " descr="C:/Users/vitasoft/AppData/Roaming/PolarisOffice/ETemp/10276_7734312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7495" cy="590550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740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4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960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M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V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C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패턴을 활용한 게시판 구현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453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쇼핑몰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구현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8095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4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7435" cy="495300"/>
            <a:chOff x="1270635" y="871855"/>
            <a:chExt cx="1067435" cy="495300"/>
          </a:xfrm>
        </p:grpSpPr>
        <p:pic>
          <p:nvPicPr>
            <p:cNvPr id="4" name="Picture " descr="C:/Users/vitasoft/AppData/Roaming/PolarisOffice/ETemp/10276_7734312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7435" cy="495300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73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M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VC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패턴이란?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702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740" cy="40005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9490" cy="8990330"/>
            <a:chOff x="-1787525" y="1823720"/>
            <a:chExt cx="21319490" cy="8990330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1465" cy="495300"/>
              <a:chOff x="-1787525" y="4027170"/>
              <a:chExt cx="16801465" cy="495300"/>
            </a:xfrm>
          </p:grpSpPr>
          <p:pic>
            <p:nvPicPr>
              <p:cNvPr id="15" name="Picture " descr="C:/Users/vitasoft/AppData/Roaming/PolarisOffice/ETemp/10276_7734312/image16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1465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740" cy="495300"/>
              <a:chOff x="13865225" y="1823720"/>
              <a:chExt cx="5666740" cy="495300"/>
            </a:xfrm>
          </p:grpSpPr>
          <p:pic>
            <p:nvPicPr>
              <p:cNvPr id="18" name="Picture " descr="C:/Users/vitasoft/AppData/Roaming/PolarisOffice/ETemp/10276_7734312/image17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740" cy="494665"/>
              </a:xfrm>
              <a:prstGeom prst="rect"/>
              <a:noFill/>
            </p:spPr>
          </p:pic>
        </p:grpSp>
      </p:grpSp>
      <p:sp>
        <p:nvSpPr>
          <p:cNvPr id="1007" name="Rect 0"/>
          <p:cNvSpPr txBox="1">
            <a:spLocks/>
          </p:cNvSpPr>
          <p:nvPr/>
        </p:nvSpPr>
        <p:spPr>
          <a:xfrm rot="0"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Model, View, Controller의 앞 글자를 뜻하는 용어이다.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Model은 데이터베이스와의 관계를 담당(DAO, DTO), View는 클라이언트한테 보여지는 UI화면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/>
            </a:r>
            <a:b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</a:b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C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ontroller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는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클라이언트의 요청을 적절한 Model에 연결하고 View를 통한 화면 조회를 담당한다.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pic>
        <p:nvPicPr>
          <p:cNvPr id="1008" name="그림 137" descr="C:/Users/vitasoft/AppData/Roaming/PolarisOffice/ETemp/10276_7734312/fImage947467637673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/>
          <a:stretch>
            <a:fillRect/>
          </a:stretch>
        </p:blipFill>
        <p:spPr>
          <a:xfrm rot="0">
            <a:off x="2185670" y="4354195"/>
            <a:ext cx="12143740" cy="574294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-1198880" y="-300355"/>
            <a:ext cx="20683855" cy="12138025"/>
            <a:chOff x="-1198880" y="-300355"/>
            <a:chExt cx="20683855" cy="12138025"/>
          </a:xfrm>
        </p:grpSpPr>
        <p:pic>
          <p:nvPicPr>
            <p:cNvPr id="3" name="Picture " descr="C:/Users/vitasoft/AppData/Roaming/PolarisOffice/ETemp/10276_7734312/fImage5648747466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0">
              <a:off x="-1198880" y="-300355"/>
              <a:ext cx="20683855" cy="12138025"/>
            </a:xfrm>
            <a:prstGeom prst="rect"/>
            <a:noFill/>
          </p:spPr>
        </p:pic>
      </p:grp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3556000" y="1355090"/>
            <a:ext cx="24480520" cy="7633970"/>
            <a:chOff x="-3556000" y="1355090"/>
            <a:chExt cx="24480520" cy="7633970"/>
          </a:xfrm>
        </p:grpSpPr>
        <p:grpSp>
          <p:nvGrpSpPr>
            <p:cNvPr id="1003" name="Group 5"/>
            <p:cNvGrpSpPr>
              <a:grpSpLocks/>
            </p:cNvGrpSpPr>
            <p:nvPr/>
          </p:nvGrpSpPr>
          <p:grpSpPr>
            <a:xfrm rot="0">
              <a:off x="1763395" y="1630680"/>
              <a:ext cx="14672945" cy="7112000"/>
              <a:chOff x="1763395" y="1630680"/>
              <a:chExt cx="14672945" cy="7112000"/>
            </a:xfrm>
          </p:grpSpPr>
        </p:grpSp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3556000" y="3175000"/>
              <a:ext cx="10640060" cy="494665"/>
              <a:chOff x="-3556000" y="3175000"/>
              <a:chExt cx="10640060" cy="494665"/>
            </a:xfrm>
          </p:grpSpPr>
          <p:pic>
            <p:nvPicPr>
              <p:cNvPr id="10" name="Picture " descr="C:/Users/vitasoft/AppData/Roaming/PolarisOffice/ETemp/10276_7734312/fImage3777505141.png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6200000">
                <a:off x="-3556000" y="3175000"/>
                <a:ext cx="10640060" cy="494665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-2774315" y="1355090"/>
              <a:ext cx="19994245" cy="494665"/>
              <a:chOff x="-2774315" y="1355090"/>
              <a:chExt cx="19994245" cy="494665"/>
            </a:xfrm>
          </p:grpSpPr>
          <p:pic>
            <p:nvPicPr>
              <p:cNvPr id="13" name="Picture " descr="C:/Users/vitasoft/AppData/Roaming/PolarisOffice/ETemp/10276_7734312/fImage5777527711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2774315" y="1355090"/>
                <a:ext cx="19994245" cy="494665"/>
              </a:xfrm>
              <a:prstGeom prst="rect"/>
              <a:noFill/>
            </p:spPr>
          </p:pic>
        </p:grpSp>
        <p:grpSp>
          <p:nvGrpSpPr>
            <p:cNvPr id="1006" name="Group 5"/>
            <p:cNvGrpSpPr>
              <a:grpSpLocks/>
            </p:cNvGrpSpPr>
            <p:nvPr/>
          </p:nvGrpSpPr>
          <p:grpSpPr>
            <a:xfrm rot="0">
              <a:off x="895350" y="8494395"/>
              <a:ext cx="15541625" cy="494665"/>
              <a:chOff x="895350" y="8494395"/>
              <a:chExt cx="15541625" cy="494665"/>
            </a:xfrm>
          </p:grpSpPr>
          <p:pic>
            <p:nvPicPr>
              <p:cNvPr id="16" name="Picture " descr="C:/Users/vitasoft/AppData/Roaming/PolarisOffice/ETemp/10276_7734312/fImage4807548253.png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95350" y="8494395"/>
                <a:ext cx="15541625" cy="494665"/>
              </a:xfrm>
              <a:prstGeom prst="rect"/>
              <a:noFill/>
            </p:spPr>
          </p:pic>
        </p:grpSp>
        <p:grpSp>
          <p:nvGrpSpPr>
            <p:cNvPr id="1007" name="Group 5"/>
            <p:cNvGrpSpPr>
              <a:grpSpLocks/>
            </p:cNvGrpSpPr>
            <p:nvPr/>
          </p:nvGrpSpPr>
          <p:grpSpPr>
            <a:xfrm rot="0">
              <a:off x="11814810" y="5903595"/>
              <a:ext cx="9109710" cy="494665"/>
              <a:chOff x="11814810" y="5903595"/>
              <a:chExt cx="9109710" cy="494665"/>
            </a:xfrm>
          </p:grpSpPr>
          <p:pic>
            <p:nvPicPr>
              <p:cNvPr id="19" name="Picture " descr="C:/Users/vitasoft/AppData/Roaming/PolarisOffice/ETemp/10276_7734312/fImage3437566868.png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6200000">
                <a:off x="11814810" y="5903595"/>
                <a:ext cx="9109710" cy="494665"/>
              </a:xfrm>
              <a:prstGeom prst="rect"/>
              <a:noFill/>
            </p:spPr>
          </p:pic>
        </p:grpSp>
      </p:grpSp>
      <p:sp>
        <p:nvSpPr>
          <p:cNvPr id="1009" name="도형 144"/>
          <p:cNvSpPr>
            <a:spLocks/>
          </p:cNvSpPr>
          <p:nvPr/>
        </p:nvSpPr>
        <p:spPr>
          <a:xfrm rot="0">
            <a:off x="1866900" y="1676400"/>
            <a:ext cx="14440535" cy="7011035"/>
          </a:xfrm>
          <a:prstGeom prst="rect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1008" name="그림 139" descr="C:/Users/vitasoft/AppData/Roaming/PolarisOffice/ETemp/10276_7734312/fImage1427127665547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45360" y="1677670"/>
            <a:ext cx="13781405" cy="70027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13010" y="947420"/>
            <a:ext cx="5077460" cy="158369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01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그룹 1001"/>
          <p:cNvGrpSpPr/>
          <p:nvPr/>
        </p:nvGrpSpPr>
        <p:grpSpPr>
          <a:xfrm>
            <a:off x="1270635" y="871855"/>
            <a:ext cx="1066165" cy="494030"/>
            <a:chOff x="1270635" y="871855"/>
            <a:chExt cx="1066165" cy="49403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270635" y="871855"/>
              <a:ext cx="1066800" cy="4946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/>
          </p:cNvSpPr>
          <p:nvPr/>
        </p:nvSpPr>
        <p:spPr>
          <a:xfrm>
            <a:off x="1270635" y="2553970"/>
            <a:ext cx="13151485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자바의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속성과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메소드로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이루어진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클래스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이다.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복잡한 JSP코드를 줄이고, 디자인과 기능의 역할을 분리할 수 있다.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소스코드를 </a:t>
            </a:r>
            <a:r>
              <a:rPr lang="ko-KR" sz="2100" b="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재사용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하기에 용이하다.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0635" y="1372235"/>
            <a:ext cx="11809095" cy="1091565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b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ean이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란?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 rot="5400000">
            <a:off x="15598775" y="5304155"/>
            <a:ext cx="409638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Object 9"/>
          <p:cNvSpPr txBox="1">
            <a:spLocks/>
          </p:cNvSpPr>
          <p:nvPr/>
        </p:nvSpPr>
        <p:spPr>
          <a:xfrm rot="5400000">
            <a:off x="16071215" y="7098665"/>
            <a:ext cx="312610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-1787525" y="1823720"/>
            <a:ext cx="21318220" cy="8989060"/>
            <a:chOff x="-1787525" y="1823720"/>
            <a:chExt cx="21318220" cy="898906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-1787525" y="4027170"/>
              <a:ext cx="16800195" cy="494030"/>
              <a:chOff x="-1787525" y="4027170"/>
              <a:chExt cx="16800195" cy="49403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0830" cy="494030"/>
              </a:xfrm>
              <a:prstGeom prst="rect"/>
              <a:noFill/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3865225" y="1823720"/>
              <a:ext cx="5665470" cy="494030"/>
              <a:chOff x="13865225" y="1823720"/>
              <a:chExt cx="5665470" cy="49403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105" cy="494030"/>
              </a:xfrm>
              <a:prstGeom prst="rect"/>
              <a:noFill/>
            </p:spPr>
          </p:pic>
        </p:grpSp>
      </p:grpSp>
      <p:sp>
        <p:nvSpPr>
          <p:cNvPr id="1006" name="텍스트 상자 71"/>
          <p:cNvSpPr txBox="1">
            <a:spLocks/>
          </p:cNvSpPr>
          <p:nvPr/>
        </p:nvSpPr>
        <p:spPr>
          <a:xfrm rot="0">
            <a:off x="1270635" y="4469130"/>
            <a:ext cx="13150850" cy="5765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lnSpc>
                <a:spcPct val="150000"/>
              </a:lnSpc>
              <a:buFontTx/>
              <a:buNone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bean을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만든다는 것은 데이터 객체를 만들기 위한 클래스를 만드는 것이다.</a:t>
            </a:r>
            <a:endParaRPr lang="ko-KR" altLang="en-US" b="0"/>
          </a:p>
        </p:txBody>
      </p:sp>
      <p:pic>
        <p:nvPicPr>
          <p:cNvPr id="1007" name="그림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44178" r="36895"/>
          <a:stretch>
            <a:fillRect/>
          </a:stretch>
        </p:blipFill>
        <p:spPr>
          <a:xfrm rot="0">
            <a:off x="10343515" y="5682615"/>
            <a:ext cx="7087870" cy="3460750"/>
          </a:xfrm>
          <a:prstGeom prst="rect"/>
          <a:noFill/>
          <a:ln w="0">
            <a:noFill/>
            <a:prstDash/>
          </a:ln>
        </p:spPr>
      </p:pic>
      <p:pic>
        <p:nvPicPr>
          <p:cNvPr id="1008" name="그림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64235" y="5372100"/>
            <a:ext cx="8713470" cy="4333875"/>
          </a:xfrm>
          <a:prstGeom prst="rect"/>
          <a:noFill/>
          <a:ln w="0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6860" cy="589915"/>
            <a:chOff x="9741535" y="4705350"/>
            <a:chExt cx="1546860" cy="589915"/>
          </a:xfrm>
        </p:grpSpPr>
        <p:pic>
          <p:nvPicPr>
            <p:cNvPr id="3" name="Picture " descr="C:/Users/vitasoft/AppData/Roaming/PolarisOffice/ETemp/6052_19776576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6860" cy="589915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105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2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325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데이터베이스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활용에 필요한 환경구축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390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데이터베이스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개요 및 환경구축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7460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2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6800" cy="494665"/>
            <a:chOff x="1270635" y="871855"/>
            <a:chExt cx="1066800" cy="494665"/>
          </a:xfrm>
        </p:grpSpPr>
        <p:pic>
          <p:nvPicPr>
            <p:cNvPr id="4" name="Picture " descr="C:/Users/vitasoft/AppData/Roaming/PolarisOffice/ETemp/6052_19776576/image1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6800" cy="494665"/>
            </a:xfrm>
            <a:prstGeom prst="rect"/>
            <a:noFill/>
          </p:spPr>
        </p:pic>
      </p:grpSp>
      <p:sp>
        <p:nvSpPr>
          <p:cNvPr id="6" name="Rect 0"/>
          <p:cNvSpPr txBox="1">
            <a:spLocks/>
          </p:cNvSpPr>
          <p:nvPr/>
        </p:nvSpPr>
        <p:spPr>
          <a:xfrm rot="0">
            <a:off x="1270635" y="2553970"/>
            <a:ext cx="13150850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hlink"/>
                    </a:ext>
                  </a:extLst>
                </a:hlinkClick>
              </a:rPr>
              <a:t>MySQL Community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설치 및 환경변수 설정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필요에 따라 HeidiSQL과 같은 GUI환경의 소프트웨어 다운로드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 컨트롤에 필요한 기본 문법 학습</a:t>
            </a:r>
            <a:endParaRPr lang="ko-KR" altLang="en-US" b="0"/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09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데이터베이스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사용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환경구축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638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10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8855" cy="8989695"/>
            <a:chOff x="-1787525" y="1823720"/>
            <a:chExt cx="21318855" cy="8989695"/>
          </a:xfrm>
        </p:grpSpPr>
        <p:grpSp>
          <p:nvGrpSpPr>
            <p:cNvPr id="1003" name="Group 5"/>
            <p:cNvGrpSpPr>
              <a:grpSpLocks/>
            </p:cNvGrpSpPr>
            <p:nvPr/>
          </p:nvGrpSpPr>
          <p:grpSpPr>
            <a:xfrm rot="0">
              <a:off x="-426720" y="4274820"/>
              <a:ext cx="15439390" cy="6538595"/>
              <a:chOff x="-426720" y="4274820"/>
              <a:chExt cx="15439390" cy="6538595"/>
            </a:xfrm>
          </p:grpSpPr>
        </p:grpSp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0830" cy="494665"/>
              <a:chOff x="-1787525" y="4027170"/>
              <a:chExt cx="16800830" cy="494665"/>
            </a:xfrm>
          </p:grpSpPr>
          <p:pic>
            <p:nvPicPr>
              <p:cNvPr id="15" name="Picture " descr="C:/Users/vitasoft/AppData/Roaming/PolarisOffice/ETemp/6052_19776576/image16.png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0830" cy="494030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105" cy="494665"/>
              <a:chOff x="13865225" y="1823720"/>
              <a:chExt cx="5666105" cy="494665"/>
            </a:xfrm>
          </p:grpSpPr>
          <p:pic>
            <p:nvPicPr>
              <p:cNvPr id="18" name="Picture " descr="C:/Users/vitasoft/AppData/Roaming/PolarisOffice/ETemp/6052_19776576/image17.png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105" cy="494030"/>
              </a:xfrm>
              <a:prstGeom prst="rect"/>
              <a:noFill/>
            </p:spPr>
          </p:pic>
        </p:grpSp>
      </p:grpSp>
      <p:pic>
        <p:nvPicPr>
          <p:cNvPr id="1006" name="그림 78" descr="C:/Users/vitasoft/AppData/Roaming/PolarisOffice/ETemp/6052_19776576/fImage116595414633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3" t="1486" r="1120" b="53485"/>
          <a:stretch>
            <a:fillRect/>
          </a:stretch>
        </p:blipFill>
        <p:spPr>
          <a:xfrm rot="0">
            <a:off x="880745" y="4673600"/>
            <a:ext cx="5989955" cy="2874010"/>
          </a:xfrm>
          <a:prstGeom prst="rect"/>
          <a:noFill/>
          <a:ln w="0">
            <a:noFill/>
            <a:prstDash/>
          </a:ln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1007" name="그림 80" descr="C:/Users/vitasoft/AppData/Roaming/PolarisOffice/ETemp/6052_19776576/fImage1165954176500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6" t="54237" r="1128"/>
          <a:stretch>
            <a:fillRect/>
          </a:stretch>
        </p:blipFill>
        <p:spPr>
          <a:xfrm rot="0">
            <a:off x="2923540" y="6346190"/>
            <a:ext cx="5721985" cy="2519045"/>
          </a:xfrm>
          <a:prstGeom prst="rect"/>
          <a:noFill/>
          <a:ln w="0">
            <a:noFill/>
            <a:prstDash/>
          </a:ln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1008" name="그림 84" descr="C:/Users/vitasoft/AppData/Roaming/PolarisOffice/ETemp/6052_19776576/fImage713794209169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351645" y="5144770"/>
            <a:ext cx="7317740" cy="3475990"/>
          </a:xfrm>
          <a:prstGeom prst="rect"/>
          <a:noFill/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roup 5"/>
          <p:cNvGrpSpPr>
            <a:grpSpLocks/>
          </p:cNvGrpSpPr>
          <p:nvPr/>
        </p:nvGrpSpPr>
        <p:grpSpPr>
          <a:xfrm rot="0">
            <a:off x="9741535" y="4705350"/>
            <a:ext cx="1546860" cy="589915"/>
            <a:chOff x="9741535" y="4705350"/>
            <a:chExt cx="1546860" cy="589915"/>
          </a:xfrm>
        </p:grpSpPr>
        <p:pic>
          <p:nvPicPr>
            <p:cNvPr id="3" name="Picture " descr="C:/Users/vitasoft/AppData/Roaming/PolarisOffice/ETemp/6052_19776576/image13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741535" y="4705350"/>
              <a:ext cx="1546860" cy="589915"/>
            </a:xfrm>
            <a:prstGeom prst="rect"/>
            <a:noFill/>
          </p:spPr>
        </p:pic>
      </p:grpSp>
      <p:sp>
        <p:nvSpPr>
          <p:cNvPr id="5" name="Rect 0"/>
          <p:cNvSpPr txBox="1">
            <a:spLocks/>
          </p:cNvSpPr>
          <p:nvPr/>
        </p:nvSpPr>
        <p:spPr>
          <a:xfrm rot="0">
            <a:off x="11138535" y="3513455"/>
            <a:ext cx="6301105" cy="26758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en-US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16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3</a:t>
            </a:r>
            <a:endParaRPr lang="ko-KR" altLang="en-US" sz="16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986155" y="5611495"/>
            <a:ext cx="9077325" cy="4768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데이터베이스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연동 </a:t>
            </a:r>
            <a:endParaRPr lang="ko-KR" altLang="en-US" sz="25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82550" y="4368800"/>
            <a:ext cx="1088390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DBC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연동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/>
        </p:nvSpPr>
        <p:spPr>
          <a:xfrm rot="0">
            <a:off x="10113010" y="947420"/>
            <a:ext cx="5077460" cy="15836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3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1" name="Group 5"/>
          <p:cNvGrpSpPr>
            <a:grpSpLocks/>
          </p:cNvGrpSpPr>
          <p:nvPr/>
        </p:nvGrpSpPr>
        <p:grpSpPr>
          <a:xfrm rot="0">
            <a:off x="1270635" y="871855"/>
            <a:ext cx="1066800" cy="494665"/>
            <a:chOff x="1270635" y="871855"/>
            <a:chExt cx="1066800" cy="494665"/>
          </a:xfrm>
        </p:grpSpPr>
        <p:pic>
          <p:nvPicPr>
            <p:cNvPr id="4" name="Picture 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70635" y="871855"/>
              <a:ext cx="1066800" cy="494665"/>
            </a:xfrm>
            <a:prstGeom prst="rect"/>
            <a:noFill/>
          </p:spPr>
        </p:pic>
      </p:grpSp>
      <p:sp>
        <p:nvSpPr>
          <p:cNvPr id="7" name="Rect 0"/>
          <p:cNvSpPr txBox="1">
            <a:spLocks/>
          </p:cNvSpPr>
          <p:nvPr/>
        </p:nvSpPr>
        <p:spPr>
          <a:xfrm rot="0">
            <a:off x="1270635" y="1372235"/>
            <a:ext cx="11809095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J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DBC연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동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방법?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5400000">
            <a:off x="15598775" y="5304155"/>
            <a:ext cx="409638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비타소프트(주)</a:t>
            </a:r>
            <a:endParaRPr lang="ko-KR" altLang="en-US" sz="20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5400000">
            <a:off x="16071215" y="7098665"/>
            <a:ext cx="3126105" cy="39941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김</a:t>
            </a:r>
            <a:r>
              <a:rPr lang="ko-KR" sz="2000" b="1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우 빈</a:t>
            </a:r>
            <a:endParaRPr lang="ko-KR" altLang="en-US" sz="2000" b="1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grpSp>
        <p:nvGrpSpPr>
          <p:cNvPr id="1002" name="Group 5"/>
          <p:cNvGrpSpPr>
            <a:grpSpLocks/>
          </p:cNvGrpSpPr>
          <p:nvPr/>
        </p:nvGrpSpPr>
        <p:grpSpPr>
          <a:xfrm rot="0">
            <a:off x="-1787525" y="1823720"/>
            <a:ext cx="21318855" cy="8989695"/>
            <a:chOff x="-1787525" y="1823720"/>
            <a:chExt cx="21318855" cy="8989695"/>
          </a:xfrm>
        </p:grpSpPr>
        <p:grpSp>
          <p:nvGrpSpPr>
            <p:cNvPr id="1004" name="Group 5"/>
            <p:cNvGrpSpPr>
              <a:grpSpLocks/>
            </p:cNvGrpSpPr>
            <p:nvPr/>
          </p:nvGrpSpPr>
          <p:grpSpPr>
            <a:xfrm rot="0">
              <a:off x="-1787525" y="4027170"/>
              <a:ext cx="16800830" cy="494665"/>
              <a:chOff x="-1787525" y="4027170"/>
              <a:chExt cx="16800830" cy="494665"/>
            </a:xfrm>
          </p:grpSpPr>
          <p:pic>
            <p:nvPicPr>
              <p:cNvPr id="15" name="Picture 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-1787525" y="4027170"/>
                <a:ext cx="16800830" cy="494030"/>
              </a:xfrm>
              <a:prstGeom prst="rect"/>
              <a:noFill/>
            </p:spPr>
          </p:pic>
        </p:grpSp>
        <p:grpSp>
          <p:nvGrpSpPr>
            <p:cNvPr id="1005" name="Group 5"/>
            <p:cNvGrpSpPr>
              <a:grpSpLocks/>
            </p:cNvGrpSpPr>
            <p:nvPr/>
          </p:nvGrpSpPr>
          <p:grpSpPr>
            <a:xfrm rot="0">
              <a:off x="13865225" y="1823720"/>
              <a:ext cx="5666105" cy="494665"/>
              <a:chOff x="13865225" y="1823720"/>
              <a:chExt cx="5666105" cy="494665"/>
            </a:xfrm>
          </p:grpSpPr>
          <p:pic>
            <p:nvPicPr>
              <p:cNvPr id="18" name="Picture 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3920000">
                <a:off x="13865225" y="1823720"/>
                <a:ext cx="5666105" cy="494030"/>
              </a:xfrm>
              <a:prstGeom prst="rect"/>
              <a:noFill/>
            </p:spPr>
          </p:pic>
        </p:grpSp>
      </p:grpSp>
      <p:pic>
        <p:nvPicPr>
          <p:cNvPr id="1006" name="그림 87" descr="C:/Users/vitasoft/AppData/Roaming/PolarisOffice/ETemp/10276_7734312/fImage947044465724.pn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8" t="27575" r="40641"/>
          <a:stretch>
            <a:fillRect/>
          </a:stretch>
        </p:blipFill>
        <p:spPr>
          <a:xfrm rot="0">
            <a:off x="339725" y="4746625"/>
            <a:ext cx="7240270" cy="4890770"/>
          </a:xfrm>
          <a:prstGeom prst="rect"/>
          <a:noFill/>
          <a:ln w="0">
            <a:noFill/>
            <a:prstDash/>
          </a:ln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1007" name="텍스트 상자 89"/>
          <p:cNvSpPr txBox="1">
            <a:spLocks/>
          </p:cNvSpPr>
          <p:nvPr/>
        </p:nvSpPr>
        <p:spPr>
          <a:xfrm rot="0">
            <a:off x="1270635" y="2553970"/>
            <a:ext cx="13150850" cy="154559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데이터베이스를 사용하기 위한 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드라이버 파일</a:t>
            </a: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다운로드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JDBC 드라이버 로드 및 데이터베이스 연결</a:t>
            </a:r>
            <a:endParaRPr lang="ko-KR" altLang="en-US" sz="2100" b="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+mj-lt"/>
              <a:buAutoNum type="arabicPeriod"/>
            </a:pPr>
            <a:r>
              <a:rPr lang="ko-KR" sz="2100" b="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작업에 필요한 객체 생성 및 쿼리 실행</a:t>
            </a:r>
            <a:endParaRPr lang="ko-KR" altLang="en-US" b="0"/>
          </a:p>
        </p:txBody>
      </p:sp>
      <p:pic>
        <p:nvPicPr>
          <p:cNvPr id="1008" name="그림 9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7141" r="59840" b="57543"/>
          <a:stretch>
            <a:fillRect/>
          </a:stretch>
        </p:blipFill>
        <p:spPr>
          <a:xfrm rot="0">
            <a:off x="3979545" y="4719955"/>
            <a:ext cx="5371465" cy="2154555"/>
          </a:xfrm>
          <a:prstGeom prst="rect"/>
          <a:noFill/>
          <a:ln w="0">
            <a:noFill/>
            <a:prstDash/>
          </a:ln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</p:pic>
      <p:grpSp>
        <p:nvGrpSpPr>
          <p:cNvPr id="1011" name="그룹 97"/>
          <p:cNvGrpSpPr>
            <a:grpSpLocks/>
          </p:cNvGrpSpPr>
          <p:nvPr/>
        </p:nvGrpSpPr>
        <p:grpSpPr>
          <a:xfrm rot="0">
            <a:off x="9397365" y="4449445"/>
            <a:ext cx="7252970" cy="2992755"/>
            <a:chOff x="9397365" y="4449445"/>
            <a:chExt cx="7252970" cy="2992755"/>
          </a:xfrm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grpSpPr>
        <p:pic>
          <p:nvPicPr>
            <p:cNvPr id="1009" name="그림 9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46" r="37401" b="1691"/>
            <a:stretch>
              <a:fillRect/>
            </a:stretch>
          </p:blipFill>
          <p:spPr>
            <a:xfrm rot="0">
              <a:off x="9397365" y="4451350"/>
              <a:ext cx="7252970" cy="2990850"/>
            </a:xfrm>
            <a:prstGeom prst="rect"/>
            <a:noFill/>
            <a:ln w="0">
              <a:noFill/>
              <a:prstDash/>
            </a:ln>
          </p:spPr>
        </p:pic>
        <p:sp>
          <p:nvSpPr>
            <p:cNvPr id="1010" name="도형 94"/>
            <p:cNvSpPr>
              <a:spLocks/>
            </p:cNvSpPr>
            <p:nvPr/>
          </p:nvSpPr>
          <p:spPr>
            <a:xfrm rot="0">
              <a:off x="13733145" y="4449445"/>
              <a:ext cx="2908300" cy="1954530"/>
            </a:xfrm>
            <a:prstGeom prst="rect"/>
            <a:solidFill>
              <a:schemeClr val="bg1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hangingPunct="1"/>
              <a:endParaRPr lang="ko-KR" altLang="en-US" sz="1800">
                <a:latin typeface="맑은 고딕" charset="0"/>
                <a:ea typeface="맑은 고딕" charset="0"/>
              </a:endParaRPr>
            </a:p>
          </p:txBody>
        </p:sp>
      </p:grpSp>
      <p:pic>
        <p:nvPicPr>
          <p:cNvPr id="1012" name="그림 9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3" t="9003" r="9004" b="67555"/>
          <a:stretch>
            <a:fillRect/>
          </a:stretch>
        </p:blipFill>
        <p:spPr>
          <a:xfrm rot="0">
            <a:off x="9716135" y="7728585"/>
            <a:ext cx="6912610" cy="1960245"/>
          </a:xfrm>
          <a:prstGeom prst="rect"/>
          <a:noFill/>
          <a:ln w="0">
            <a:noFill/>
            <a:prstDash/>
          </a:ln>
          <a:effectLst>
            <a:outerShdw sx="100000" sy="100000" blurRad="50800" dist="38100" dir="2700000" rotWithShape="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47850" y="2314575"/>
            <a:ext cx="7713345" cy="6889750"/>
            <a:chOff x="1847850" y="2314575"/>
            <a:chExt cx="7713345" cy="68897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850" y="2314575"/>
              <a:ext cx="7713980" cy="689038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33815" y="2314575"/>
            <a:ext cx="7713345" cy="6889750"/>
            <a:chOff x="8933815" y="2314575"/>
            <a:chExt cx="7713345" cy="68897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3815" y="2314575"/>
              <a:ext cx="7713980" cy="689038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392150" y="597535"/>
            <a:ext cx="3227070" cy="158369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latinLnBrk="0">
              <a:buFontTx/>
              <a:buNone/>
            </a:pPr>
            <a:r>
              <a:rPr lang="en-US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0</a:t>
            </a:r>
            <a:r>
              <a:rPr lang="ko-KR" sz="97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3</a:t>
            </a:r>
            <a:endParaRPr lang="ko-KR" altLang="en-US" sz="97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19150" y="871855"/>
            <a:ext cx="1066165" cy="494030"/>
            <a:chOff x="819150" y="871855"/>
            <a:chExt cx="1066165" cy="49403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819150" y="871855"/>
              <a:ext cx="1066800" cy="49466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/>
          </p:cNvSpPr>
          <p:nvPr/>
        </p:nvSpPr>
        <p:spPr>
          <a:xfrm rot="0">
            <a:off x="2526030" y="3738880"/>
            <a:ext cx="7748905" cy="8305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4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S</a:t>
            </a:r>
            <a:r>
              <a:rPr lang="ko-KR" sz="4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tatement</a:t>
            </a:r>
            <a:endParaRPr lang="ko-KR" altLang="en-US" sz="4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13" name="Object 13"/>
          <p:cNvSpPr txBox="1">
            <a:spLocks/>
          </p:cNvSpPr>
          <p:nvPr/>
        </p:nvSpPr>
        <p:spPr>
          <a:xfrm>
            <a:off x="2526030" y="4870450"/>
            <a:ext cx="5761990" cy="38150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buFont typeface="Wingdings"/>
              <a:buChar char="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사용자의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입력값에 따라 쿼리문의 형태가 바뀔 수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있어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보안에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취약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하다.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711200" indent="-254000" latinLnBrk="0" lvl="1">
              <a:buFont typeface="Wingdings"/>
              <a:buChar char="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(조건절에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OR 1=1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과 같은 값이 전달된다면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모든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사용자의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정보가 노출된다.)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buFont typeface="Wingdings"/>
              <a:buChar char="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호출될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때마다 데이터 처리 단계를 거치며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DB에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부하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를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준다.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711200" indent="-254000" latinLnBrk="0" lvl="1">
              <a:buClr>
                <a:srgbClr val="000000"/>
              </a:buClr>
              <a:buFont typeface="+mj-lt"/>
              <a:buAutoNum type="arabicPeriod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쿼리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문장 분석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711200" indent="-254000" latinLnBrk="0" lvl="1">
              <a:buClr>
                <a:srgbClr val="000000"/>
              </a:buClr>
              <a:buFont typeface="+mj-lt"/>
              <a:buAutoNum type="arabicPeriod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컴파일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711200" indent="-254000" latinLnBrk="0" lvl="1">
              <a:buClr>
                <a:srgbClr val="000000"/>
              </a:buClr>
              <a:buFont typeface="+mj-lt"/>
              <a:buAutoNum type="arabicPeriod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실행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buFont typeface="Wingdings"/>
              <a:buChar char="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ResultSet에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할당된 값이 있을 때 Statement를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close()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하면 ResultSet또한 값을 잃는다.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  <p:sp>
        <p:nvSpPr>
          <p:cNvPr id="1007" name="텍스트 상자 110"/>
          <p:cNvSpPr txBox="1">
            <a:spLocks/>
          </p:cNvSpPr>
          <p:nvPr/>
        </p:nvSpPr>
        <p:spPr>
          <a:xfrm rot="0">
            <a:off x="737235" y="1086485"/>
            <a:ext cx="13798550" cy="109156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S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tateme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n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t</a:t>
            </a:r>
            <a:r>
              <a:rPr lang="ko-KR" sz="65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 VS PreparedStatement</a:t>
            </a:r>
            <a:endParaRPr lang="ko-KR" altLang="en-US" sz="65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1008" name="텍스트 상자 112"/>
          <p:cNvSpPr txBox="1">
            <a:spLocks/>
          </p:cNvSpPr>
          <p:nvPr/>
        </p:nvSpPr>
        <p:spPr>
          <a:xfrm rot="0">
            <a:off x="9498330" y="3738880"/>
            <a:ext cx="7799705" cy="8305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sz="4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P</a:t>
            </a:r>
            <a:r>
              <a:rPr lang="ko-KR" sz="48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Gmarket Sans Bold" charset="0"/>
              </a:rPr>
              <a:t>reparedStatement</a:t>
            </a:r>
            <a:endParaRPr lang="ko-KR" altLang="en-US" sz="4800">
              <a:solidFill>
                <a:srgbClr val="000000"/>
              </a:solidFill>
              <a:latin typeface="배달의민족 주아" charset="0"/>
              <a:ea typeface="배달의민족 주아" charset="0"/>
              <a:cs typeface="Gmarket Sans Bold" charset="0"/>
            </a:endParaRPr>
          </a:p>
        </p:txBody>
      </p:sp>
      <p:sp>
        <p:nvSpPr>
          <p:cNvPr id="1009" name="텍스트 상자 113"/>
          <p:cNvSpPr txBox="1">
            <a:spLocks/>
          </p:cNvSpPr>
          <p:nvPr/>
        </p:nvSpPr>
        <p:spPr>
          <a:xfrm>
            <a:off x="9498330" y="4870450"/>
            <a:ext cx="5761990" cy="364363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사전에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정의된 쿼리만을 호출하며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? </a:t>
            </a:r>
            <a:r>
              <a:rPr lang="ko-KR" sz="2200">
                <a:solidFill>
                  <a:schemeClr val="tx1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부분에만</a:t>
            </a:r>
            <a:r>
              <a:rPr lang="ko-KR" sz="2200">
                <a:solidFill>
                  <a:schemeClr val="tx1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chemeClr val="tx1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변화를</a:t>
            </a:r>
            <a:r>
              <a:rPr lang="ko-KR" sz="2200">
                <a:solidFill>
                  <a:schemeClr val="tx1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chemeClr val="tx1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주기</a:t>
            </a:r>
            <a:r>
              <a:rPr lang="ko-KR" sz="2200">
                <a:solidFill>
                  <a:schemeClr val="tx1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때문에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쿼리문의 형태가 바뀌지 않는다.</a:t>
            </a:r>
            <a:endParaRPr lang="ko-KR" altLang="en-US" sz="2200">
              <a:solidFill>
                <a:srgbClr val="FF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en-US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데이터</a:t>
            </a:r>
            <a:r>
              <a:rPr lang="en-US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처리 단계를 선언될 당시만 거친 후 캐시에 </a:t>
            </a:r>
            <a:r>
              <a:rPr lang="en-US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담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아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재사용하기에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</a:t>
            </a:r>
            <a:r>
              <a:rPr lang="ko-KR" sz="2200">
                <a:solidFill>
                  <a:srgbClr val="FF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성능상 용이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하다.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  <a:p>
            <a:pPr marL="254000" indent="-254000" latinLnBrk="0">
              <a:lnSpc>
                <a:spcPct val="150000"/>
              </a:lnSpc>
              <a:buFont typeface="Wingdings"/>
              <a:buChar char=""/>
            </a:pP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ResultSet에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값을 할당했을 때,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PreparedStatement가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close() 되더라도 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ResultSet의</a:t>
            </a:r>
            <a:r>
              <a:rPr lang="ko-KR" sz="2200">
                <a:solidFill>
                  <a:srgbClr val="000000"/>
                </a:solidFill>
                <a:latin typeface="배달의민족 주아" charset="0"/>
                <a:ea typeface="배달의민족 주아" charset="0"/>
                <a:cs typeface="NanumSquare" charset="0"/>
              </a:rPr>
              <a:t> 값은 유지된다.</a:t>
            </a:r>
            <a:endParaRPr lang="ko-KR" altLang="en-US" sz="2200">
              <a:solidFill>
                <a:srgbClr val="000000"/>
              </a:solidFill>
              <a:latin typeface="배달의민족 주아" charset="0"/>
              <a:ea typeface="배달의민족 주아" charset="0"/>
              <a:cs typeface="NanumSquar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Company>officegen</Company>
  <DocSecurity>0</DocSecurity>
  <HyperlinksChanged>false</HyperlinksChanged>
  <Lines>0</Lines>
  <LinksUpToDate>false</LinksUpToDate>
  <Pages>34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officegen</dc:creator>
  <cp:lastModifiedBy>김우빈</cp:lastModifiedBy>
  <cp:version>9.104.151.49087</cp:version>
  <dcterms:modified xsi:type="dcterms:W3CDTF">2023-02-21T16:02:13Z</dcterms:modified>
</cp:coreProperties>
</file>