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8404800" cy="32918400"/>
  <p:notesSz cx="6858000" cy="9144000"/>
  <p:defaultTextStyle>
    <a:defPPr>
      <a:defRPr lang="en-US"/>
    </a:defPPr>
    <a:lvl1pPr marL="0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7786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5572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3358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1144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8931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6717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4503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2289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" d="100"/>
          <a:sy n="15" d="100"/>
        </p:scale>
        <p:origin x="-1472" y="-464"/>
      </p:cViewPr>
      <p:guideLst>
        <p:guide orient="horz" pos="10368"/>
        <p:guide pos="12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0226042"/>
            <a:ext cx="3264408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18653760"/>
            <a:ext cx="2688336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3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1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6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0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941285" y="6324600"/>
            <a:ext cx="36291200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7675" y="6324600"/>
            <a:ext cx="108233530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5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9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5" y="21153122"/>
            <a:ext cx="32644080" cy="6537960"/>
          </a:xfrm>
        </p:spPr>
        <p:txBody>
          <a:bodyPr anchor="t"/>
          <a:lstStyle>
            <a:lvl1pPr algn="l">
              <a:defRPr sz="17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5" y="13952225"/>
            <a:ext cx="32644080" cy="7200898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7786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7557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335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11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3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7677" y="36865560"/>
            <a:ext cx="72262365" cy="10427970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70122" y="36865560"/>
            <a:ext cx="72262365" cy="104279702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6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1318262"/>
            <a:ext cx="3456432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368542"/>
            <a:ext cx="16968790" cy="3070858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0" y="10439400"/>
            <a:ext cx="16968790" cy="18966182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07" y="7368542"/>
            <a:ext cx="16975455" cy="3070858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07" y="10439400"/>
            <a:ext cx="16975455" cy="18966182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5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7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4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2" y="1310640"/>
            <a:ext cx="12634915" cy="5577840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0" y="1310643"/>
            <a:ext cx="21469350" cy="28094942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2" y="6888483"/>
            <a:ext cx="12634915" cy="22517102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10" y="23042880"/>
            <a:ext cx="23042880" cy="2720342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10" y="2941320"/>
            <a:ext cx="23042880" cy="19751040"/>
          </a:xfrm>
        </p:spPr>
        <p:txBody>
          <a:bodyPr/>
          <a:lstStyle>
            <a:lvl1pPr marL="0" indent="0">
              <a:buNone/>
              <a:defRPr sz="14300"/>
            </a:lvl1pPr>
            <a:lvl2pPr marL="2037786" indent="0">
              <a:buNone/>
              <a:defRPr sz="12500"/>
            </a:lvl2pPr>
            <a:lvl3pPr marL="4075572" indent="0">
              <a:buNone/>
              <a:defRPr sz="10700"/>
            </a:lvl3pPr>
            <a:lvl4pPr marL="6113358" indent="0">
              <a:buNone/>
              <a:defRPr sz="8900"/>
            </a:lvl4pPr>
            <a:lvl5pPr marL="8151144" indent="0">
              <a:buNone/>
              <a:defRPr sz="8900"/>
            </a:lvl5pPr>
            <a:lvl6pPr marL="10188931" indent="0">
              <a:buNone/>
              <a:defRPr sz="8900"/>
            </a:lvl6pPr>
            <a:lvl7pPr marL="12226717" indent="0">
              <a:buNone/>
              <a:defRPr sz="8900"/>
            </a:lvl7pPr>
            <a:lvl8pPr marL="14264503" indent="0">
              <a:buNone/>
              <a:defRPr sz="8900"/>
            </a:lvl8pPr>
            <a:lvl9pPr marL="16302289" indent="0">
              <a:buNone/>
              <a:defRPr sz="8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10" y="25763222"/>
            <a:ext cx="23042880" cy="3863338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1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318262"/>
            <a:ext cx="34564320" cy="5486400"/>
          </a:xfrm>
          <a:prstGeom prst="rect">
            <a:avLst/>
          </a:prstGeom>
        </p:spPr>
        <p:txBody>
          <a:bodyPr vert="horz" lIns="407557" tIns="203779" rIns="407557" bIns="2037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680963"/>
            <a:ext cx="34564320" cy="21724622"/>
          </a:xfrm>
          <a:prstGeom prst="rect">
            <a:avLst/>
          </a:prstGeom>
        </p:spPr>
        <p:txBody>
          <a:bodyPr vert="horz" lIns="407557" tIns="203779" rIns="407557" bIns="2037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30510482"/>
            <a:ext cx="89611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C4732-FBB5-F84F-A221-FDF32226E541}" type="datetimeFigureOut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30510482"/>
            <a:ext cx="121615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30510482"/>
            <a:ext cx="8961120" cy="17526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C6732-A945-DE42-8BEC-38CF17A5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6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37786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340" indent="-1528340" algn="l" defTabSz="2037786" rtl="0" eaLnBrk="1" latinLnBrk="0" hangingPunct="1">
        <a:spcBef>
          <a:spcPct val="20000"/>
        </a:spcBef>
        <a:buFont typeface="Arial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402" indent="-1273616" algn="l" defTabSz="2037786" rtl="0" eaLnBrk="1" latinLnBrk="0" hangingPunct="1">
        <a:spcBef>
          <a:spcPct val="20000"/>
        </a:spcBef>
        <a:buFont typeface="Arial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4465" indent="-1018893" algn="l" defTabSz="2037786" rtl="0" eaLnBrk="1" latinLnBrk="0" hangingPunct="1">
        <a:spcBef>
          <a:spcPct val="20000"/>
        </a:spcBef>
        <a:buFont typeface="Arial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2251" indent="-1018893" algn="l" defTabSz="2037786" rtl="0" eaLnBrk="1" latinLnBrk="0" hangingPunct="1">
        <a:spcBef>
          <a:spcPct val="20000"/>
        </a:spcBef>
        <a:buFont typeface="Arial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70038" indent="-1018893" algn="l" defTabSz="2037786" rtl="0" eaLnBrk="1" latinLnBrk="0" hangingPunct="1">
        <a:spcBef>
          <a:spcPct val="20000"/>
        </a:spcBef>
        <a:buFont typeface="Arial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7824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5610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3396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21182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786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5572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3358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51144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8931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717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4503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2289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79556" y="932678"/>
            <a:ext cx="285824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dirty="0" smtClean="0"/>
              <a:t>Activity Recognition for Weight Lifting</a:t>
            </a:r>
            <a:endParaRPr lang="en-US" sz="14400" dirty="0"/>
          </a:p>
        </p:txBody>
      </p:sp>
      <p:sp>
        <p:nvSpPr>
          <p:cNvPr id="4" name="Rectangle 3"/>
          <p:cNvSpPr/>
          <p:nvPr/>
        </p:nvSpPr>
        <p:spPr>
          <a:xfrm>
            <a:off x="17267367" y="12115283"/>
            <a:ext cx="1884445" cy="7236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AccelY</a:t>
            </a:r>
            <a:r>
              <a:rPr lang="en-US" sz="3600" dirty="0" smtClean="0"/>
              <a:t> &lt;= -0.5g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5695110" y="13900447"/>
            <a:ext cx="1884445" cy="7236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Bent Over Rows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18787803" y="13900447"/>
            <a:ext cx="1884445" cy="7236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AccelZ</a:t>
            </a:r>
            <a:r>
              <a:rPr lang="en-US" sz="3600" dirty="0" smtClean="0"/>
              <a:t> &lt;= -0.25g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17129732" y="15585930"/>
            <a:ext cx="1884445" cy="7236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Bicep Curls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20358998" y="15585930"/>
            <a:ext cx="1884445" cy="7236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AccelZ</a:t>
            </a:r>
            <a:r>
              <a:rPr lang="en-US" sz="3600" dirty="0" smtClean="0"/>
              <a:t> &lt;= 0.30g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18857566" y="17393488"/>
            <a:ext cx="1884445" cy="7236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AccelX</a:t>
            </a:r>
            <a:r>
              <a:rPr lang="en-US" sz="3600" dirty="0" smtClean="0"/>
              <a:t> &lt;= 0.46g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21910025" y="17407599"/>
            <a:ext cx="1884445" cy="7236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Squats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17227597" y="19098155"/>
            <a:ext cx="1884445" cy="7236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Bench Press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20587582" y="19098155"/>
            <a:ext cx="1884445" cy="7236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Tricep</a:t>
            </a:r>
            <a:r>
              <a:rPr lang="en-US" sz="3600" dirty="0" smtClean="0"/>
              <a:t> Extensions</a:t>
            </a:r>
            <a:endParaRPr lang="en-US" sz="3600" dirty="0"/>
          </a:p>
        </p:txBody>
      </p: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 flipH="1">
            <a:off x="16637333" y="12838975"/>
            <a:ext cx="1572257" cy="10614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7" idx="0"/>
          </p:cNvCxnSpPr>
          <p:nvPr/>
        </p:nvCxnSpPr>
        <p:spPr>
          <a:xfrm>
            <a:off x="18209590" y="12838975"/>
            <a:ext cx="1520436" cy="10614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 flipH="1">
            <a:off x="18071955" y="14624139"/>
            <a:ext cx="1658071" cy="9617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>
            <a:off x="19730026" y="14624139"/>
            <a:ext cx="1571195" cy="9617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>
          <a:xfrm flipH="1">
            <a:off x="19799789" y="16309622"/>
            <a:ext cx="1501432" cy="10838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1" idx="0"/>
          </p:cNvCxnSpPr>
          <p:nvPr/>
        </p:nvCxnSpPr>
        <p:spPr>
          <a:xfrm>
            <a:off x="21301221" y="16309622"/>
            <a:ext cx="1551027" cy="10979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</p:cNvCxnSpPr>
          <p:nvPr/>
        </p:nvCxnSpPr>
        <p:spPr>
          <a:xfrm flipH="1">
            <a:off x="18209590" y="18117180"/>
            <a:ext cx="1590199" cy="9809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3" idx="0"/>
          </p:cNvCxnSpPr>
          <p:nvPr/>
        </p:nvCxnSpPr>
        <p:spPr>
          <a:xfrm>
            <a:off x="19799789" y="18117180"/>
            <a:ext cx="1730016" cy="9809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712617" y="12810753"/>
            <a:ext cx="104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True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19030317" y="12817875"/>
            <a:ext cx="1134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False</a:t>
            </a:r>
            <a:endParaRPr lang="en-US" sz="3600" dirty="0"/>
          </a:p>
        </p:txBody>
      </p:sp>
      <p:pic>
        <p:nvPicPr>
          <p:cNvPr id="24" name="Picture 23" descr="img.everkinet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2125" y="3198656"/>
            <a:ext cx="2294237" cy="3706076"/>
          </a:xfrm>
          <a:prstGeom prst="rect">
            <a:avLst/>
          </a:prstGeom>
        </p:spPr>
      </p:pic>
      <p:pic>
        <p:nvPicPr>
          <p:cNvPr id="25" name="Picture 24" descr="img.everkineti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174" y="3135990"/>
            <a:ext cx="3096139" cy="3726424"/>
          </a:xfrm>
          <a:prstGeom prst="rect">
            <a:avLst/>
          </a:prstGeom>
        </p:spPr>
      </p:pic>
      <p:pic>
        <p:nvPicPr>
          <p:cNvPr id="26" name="Picture 25" descr="img.everkineti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440" y="3276742"/>
            <a:ext cx="3149077" cy="3374011"/>
          </a:xfrm>
          <a:prstGeom prst="rect">
            <a:avLst/>
          </a:prstGeom>
        </p:spPr>
      </p:pic>
      <p:pic>
        <p:nvPicPr>
          <p:cNvPr id="27" name="Picture 26" descr="img.everkineti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2182" y="3464413"/>
            <a:ext cx="1778000" cy="3060492"/>
          </a:xfrm>
          <a:prstGeom prst="rect">
            <a:avLst/>
          </a:prstGeom>
        </p:spPr>
      </p:pic>
      <p:pic>
        <p:nvPicPr>
          <p:cNvPr id="28" name="Picture 27" descr="img.everkinetic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9590" y="3516978"/>
            <a:ext cx="2667000" cy="28289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638417" y="5699572"/>
            <a:ext cx="17180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                                          b                                      c                                     d                                  e</a:t>
            </a:r>
            <a:endParaRPr 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10332277" y="6973342"/>
            <a:ext cx="203825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Determines what exercise is being performed with 95% accuracy</a:t>
            </a:r>
            <a:endParaRPr lang="en-US" sz="6000" dirty="0"/>
          </a:p>
        </p:txBody>
      </p:sp>
      <p:sp>
        <p:nvSpPr>
          <p:cNvPr id="37" name="TextBox 36"/>
          <p:cNvSpPr txBox="1"/>
          <p:nvPr/>
        </p:nvSpPr>
        <p:spPr>
          <a:xfrm>
            <a:off x="13356440" y="8001306"/>
            <a:ext cx="123161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Counts repetitions with 100% accuracy</a:t>
            </a:r>
          </a:p>
          <a:p>
            <a:endParaRPr lang="en-US" sz="3600" dirty="0"/>
          </a:p>
        </p:txBody>
      </p:sp>
      <p:sp>
        <p:nvSpPr>
          <p:cNvPr id="40" name="TextBox 39"/>
          <p:cNvSpPr txBox="1"/>
          <p:nvPr/>
        </p:nvSpPr>
        <p:spPr>
          <a:xfrm>
            <a:off x="13972743" y="9938676"/>
            <a:ext cx="84736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Activity Recognition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879367" y="10092332"/>
            <a:ext cx="57826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 Counting</a:t>
            </a:r>
            <a:endParaRPr lang="en-US" dirty="0"/>
          </a:p>
        </p:txBody>
      </p:sp>
      <p:pic>
        <p:nvPicPr>
          <p:cNvPr id="45" name="Picture 44" descr="unfilt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6787" y="11906955"/>
            <a:ext cx="8650224" cy="3364992"/>
          </a:xfrm>
          <a:prstGeom prst="rect">
            <a:avLst/>
          </a:prstGeom>
        </p:spPr>
      </p:pic>
      <p:pic>
        <p:nvPicPr>
          <p:cNvPr id="46" name="Picture 45" descr="filt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787" y="15328393"/>
            <a:ext cx="8595360" cy="3438144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5965399" y="19098155"/>
            <a:ext cx="107265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Low pass filter removes noise; then count zero crossings</a:t>
            </a:r>
          </a:p>
          <a:p>
            <a:pPr algn="ctr"/>
            <a:r>
              <a:rPr lang="en-US" sz="2800" dirty="0" smtClean="0"/>
              <a:t>Fc = 3.5 Hz, Q = 0.7, Gain = 6 dB (chosen experimentally)</a:t>
            </a:r>
            <a:endParaRPr lang="en-US" sz="28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6592787" y="17186781"/>
            <a:ext cx="8595360" cy="2116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5509112" y="20969636"/>
            <a:ext cx="774433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Trained CLF Tree uses mean values of accelerometer X, Y, Z axes to recognize activity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48794" y="9938676"/>
            <a:ext cx="65290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348794" y="11409426"/>
            <a:ext cx="88106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Collected data from 11 individuals.</a:t>
            </a:r>
          </a:p>
          <a:p>
            <a:r>
              <a:rPr lang="en-US" sz="3600" dirty="0" smtClean="0"/>
              <a:t>Each subject performed the same lifting regiment: 3 sets of 5 repetitions of each exercise: squats (a), bench press (b), rows (c), bicep curls (d), </a:t>
            </a:r>
            <a:r>
              <a:rPr lang="en-US" sz="3600" dirty="0" err="1" smtClean="0"/>
              <a:t>tricep</a:t>
            </a:r>
            <a:r>
              <a:rPr lang="en-US" sz="3600" dirty="0" smtClean="0"/>
              <a:t> extensions (e) </a:t>
            </a:r>
          </a:p>
          <a:p>
            <a:endParaRPr lang="en-US" sz="3600" dirty="0"/>
          </a:p>
        </p:txBody>
      </p:sp>
      <p:pic>
        <p:nvPicPr>
          <p:cNvPr id="59" name="Picture 58" descr="Photo May 10, 6 00 22 PM.jp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" t="13950" r="2957" b="16862"/>
          <a:stretch/>
        </p:blipFill>
        <p:spPr>
          <a:xfrm>
            <a:off x="2903732" y="17714429"/>
            <a:ext cx="7255708" cy="400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156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Bartel</dc:creator>
  <cp:lastModifiedBy>Katie Bartel</cp:lastModifiedBy>
  <cp:revision>7</cp:revision>
  <dcterms:created xsi:type="dcterms:W3CDTF">2016-05-09T22:42:54Z</dcterms:created>
  <dcterms:modified xsi:type="dcterms:W3CDTF">2016-05-10T22:41:30Z</dcterms:modified>
</cp:coreProperties>
</file>