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"/>
  </p:notesMasterIdLst>
  <p:sldIdLst>
    <p:sldId id="256" r:id="rId2"/>
  </p:sldIdLst>
  <p:sldSz cx="24688800" cy="374904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88A11D6-80BA-CA6D-6849-C180741B58C0}" name="Boe, Kyle, W. CDT (EDU)" initials="KB" userId="S::Kyle.W.Boe@uscga.edu::67ea6b00-46b2-432f-92dc-9318d91f6c7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2D41B-BFAC-4F15-92ED-210AD4AC6E4D}" v="440" dt="2025-04-30T01:45:45.140"/>
    <p1510:client id="{5AE3B412-04A2-3B09-EE08-8F84F766CB6B}" v="14" dt="2025-04-29T23:54:29.035"/>
    <p1510:client id="{5C938B60-A6F6-4DF3-9F04-4BF8EDB625E0}" v="1" dt="2025-04-30T00:28:22.980"/>
    <p1510:client id="{6DC2A1C6-1C5E-A6FA-179C-B32E854F265F}" v="1340" dt="2025-04-30T01:30:43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" d="100"/>
          <a:sy n="15" d="100"/>
        </p:scale>
        <p:origin x="20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698500"/>
            <a:ext cx="2298700" cy="34893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01977" y="4420300"/>
            <a:ext cx="5615920" cy="4187661"/>
          </a:xfrm>
          <a:prstGeom prst="rect">
            <a:avLst/>
          </a:prstGeom>
          <a:noFill/>
          <a:ln>
            <a:noFill/>
          </a:ln>
        </p:spPr>
        <p:txBody>
          <a:bodyPr wrap="square" lIns="91526" tIns="91526" rIns="91526" bIns="91526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2022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01977" y="4420300"/>
            <a:ext cx="5615920" cy="4187661"/>
          </a:xfrm>
          <a:prstGeom prst="rect">
            <a:avLst/>
          </a:prstGeom>
          <a:noFill/>
          <a:ln>
            <a:noFill/>
          </a:ln>
        </p:spPr>
        <p:txBody>
          <a:bodyPr wrap="square" lIns="91526" tIns="91526" rIns="91526" bIns="91526" anchor="ctr" anchorCtr="0">
            <a:noAutofit/>
          </a:bodyPr>
          <a:lstStyle/>
          <a:p>
            <a:pPr>
              <a:buNone/>
            </a:pPr>
            <a:r>
              <a:rPr lang="en-US" dirty="0">
                <a:cs typeface="Arial"/>
              </a:rPr>
              <a:t>24 font</a:t>
            </a:r>
          </a:p>
          <a:p>
            <a:pPr>
              <a:buNone/>
            </a:pPr>
            <a:r>
              <a:rPr lang="en-US" dirty="0">
                <a:cs typeface="Arial"/>
              </a:rPr>
              <a:t>More Specific Recommendations</a:t>
            </a:r>
          </a:p>
          <a:p>
            <a:pPr>
              <a:buNone/>
            </a:pPr>
            <a:endParaRPr lang="en-US" dirty="0">
              <a:cs typeface="Arial"/>
            </a:endParaRPr>
          </a:p>
        </p:txBody>
      </p:sp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696913"/>
            <a:ext cx="2298700" cy="34909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35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00B2-84CE-FD7D-47EE-9EC2AA6FA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6100" y="6135585"/>
            <a:ext cx="18516600" cy="13052213"/>
          </a:xfrm>
        </p:spPr>
        <p:txBody>
          <a:bodyPr anchor="b"/>
          <a:lstStyle>
            <a:lvl1pPr algn="ctr">
              <a:defRPr sz="12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EF410-F754-FC6D-4E53-57A3349E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6100" y="19691141"/>
            <a:ext cx="18516600" cy="9051499"/>
          </a:xfrm>
        </p:spPr>
        <p:txBody>
          <a:bodyPr/>
          <a:lstStyle>
            <a:lvl1pPr marL="0" indent="0" algn="ctr">
              <a:buNone/>
              <a:defRPr sz="4860"/>
            </a:lvl1pPr>
            <a:lvl2pPr marL="925830" indent="0" algn="ctr">
              <a:buNone/>
              <a:defRPr sz="4050"/>
            </a:lvl2pPr>
            <a:lvl3pPr marL="1851660" indent="0" algn="ctr">
              <a:buNone/>
              <a:defRPr sz="3645"/>
            </a:lvl3pPr>
            <a:lvl4pPr marL="2777490" indent="0" algn="ctr">
              <a:buNone/>
              <a:defRPr sz="3240"/>
            </a:lvl4pPr>
            <a:lvl5pPr marL="3703320" indent="0" algn="ctr">
              <a:buNone/>
              <a:defRPr sz="3240"/>
            </a:lvl5pPr>
            <a:lvl6pPr marL="4629150" indent="0" algn="ctr">
              <a:buNone/>
              <a:defRPr sz="3240"/>
            </a:lvl6pPr>
            <a:lvl7pPr marL="5554980" indent="0" algn="ctr">
              <a:buNone/>
              <a:defRPr sz="3240"/>
            </a:lvl7pPr>
            <a:lvl8pPr marL="6480810" indent="0" algn="ctr">
              <a:buNone/>
              <a:defRPr sz="3240"/>
            </a:lvl8pPr>
            <a:lvl9pPr marL="7406640" indent="0" algn="ctr">
              <a:buNone/>
              <a:defRPr sz="32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6238-B826-4F5B-DAAE-088034FA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74D1D-A1E7-D8A5-B08E-7F26521A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A035-1E4D-5F1B-7031-82B9A331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D623-C288-09C3-50D3-5CF49194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32C39-89C1-427F-1078-81669E7D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F25A-646A-6A4E-6BE4-732C81DA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B8840-CDAA-8E84-FDF7-5884E883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F7283-7028-DF93-2374-2BFC2E78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0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6C32B-136E-A8E7-9084-B1C1A2F3A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667922" y="1996017"/>
            <a:ext cx="5323523" cy="317713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352A3-DC82-529E-2778-A283201C7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97355" y="1996017"/>
            <a:ext cx="15661958" cy="317713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1F22-8FCA-7564-628C-F70EC6AA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E71F-6425-9775-0713-8CC4407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DB277-613E-2DDC-9E7B-04B79801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19DC-39AE-4563-A088-F5E7AA3D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63C11-A27A-A98C-FF5D-4DB16DD48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7C217-7252-E5DD-0457-029BC88A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C79E-0124-F14D-F196-F968470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D6B7-3219-DFEB-B980-890C19C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5A31-3D20-FA31-88B4-7EC2FED6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496" y="9346571"/>
            <a:ext cx="21294090" cy="15594962"/>
          </a:xfrm>
        </p:spPr>
        <p:txBody>
          <a:bodyPr anchor="b"/>
          <a:lstStyle>
            <a:lvl1pPr>
              <a:defRPr sz="12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29913-4961-4C5A-2294-0B6762AC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4496" y="25089067"/>
            <a:ext cx="21294090" cy="8201022"/>
          </a:xfrm>
        </p:spPr>
        <p:txBody>
          <a:bodyPr/>
          <a:lstStyle>
            <a:lvl1pPr marL="0" indent="0">
              <a:buNone/>
              <a:defRPr sz="4860">
                <a:solidFill>
                  <a:schemeClr val="tx1">
                    <a:tint val="82000"/>
                  </a:schemeClr>
                </a:solidFill>
              </a:defRPr>
            </a:lvl1pPr>
            <a:lvl2pPr marL="925830" indent="0">
              <a:buNone/>
              <a:defRPr sz="4050">
                <a:solidFill>
                  <a:schemeClr val="tx1">
                    <a:tint val="82000"/>
                  </a:schemeClr>
                </a:solidFill>
              </a:defRPr>
            </a:lvl2pPr>
            <a:lvl3pPr marL="1851660" indent="0">
              <a:buNone/>
              <a:defRPr sz="3645">
                <a:solidFill>
                  <a:schemeClr val="tx1">
                    <a:tint val="82000"/>
                  </a:schemeClr>
                </a:solidFill>
              </a:defRPr>
            </a:lvl3pPr>
            <a:lvl4pPr marL="277749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4pPr>
            <a:lvl5pPr marL="370332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5pPr>
            <a:lvl6pPr marL="462915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6pPr>
            <a:lvl7pPr marL="555498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7pPr>
            <a:lvl8pPr marL="648081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8pPr>
            <a:lvl9pPr marL="740664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43C-252A-8F93-024F-01B4FE83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9ECE-3D99-D19A-9A41-A91AB822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4E005-5E36-0B85-25CE-E53F56CC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4CF2-1A0F-783E-F211-9FBD7780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38B8-327F-F557-81F0-21B658C49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7355" y="9980084"/>
            <a:ext cx="10492740" cy="23787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52A8B-D261-3BBA-263E-414A00A0F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98705" y="9980084"/>
            <a:ext cx="10492740" cy="23787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D47E6-CD4E-5E70-DA14-AA6E5A0A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B4FD2-CCAD-44F3-D78E-81337388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9C89-B768-B210-A78A-B4976D47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C4D3-126E-A285-4BD2-90B4DF916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571" y="1996019"/>
            <a:ext cx="21294090" cy="72464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AB133-1C5B-D95C-A9FB-8814CBADF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0572" y="9190358"/>
            <a:ext cx="10444519" cy="4504052"/>
          </a:xfrm>
        </p:spPr>
        <p:txBody>
          <a:bodyPr anchor="b"/>
          <a:lstStyle>
            <a:lvl1pPr marL="0" indent="0">
              <a:buNone/>
              <a:defRPr sz="4860" b="1"/>
            </a:lvl1pPr>
            <a:lvl2pPr marL="925830" indent="0">
              <a:buNone/>
              <a:defRPr sz="4050" b="1"/>
            </a:lvl2pPr>
            <a:lvl3pPr marL="1851660" indent="0">
              <a:buNone/>
              <a:defRPr sz="3645" b="1"/>
            </a:lvl3pPr>
            <a:lvl4pPr marL="2777490" indent="0">
              <a:buNone/>
              <a:defRPr sz="3240" b="1"/>
            </a:lvl4pPr>
            <a:lvl5pPr marL="3703320" indent="0">
              <a:buNone/>
              <a:defRPr sz="3240" b="1"/>
            </a:lvl5pPr>
            <a:lvl6pPr marL="4629150" indent="0">
              <a:buNone/>
              <a:defRPr sz="3240" b="1"/>
            </a:lvl6pPr>
            <a:lvl7pPr marL="5554980" indent="0">
              <a:buNone/>
              <a:defRPr sz="3240" b="1"/>
            </a:lvl7pPr>
            <a:lvl8pPr marL="6480810" indent="0">
              <a:buNone/>
              <a:defRPr sz="3240" b="1"/>
            </a:lvl8pPr>
            <a:lvl9pPr marL="7406640" indent="0">
              <a:buNone/>
              <a:defRPr sz="3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2F3FA-F855-B98F-A3BA-FB681C68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0572" y="13694410"/>
            <a:ext cx="10444519" cy="2014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32A56-429B-9090-DFF6-3F342FAB2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498705" y="9190358"/>
            <a:ext cx="10495956" cy="4504052"/>
          </a:xfrm>
        </p:spPr>
        <p:txBody>
          <a:bodyPr anchor="b"/>
          <a:lstStyle>
            <a:lvl1pPr marL="0" indent="0">
              <a:buNone/>
              <a:defRPr sz="4860" b="1"/>
            </a:lvl1pPr>
            <a:lvl2pPr marL="925830" indent="0">
              <a:buNone/>
              <a:defRPr sz="4050" b="1"/>
            </a:lvl2pPr>
            <a:lvl3pPr marL="1851660" indent="0">
              <a:buNone/>
              <a:defRPr sz="3645" b="1"/>
            </a:lvl3pPr>
            <a:lvl4pPr marL="2777490" indent="0">
              <a:buNone/>
              <a:defRPr sz="3240" b="1"/>
            </a:lvl4pPr>
            <a:lvl5pPr marL="3703320" indent="0">
              <a:buNone/>
              <a:defRPr sz="3240" b="1"/>
            </a:lvl5pPr>
            <a:lvl6pPr marL="4629150" indent="0">
              <a:buNone/>
              <a:defRPr sz="3240" b="1"/>
            </a:lvl6pPr>
            <a:lvl7pPr marL="5554980" indent="0">
              <a:buNone/>
              <a:defRPr sz="3240" b="1"/>
            </a:lvl7pPr>
            <a:lvl8pPr marL="6480810" indent="0">
              <a:buNone/>
              <a:defRPr sz="3240" b="1"/>
            </a:lvl8pPr>
            <a:lvl9pPr marL="7406640" indent="0">
              <a:buNone/>
              <a:defRPr sz="3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AE2A0-29A6-4CC7-A62F-1E7C71A7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498705" y="13694410"/>
            <a:ext cx="10495956" cy="20142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51677-D953-2171-8FD3-4678D721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F5E66-F074-4E28-A263-00E58E8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5E69A-1073-0C75-4AEA-EC0462AF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064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40A7-1F75-E380-8387-392E69D5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FDC11-B3BC-496B-CC09-B1EC762E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2C9EF-8B9C-AC26-83FD-C0E804D5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E5B3F-7F94-8F6A-48F4-E3CF1F96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15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BCF09-2CF3-13BA-7503-7E6FABAE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98A58-0C1E-2DA4-7D5F-3AFEF6AE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09D91-7A11-26D8-AEEE-0837282F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5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679C-1324-150B-FFE7-F283A1F2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572" y="2499360"/>
            <a:ext cx="7962780" cy="8747760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67FE-4DC6-6DA8-51F8-9FFA9E39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5956" y="5397926"/>
            <a:ext cx="12498705" cy="26642483"/>
          </a:xfrm>
        </p:spPr>
        <p:txBody>
          <a:bodyPr/>
          <a:lstStyle>
            <a:lvl1pPr>
              <a:defRPr sz="6480"/>
            </a:lvl1pPr>
            <a:lvl2pPr>
              <a:defRPr sz="5670"/>
            </a:lvl2pPr>
            <a:lvl3pPr>
              <a:defRPr sz="4860"/>
            </a:lvl3pPr>
            <a:lvl4pPr>
              <a:defRPr sz="4050"/>
            </a:lvl4pPr>
            <a:lvl5pPr>
              <a:defRPr sz="4050"/>
            </a:lvl5pPr>
            <a:lvl6pPr>
              <a:defRPr sz="4050"/>
            </a:lvl6pPr>
            <a:lvl7pPr>
              <a:defRPr sz="4050"/>
            </a:lvl7pPr>
            <a:lvl8pPr>
              <a:defRPr sz="4050"/>
            </a:lvl8pPr>
            <a:lvl9pPr>
              <a:defRPr sz="4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DB7EF-C4F0-6F7A-EC8B-07F15A94F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0572" y="11247120"/>
            <a:ext cx="7962780" cy="20836681"/>
          </a:xfrm>
        </p:spPr>
        <p:txBody>
          <a:bodyPr/>
          <a:lstStyle>
            <a:lvl1pPr marL="0" indent="0">
              <a:buNone/>
              <a:defRPr sz="3240"/>
            </a:lvl1pPr>
            <a:lvl2pPr marL="925830" indent="0">
              <a:buNone/>
              <a:defRPr sz="2835"/>
            </a:lvl2pPr>
            <a:lvl3pPr marL="1851660" indent="0">
              <a:buNone/>
              <a:defRPr sz="2430"/>
            </a:lvl3pPr>
            <a:lvl4pPr marL="2777490" indent="0">
              <a:buNone/>
              <a:defRPr sz="2025"/>
            </a:lvl4pPr>
            <a:lvl5pPr marL="3703320" indent="0">
              <a:buNone/>
              <a:defRPr sz="2025"/>
            </a:lvl5pPr>
            <a:lvl6pPr marL="4629150" indent="0">
              <a:buNone/>
              <a:defRPr sz="2025"/>
            </a:lvl6pPr>
            <a:lvl7pPr marL="5554980" indent="0">
              <a:buNone/>
              <a:defRPr sz="2025"/>
            </a:lvl7pPr>
            <a:lvl8pPr marL="6480810" indent="0">
              <a:buNone/>
              <a:defRPr sz="2025"/>
            </a:lvl8pPr>
            <a:lvl9pPr marL="7406640" indent="0">
              <a:buNone/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8FC73-DC33-40B4-88AC-7FAC91F9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81CED-98CA-06DF-C178-1ADC39B4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81C1-F476-2E48-7EC3-60BF2CF4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0DE9-D73E-B22C-0BD9-6B38214B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572" y="2499360"/>
            <a:ext cx="7962780" cy="8747760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4C61F-06E9-59F8-7F54-CB7251609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495956" y="5397926"/>
            <a:ext cx="12498705" cy="26642483"/>
          </a:xfrm>
        </p:spPr>
        <p:txBody>
          <a:bodyPr/>
          <a:lstStyle>
            <a:lvl1pPr marL="0" indent="0">
              <a:buNone/>
              <a:defRPr sz="6480"/>
            </a:lvl1pPr>
            <a:lvl2pPr marL="925830" indent="0">
              <a:buNone/>
              <a:defRPr sz="5670"/>
            </a:lvl2pPr>
            <a:lvl3pPr marL="1851660" indent="0">
              <a:buNone/>
              <a:defRPr sz="4860"/>
            </a:lvl3pPr>
            <a:lvl4pPr marL="2777490" indent="0">
              <a:buNone/>
              <a:defRPr sz="4050"/>
            </a:lvl4pPr>
            <a:lvl5pPr marL="3703320" indent="0">
              <a:buNone/>
              <a:defRPr sz="4050"/>
            </a:lvl5pPr>
            <a:lvl6pPr marL="4629150" indent="0">
              <a:buNone/>
              <a:defRPr sz="4050"/>
            </a:lvl6pPr>
            <a:lvl7pPr marL="5554980" indent="0">
              <a:buNone/>
              <a:defRPr sz="4050"/>
            </a:lvl7pPr>
            <a:lvl8pPr marL="6480810" indent="0">
              <a:buNone/>
              <a:defRPr sz="4050"/>
            </a:lvl8pPr>
            <a:lvl9pPr marL="7406640" indent="0">
              <a:buNone/>
              <a:defRPr sz="40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01744-C1E4-61D9-C87F-7A57CBFCC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0572" y="11247120"/>
            <a:ext cx="7962780" cy="20836681"/>
          </a:xfrm>
        </p:spPr>
        <p:txBody>
          <a:bodyPr/>
          <a:lstStyle>
            <a:lvl1pPr marL="0" indent="0">
              <a:buNone/>
              <a:defRPr sz="3240"/>
            </a:lvl1pPr>
            <a:lvl2pPr marL="925830" indent="0">
              <a:buNone/>
              <a:defRPr sz="2835"/>
            </a:lvl2pPr>
            <a:lvl3pPr marL="1851660" indent="0">
              <a:buNone/>
              <a:defRPr sz="2430"/>
            </a:lvl3pPr>
            <a:lvl4pPr marL="2777490" indent="0">
              <a:buNone/>
              <a:defRPr sz="2025"/>
            </a:lvl4pPr>
            <a:lvl5pPr marL="3703320" indent="0">
              <a:buNone/>
              <a:defRPr sz="2025"/>
            </a:lvl5pPr>
            <a:lvl6pPr marL="4629150" indent="0">
              <a:buNone/>
              <a:defRPr sz="2025"/>
            </a:lvl6pPr>
            <a:lvl7pPr marL="5554980" indent="0">
              <a:buNone/>
              <a:defRPr sz="2025"/>
            </a:lvl7pPr>
            <a:lvl8pPr marL="6480810" indent="0">
              <a:buNone/>
              <a:defRPr sz="2025"/>
            </a:lvl8pPr>
            <a:lvl9pPr marL="7406640" indent="0">
              <a:buNone/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A413C-BC29-5371-F088-E682710A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18B56-D2A0-535D-C35F-04DE66DA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C4510-468B-60A3-AD0C-554D4F41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4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8F8B5-703E-52E1-0F49-0FD81BEE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355" y="1996019"/>
            <a:ext cx="21294090" cy="7246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4DC5E-C180-36C6-F1E7-CE94D56B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7355" y="9980084"/>
            <a:ext cx="21294090" cy="23787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A3B4-8029-5428-340B-68990BEAB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97355" y="34748049"/>
            <a:ext cx="555498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7451-1485-F4E8-35D1-F012FEE2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78165" y="34748049"/>
            <a:ext cx="833247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F457-7C92-BBF1-B29E-A85245ABF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436465" y="34748049"/>
            <a:ext cx="5554980" cy="1996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1851660" rtl="0" eaLnBrk="1" latinLnBrk="0" hangingPunct="1">
        <a:lnSpc>
          <a:spcPct val="90000"/>
        </a:lnSpc>
        <a:spcBef>
          <a:spcPct val="0"/>
        </a:spcBef>
        <a:buNone/>
        <a:defRPr sz="8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2915" indent="-462915" algn="l" defTabSz="1851660" rtl="0" eaLnBrk="1" latinLnBrk="0" hangingPunct="1">
        <a:lnSpc>
          <a:spcPct val="90000"/>
        </a:lnSpc>
        <a:spcBef>
          <a:spcPts val="202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38874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31457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4050" kern="1200">
          <a:solidFill>
            <a:schemeClr val="tx1"/>
          </a:solidFill>
          <a:latin typeface="+mn-lt"/>
          <a:ea typeface="+mn-ea"/>
          <a:cs typeface="+mn-cs"/>
        </a:defRPr>
      </a:lvl3pPr>
      <a:lvl4pPr marL="324040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4pPr>
      <a:lvl5pPr marL="416623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5pPr>
      <a:lvl6pPr marL="509206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6pPr>
      <a:lvl7pPr marL="601789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7pPr>
      <a:lvl8pPr marL="694372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8pPr>
      <a:lvl9pPr marL="7869555" indent="-462915" algn="l" defTabSz="1851660" rtl="0" eaLnBrk="1" latinLnBrk="0" hangingPunct="1">
        <a:lnSpc>
          <a:spcPct val="90000"/>
        </a:lnSpc>
        <a:spcBef>
          <a:spcPts val="1013"/>
        </a:spcBef>
        <a:buFont typeface="Arial" panose="020B0604020202020204" pitchFamily="34" charset="0"/>
        <a:buChar char="•"/>
        <a:defRPr sz="3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2pPr>
      <a:lvl3pPr marL="185166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3pPr>
      <a:lvl4pPr marL="277749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5pPr>
      <a:lvl6pPr marL="462915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6pPr>
      <a:lvl7pPr marL="555498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7pPr>
      <a:lvl8pPr marL="648081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8pPr>
      <a:lvl9pPr marL="7406640" algn="l" defTabSz="1851660" rtl="0" eaLnBrk="1" latinLnBrk="0" hangingPunct="1">
        <a:defRPr sz="36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F3CD951-1985-C5EE-5DDE-797AE0A1BED2}"/>
              </a:ext>
            </a:extLst>
          </p:cNvPr>
          <p:cNvSpPr/>
          <p:nvPr/>
        </p:nvSpPr>
        <p:spPr>
          <a:xfrm>
            <a:off x="840981" y="1055069"/>
            <a:ext cx="23006837" cy="3560407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0" y="0"/>
            <a:ext cx="24688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769BC-17D6-FBB1-B93B-BDF1C000C1C7}"/>
              </a:ext>
            </a:extLst>
          </p:cNvPr>
          <p:cNvSpPr txBox="1"/>
          <p:nvPr/>
        </p:nvSpPr>
        <p:spPr>
          <a:xfrm>
            <a:off x="4648993" y="1646375"/>
            <a:ext cx="1868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Quantum-Secure Cryptology Implementation in Cryptocurrency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1C2D4-FFC8-C2EA-13C1-EC2EC460CDF2}"/>
              </a:ext>
            </a:extLst>
          </p:cNvPr>
          <p:cNvSpPr txBox="1"/>
          <p:nvPr/>
        </p:nvSpPr>
        <p:spPr>
          <a:xfrm>
            <a:off x="4451105" y="2827983"/>
            <a:ext cx="16166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1/c Cowen Bland, 1/c Kyle Boe, 1/c Torin Kearney, 1/c Felix Hernandez-Kossick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 LT William Maxam Sponsor: LCDR Ryan Quarry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DFB2D1B-ACAC-D1B7-7154-C7457014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609594"/>
              </p:ext>
            </p:extLst>
          </p:nvPr>
        </p:nvGraphicFramePr>
        <p:xfrm>
          <a:off x="1173693" y="22910715"/>
          <a:ext cx="8550346" cy="54252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4889">
                  <a:extLst>
                    <a:ext uri="{9D8B030D-6E8A-4147-A177-3AD203B41FA5}">
                      <a16:colId xmlns:a16="http://schemas.microsoft.com/office/drawing/2014/main" val="2350194294"/>
                    </a:ext>
                  </a:extLst>
                </a:gridCol>
                <a:gridCol w="2344889">
                  <a:extLst>
                    <a:ext uri="{9D8B030D-6E8A-4147-A177-3AD203B41FA5}">
                      <a16:colId xmlns:a16="http://schemas.microsoft.com/office/drawing/2014/main" val="2439953813"/>
                    </a:ext>
                  </a:extLst>
                </a:gridCol>
                <a:gridCol w="1930284">
                  <a:extLst>
                    <a:ext uri="{9D8B030D-6E8A-4147-A177-3AD203B41FA5}">
                      <a16:colId xmlns:a16="http://schemas.microsoft.com/office/drawing/2014/main" val="836151276"/>
                    </a:ext>
                  </a:extLst>
                </a:gridCol>
                <a:gridCol w="1930284">
                  <a:extLst>
                    <a:ext uri="{9D8B030D-6E8A-4147-A177-3AD203B41FA5}">
                      <a16:colId xmlns:a16="http://schemas.microsoft.com/office/drawing/2014/main" val="3653792594"/>
                    </a:ext>
                  </a:extLst>
                </a:gridCol>
              </a:tblGrid>
              <a:tr h="1357492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</a:pPr>
                      <a:endParaRPr lang="en-US" sz="2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</a:t>
                      </a:r>
                    </a:p>
                    <a:p>
                      <a:pPr fontAlgn="base">
                        <a:lnSpc>
                          <a:spcPts val="1650"/>
                        </a:lnSpc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</a:t>
                      </a:r>
                    </a:p>
                    <a:p>
                      <a:pPr fontAlgn="base">
                        <a:lnSpc>
                          <a:spcPts val="1650"/>
                        </a:lnSpc>
                      </a:pPr>
                      <a:endParaRPr lang="en-US" sz="28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fontAlgn="base">
                        <a:lnSpc>
                          <a:spcPts val="1650"/>
                        </a:lnSpc>
                      </a:pPr>
                      <a:r>
                        <a:rPr lang="en-US" sz="28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Authority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</a:pPr>
                      <a:r>
                        <a:rPr lang="en-US" sz="2800" b="1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Proof of Stake + Proof of Help</a:t>
                      </a: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334499"/>
                  </a:ext>
                </a:extLst>
              </a:tr>
              <a:tr h="961547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Efficiency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energy use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481862"/>
                  </a:ext>
                </a:extLst>
              </a:tr>
              <a:tr h="961547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 &amp; Throughput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 latency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Predictable, low latency 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453556"/>
                  </a:ext>
                </a:extLst>
              </a:tr>
              <a:tr h="1753438"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Against Attacks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51% attacks possible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trust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Stake-based trust &amp; verifiable timeline</a:t>
                      </a:r>
                    </a:p>
                  </a:txBody>
                  <a:tcPr marL="91421" marR="91421" marT="91421" marB="914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78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B4129C7-E21A-F8E0-2049-DD67BCD1F253}"/>
              </a:ext>
            </a:extLst>
          </p:cNvPr>
          <p:cNvSpPr txBox="1"/>
          <p:nvPr/>
        </p:nvSpPr>
        <p:spPr>
          <a:xfrm>
            <a:off x="8902091" y="28255872"/>
            <a:ext cx="780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Our Chosen Algorithms vs the Field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CB95-5CC5-CBDF-6164-FCB95A6FD6E5}"/>
              </a:ext>
            </a:extLst>
          </p:cNvPr>
          <p:cNvSpPr txBox="1"/>
          <p:nvPr/>
        </p:nvSpPr>
        <p:spPr>
          <a:xfrm>
            <a:off x="10207566" y="22866426"/>
            <a:ext cx="778256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 </a:t>
            </a:r>
            <a:r>
              <a:rPr lang="en-US" sz="3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Cryptocoin</a:t>
            </a: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value with creation of immutable ledger in the form of a blockchain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value (new field)</a:t>
            </a:r>
          </a:p>
          <a:p>
            <a:pPr marL="571500" indent="-571500">
              <a:buFontTx/>
              <a:buChar char="-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Testbed that can support the simultaneous implementation of all our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E9647-50F4-D308-BE2E-FE00B3A41E32}"/>
              </a:ext>
            </a:extLst>
          </p:cNvPr>
          <p:cNvSpPr txBox="1"/>
          <p:nvPr/>
        </p:nvSpPr>
        <p:spPr>
          <a:xfrm>
            <a:off x="1442484" y="22040570"/>
            <a:ext cx="7807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Consensus Mechanisms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ECA94B-4F3D-D2E4-91A5-A869020E48D4}"/>
              </a:ext>
            </a:extLst>
          </p:cNvPr>
          <p:cNvSpPr txBox="1"/>
          <p:nvPr/>
        </p:nvSpPr>
        <p:spPr>
          <a:xfrm>
            <a:off x="6697404" y="4329070"/>
            <a:ext cx="10567247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Objective: Develop a proof-of-concept demonstrating that quantum-resistant cryptology is practical using classical resources, by creating a quantum-secure cryptocurrency. It will be able to support the simultaneous implementation of quantum-secure signing, hashing, and secure communication (key exchange) algorithms.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8B5AF-CE5E-ECB9-4AF5-17922FFC1991}"/>
              </a:ext>
            </a:extLst>
          </p:cNvPr>
          <p:cNvSpPr txBox="1"/>
          <p:nvPr/>
        </p:nvSpPr>
        <p:spPr>
          <a:xfrm>
            <a:off x="18397681" y="22866426"/>
            <a:ext cx="517267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u="sng" dirty="0">
                <a:latin typeface="Times New Roman"/>
                <a:cs typeface="Times New Roman"/>
              </a:rPr>
              <a:t>Recommendations</a:t>
            </a:r>
          </a:p>
          <a:p>
            <a:pPr algn="ctr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Calibri"/>
              <a:buChar char="-"/>
            </a:pPr>
            <a:r>
              <a:rPr lang="en-US" sz="3600" dirty="0">
                <a:latin typeface="Times New Roman"/>
                <a:cs typeface="Times New Roman"/>
              </a:rPr>
              <a:t>Replace RSA with Dilithium2</a:t>
            </a:r>
          </a:p>
          <a:p>
            <a:pPr marL="571500" indent="-571500">
              <a:buFont typeface="Calibri"/>
              <a:buChar char="-"/>
            </a:pPr>
            <a:r>
              <a:rPr lang="en-US" sz="3600" dirty="0">
                <a:latin typeface="Times New Roman"/>
                <a:cs typeface="Times New Roman"/>
              </a:rPr>
              <a:t>Replace SHA-2 with SHA-3 (Keccak)</a:t>
            </a:r>
          </a:p>
          <a:p>
            <a:pPr marL="571500" indent="-571500">
              <a:buFont typeface="Calibri"/>
              <a:buChar char="-"/>
            </a:pPr>
            <a:r>
              <a:rPr lang="en-US" sz="3600" dirty="0">
                <a:latin typeface="Times New Roman"/>
                <a:cs typeface="Times New Roman"/>
              </a:rPr>
              <a:t>Implement </a:t>
            </a:r>
            <a:r>
              <a:rPr lang="en-US" sz="3600" dirty="0" err="1">
                <a:latin typeface="Times New Roman"/>
                <a:cs typeface="Times New Roman"/>
              </a:rPr>
              <a:t>NewHope</a:t>
            </a:r>
            <a:r>
              <a:rPr lang="en-US" sz="3600" dirty="0">
                <a:latin typeface="Times New Roman"/>
                <a:cs typeface="Times New Roman"/>
              </a:rPr>
              <a:t> into all comms</a:t>
            </a:r>
          </a:p>
          <a:p>
            <a:pPr marL="571500" indent="-571500">
              <a:buFont typeface="Calibri"/>
              <a:buChar char="-"/>
            </a:pP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A52F11-8D4C-BBFA-C798-1688D7B2F29A}"/>
              </a:ext>
            </a:extLst>
          </p:cNvPr>
          <p:cNvSpPr txBox="1"/>
          <p:nvPr/>
        </p:nvSpPr>
        <p:spPr>
          <a:xfrm>
            <a:off x="1107806" y="9857086"/>
            <a:ext cx="22291986" cy="12095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u="sng" dirty="0">
                <a:latin typeface="Times New Roman"/>
                <a:cs typeface="Times New Roman"/>
              </a:rPr>
              <a:t>Why Care about Quantum Security?</a:t>
            </a: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u="sng" dirty="0">
              <a:latin typeface="Times New Roman"/>
              <a:cs typeface="Times New Roman"/>
            </a:endParaRPr>
          </a:p>
          <a:p>
            <a:endParaRPr lang="en-US" sz="3600" dirty="0">
              <a:latin typeface="Times New Roman"/>
              <a:cs typeface="Times New Roman"/>
            </a:endParaRPr>
          </a:p>
          <a:p>
            <a:r>
              <a:rPr lang="en-US" sz="3600" dirty="0">
                <a:latin typeface="Times New Roman"/>
                <a:cs typeface="Times New Roman"/>
              </a:rPr>
              <a:t>The graph on the left depicts the length of time it will take a classical computer vs. a quantum computer to break RSA keys. The graph on the right depicts the minimum key size necessary to resist brute force attacks. Comparing RSA, non-quantum secure, and quantum secure algorithms. These graphs demonstrate that when quantum computers become available, current algorithms we rely on can be broken relatively quickly, highlighting the need for a proactive defense.</a:t>
            </a:r>
          </a:p>
          <a:p>
            <a:endParaRPr lang="en-US" sz="36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Source: https://www.sidnlabs.nl/downloads/4oxVA1OT3RL4KUtZz3DuJv/cf8eda7b3a0c3dd34a9e4be2d1f0f5ee/centr-workshop-pqc.pdf, Source: F. Borges, P. R. Reis and D. Pereira, "A Comparison of Security and its Performance </a:t>
            </a:r>
            <a:r>
              <a:rPr lang="en-US" sz="2000" dirty="0" err="1">
                <a:latin typeface="Times New Roman"/>
                <a:cs typeface="Times New Roman"/>
              </a:rPr>
              <a:t>forKey</a:t>
            </a:r>
            <a:r>
              <a:rPr lang="en-US" sz="2000" dirty="0">
                <a:latin typeface="Times New Roman"/>
                <a:cs typeface="Times New Roman"/>
              </a:rPr>
              <a:t> Agreements in  Post-Quantum Cryptography," in IEEE Access, vol. 8, Source: NIST SP 800-57 Part 1</a:t>
            </a:r>
            <a:endParaRPr lang="en-US" dirty="0">
              <a:latin typeface="Times New Roman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066CCD-872C-EF39-ABEC-D05BC1A62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99654"/>
              </p:ext>
            </p:extLst>
          </p:nvPr>
        </p:nvGraphicFramePr>
        <p:xfrm>
          <a:off x="983897" y="29213336"/>
          <a:ext cx="22640925" cy="72219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90950">
                  <a:extLst>
                    <a:ext uri="{9D8B030D-6E8A-4147-A177-3AD203B41FA5}">
                      <a16:colId xmlns:a16="http://schemas.microsoft.com/office/drawing/2014/main" val="2237681061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8089308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250893471"/>
                    </a:ext>
                  </a:extLst>
                </a:gridCol>
                <a:gridCol w="2847975">
                  <a:extLst>
                    <a:ext uri="{9D8B030D-6E8A-4147-A177-3AD203B41FA5}">
                      <a16:colId xmlns:a16="http://schemas.microsoft.com/office/drawing/2014/main" val="54178367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3525290817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929971533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209658174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3600" b="1">
                          <a:effectLst/>
                          <a:latin typeface="Times New Roman" panose="02020603050405020304" pitchFamily="18" charset="0"/>
                        </a:rPr>
                        <a:t>Non-Repudiation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3600" b="1" dirty="0">
                          <a:effectLst/>
                          <a:latin typeface="Times New Roman" panose="02020603050405020304" pitchFamily="18" charset="0"/>
                        </a:rPr>
                        <a:t>Data Integrity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b="1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3600" b="1">
                          <a:effectLst/>
                          <a:latin typeface="Times New Roman"/>
                        </a:rPr>
                        <a:t>Confidentiality</a:t>
                      </a: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355538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b="1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b="1">
                          <a:effectLst/>
                          <a:latin typeface="Times New Roman" panose="02020603050405020304" pitchFamily="18" charset="0"/>
                        </a:rPr>
                        <a:t>Criteria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RSA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(Classical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Signature)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Dilithium-2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(Quantum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Signature)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SHA256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 (Classical Hash</a:t>
                      </a: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SHA-3 (Keccak)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(Quantum Hash)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ECDH </a:t>
                      </a:r>
                      <a:endParaRPr lang="en-US">
                        <a:effectLst/>
                      </a:endParaRPr>
                    </a:p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(Classical Key </a:t>
                      </a:r>
                    </a:p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Exchange)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 dirty="0" err="1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NewHope</a:t>
                      </a: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</a:rPr>
                        <a:t>(Quantum Key Exchange)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067057"/>
                  </a:ext>
                </a:extLst>
              </a:tr>
              <a:tr h="14097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Quantum Security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Already broken</a:t>
                      </a:r>
                      <a:endParaRPr lang="en-US">
                        <a:effectLst/>
                      </a:endParaRPr>
                    </a:p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with quantum tech available today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Resistant </a:t>
                      </a:r>
                      <a:endParaRPr lang="en-US">
                        <a:effectLst/>
                      </a:endParaRPr>
                    </a:p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against quantum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Vulnerable to quantum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Designed for quantum era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Vulnerable to quantum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3375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Resistant against quantum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282024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Standardization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Long standing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NIST standard 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/>
                        </a:rPr>
                        <a:t>Common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/>
                        </a:rPr>
                        <a:t>NIST standard</a:t>
                      </a:r>
                      <a:endParaRPr lang="en-US">
                        <a:effectLst/>
                        <a:latin typeface="Times New Roman"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Widely used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NIST finalist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1592261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Performance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Very fast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Average ~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5 millisecond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Slower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Very Fast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Average ~ 70% of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Sha 256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</a:rPr>
                        <a:t>Very Fast</a:t>
                      </a:r>
                      <a:endParaRPr lang="en-US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sz="2800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Fast ~ 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US" dirty="0">
                        <a:effectLst/>
                      </a:endParaRP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</a:rPr>
                        <a:t>2 millisecond slower</a:t>
                      </a:r>
                      <a:endParaRPr lang="en-US" dirty="0">
                        <a:effectLst/>
                      </a:endParaRPr>
                    </a:p>
                  </a:txBody>
                  <a:tcPr marL="91421" marR="91421" marT="91421" marB="91421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92546"/>
                  </a:ext>
                </a:extLst>
              </a:tr>
            </a:tbl>
          </a:graphicData>
        </a:graphic>
      </p:graphicFrame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9E49A45-460F-D2B7-25D0-5555211B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77" y="4859821"/>
            <a:ext cx="5341584" cy="4553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0CA117-6FB2-867C-B00E-50D3BA077C73}"/>
              </a:ext>
            </a:extLst>
          </p:cNvPr>
          <p:cNvSpPr txBox="1"/>
          <p:nvPr/>
        </p:nvSpPr>
        <p:spPr>
          <a:xfrm>
            <a:off x="17801529" y="4098724"/>
            <a:ext cx="68872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u="sng" dirty="0">
                <a:latin typeface="Times New Roman"/>
                <a:cs typeface="Times New Roman"/>
              </a:rPr>
              <a:t>Capstone </a:t>
            </a:r>
            <a:r>
              <a:rPr lang="en-US" sz="3600" b="1" u="sng" dirty="0" err="1">
                <a:latin typeface="Times New Roman"/>
                <a:cs typeface="Times New Roman"/>
              </a:rPr>
              <a:t>Github</a:t>
            </a:r>
            <a:r>
              <a:rPr lang="en-US" sz="3600" b="1" u="sng" dirty="0">
                <a:latin typeface="Times New Roman"/>
                <a:cs typeface="Times New Roman"/>
              </a:rPr>
              <a:t> Repository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6789BFC3-46D0-C195-3C70-F7FE8A508192}"/>
              </a:ext>
            </a:extLst>
          </p:cNvPr>
          <p:cNvSpPr txBox="1"/>
          <p:nvPr/>
        </p:nvSpPr>
        <p:spPr>
          <a:xfrm>
            <a:off x="1184892" y="4333495"/>
            <a:ext cx="497563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absence of quantum-secure cryptologic technique in modern digital applications poses a significant risk as quantum computing advances. </a:t>
            </a:r>
          </a:p>
        </p:txBody>
      </p:sp>
      <p:pic>
        <p:nvPicPr>
          <p:cNvPr id="10" name="Picture 9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92393957-22C2-1A69-7A59-3DB4AABC4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484" y="11230091"/>
            <a:ext cx="10590914" cy="6624509"/>
          </a:xfrm>
          <a:prstGeom prst="rect">
            <a:avLst/>
          </a:prstGeom>
        </p:spPr>
      </p:pic>
      <p:pic>
        <p:nvPicPr>
          <p:cNvPr id="25" name="Picture 24" descr="A graph of security data&#10;&#10;AI-generated content may be incorrect.">
            <a:extLst>
              <a:ext uri="{FF2B5EF4-FFF2-40B4-BE49-F238E27FC236}">
                <a16:creationId xmlns:a16="http://schemas.microsoft.com/office/drawing/2014/main" id="{B9133F75-3098-6264-D150-FFF181B4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8076" y="11203488"/>
            <a:ext cx="10578561" cy="6648449"/>
          </a:xfrm>
          <a:prstGeom prst="rect">
            <a:avLst/>
          </a:prstGeom>
        </p:spPr>
      </p:pic>
      <p:pic>
        <p:nvPicPr>
          <p:cNvPr id="1026" name="Picture 2" descr="Image result for uscga crest">
            <a:extLst>
              <a:ext uri="{FF2B5EF4-FFF2-40B4-BE49-F238E27FC236}">
                <a16:creationId xmlns:a16="http://schemas.microsoft.com/office/drawing/2014/main" id="{E9C9103D-ABFB-D4A1-8D41-C4699478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41" y="1330229"/>
            <a:ext cx="2603581" cy="2629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preview">
            <a:extLst>
              <a:ext uri="{FF2B5EF4-FFF2-40B4-BE49-F238E27FC236}">
                <a16:creationId xmlns:a16="http://schemas.microsoft.com/office/drawing/2014/main" id="{46D2B865-A477-079B-7A0E-5204BC11B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0" y="18592800"/>
            <a:ext cx="4517658" cy="451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preview">
            <a:extLst>
              <a:ext uri="{FF2B5EF4-FFF2-40B4-BE49-F238E27FC236}">
                <a16:creationId xmlns:a16="http://schemas.microsoft.com/office/drawing/2014/main" id="{74032E10-EB12-7748-2ABA-8C7535663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92000" y="18592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A blue and white emblem with a eagle and text&#10;&#10;AI-generated content may be incorrect.">
            <a:extLst>
              <a:ext uri="{FF2B5EF4-FFF2-40B4-BE49-F238E27FC236}">
                <a16:creationId xmlns:a16="http://schemas.microsoft.com/office/drawing/2014/main" id="{85C1DF7D-A6CF-6F55-2622-8999526CC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41369" y="1330229"/>
            <a:ext cx="2695966" cy="2695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479</Words>
  <Application>Microsoft Office PowerPoint</Application>
  <PresentationFormat>Custom</PresentationFormat>
  <Paragraphs>144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Display</vt:lpstr>
      <vt:lpstr>Times New Roman</vt:lpstr>
      <vt:lpstr>Calibri</vt:lpstr>
      <vt:lpstr>Aptos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Capstone</dc:creator>
  <cp:lastModifiedBy>Boe, Kyle, W. CDT (EDU)</cp:lastModifiedBy>
  <cp:revision>2</cp:revision>
  <cp:lastPrinted>2017-11-30T14:19:24Z</cp:lastPrinted>
  <dcterms:modified xsi:type="dcterms:W3CDTF">2025-04-30T01:45:45Z</dcterms:modified>
</cp:coreProperties>
</file>