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19"/>
  </p:notesMasterIdLst>
  <p:handoutMasterIdLst>
    <p:handoutMasterId r:id="rId20"/>
  </p:handoutMasterIdLst>
  <p:sldIdLst>
    <p:sldId id="256" r:id="rId4"/>
    <p:sldId id="353" r:id="rId5"/>
    <p:sldId id="258" r:id="rId6"/>
    <p:sldId id="289" r:id="rId7"/>
    <p:sldId id="259" r:id="rId8"/>
    <p:sldId id="260" r:id="rId9"/>
    <p:sldId id="355" r:id="rId10"/>
    <p:sldId id="273" r:id="rId11"/>
    <p:sldId id="274" r:id="rId12"/>
    <p:sldId id="262" r:id="rId13"/>
    <p:sldId id="261" r:id="rId14"/>
    <p:sldId id="309" r:id="rId15"/>
    <p:sldId id="357" r:id="rId16"/>
    <p:sldId id="358" r:id="rId17"/>
    <p:sldId id="332" r:id="rId18"/>
  </p:sldIdLst>
  <p:sldSz cx="13004800" cy="9753600"/>
  <p:notesSz cx="6858000" cy="9144000"/>
  <p:defaultTextStyle>
    <a:defPPr>
      <a:defRPr lang="en-US"/>
    </a:defPPr>
    <a:lvl1pPr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5116" autoAdjust="0"/>
  </p:normalViewPr>
  <p:slideViewPr>
    <p:cSldViewPr>
      <p:cViewPr varScale="1">
        <p:scale>
          <a:sx n="47" d="100"/>
          <a:sy n="47" d="100"/>
        </p:scale>
        <p:origin x="924" y="36"/>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CDF226B-4FD4-3341-9BD1-00A205483540}" type="datetime1">
              <a:rPr lang="en-US" altLang="en-US"/>
              <a:pPr/>
              <a:t>9/2/2015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6CD931-6107-B64F-A369-A77FE31913D2}" type="slidenum">
              <a:rPr lang="en-US" altLang="en-US"/>
              <a:pPr/>
              <a:t>‹#›</a:t>
            </a:fld>
            <a:endParaRPr lang="en-US" altLang="en-US"/>
          </a:p>
        </p:txBody>
      </p:sp>
    </p:spTree>
    <p:extLst>
      <p:ext uri="{BB962C8B-B14F-4D97-AF65-F5344CB8AC3E}">
        <p14:creationId xmlns:p14="http://schemas.microsoft.com/office/powerpoint/2010/main" val="1799878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25B64D-A915-E440-8FA1-EF5251B06668}" type="datetime1">
              <a:rPr lang="en-US" altLang="en-US"/>
              <a:pPr/>
              <a:t>9/2/2015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4DFC50C-74C7-4946-B444-7F38D6650787}" type="slidenum">
              <a:rPr lang="en-US" altLang="en-US"/>
              <a:pPr/>
              <a:t>‹#›</a:t>
            </a:fld>
            <a:endParaRPr lang="en-US" altLang="en-US"/>
          </a:p>
        </p:txBody>
      </p:sp>
    </p:spTree>
    <p:extLst>
      <p:ext uri="{BB962C8B-B14F-4D97-AF65-F5344CB8AC3E}">
        <p14:creationId xmlns:p14="http://schemas.microsoft.com/office/powerpoint/2010/main" val="105746758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US" dirty="0" smtClean="0"/>
              <a:t>Purpose: Security concepts, not specific technologies</a:t>
            </a:r>
          </a:p>
          <a:p>
            <a:pPr marL="171450" indent="-171450">
              <a:buFont typeface="Arial" panose="020B0604020202020204" pitchFamily="34" charset="0"/>
              <a:buChar char="•"/>
              <a:defRPr/>
            </a:pPr>
            <a:r>
              <a:rPr lang="en-US" dirty="0" smtClean="0"/>
              <a:t>Next several classes: All the steps that a hacker needs to break into a system:</a:t>
            </a:r>
          </a:p>
          <a:p>
            <a:pPr marL="228600" indent="-228600">
              <a:buFont typeface="+mj-lt"/>
              <a:buAutoNum type="arabicPeriod"/>
              <a:defRPr/>
            </a:pPr>
            <a:r>
              <a:rPr lang="en-US" dirty="0" smtClean="0"/>
              <a:t>Gathering information – what IP addresses are owned, topology</a:t>
            </a:r>
          </a:p>
          <a:p>
            <a:pPr marL="228600" indent="-228600">
              <a:buFont typeface="+mj-lt"/>
              <a:buAutoNum type="arabicPeriod"/>
              <a:defRPr/>
            </a:pPr>
            <a:r>
              <a:rPr lang="en-US" dirty="0" smtClean="0"/>
              <a:t>Identifying hosts and services</a:t>
            </a:r>
          </a:p>
          <a:p>
            <a:pPr marL="228600" indent="-228600">
              <a:buFont typeface="+mj-lt"/>
              <a:buAutoNum type="arabicPeriod"/>
              <a:defRPr/>
            </a:pPr>
            <a:r>
              <a:rPr lang="en-US" dirty="0" smtClean="0"/>
              <a:t>Finding vulnerabilities</a:t>
            </a:r>
          </a:p>
          <a:p>
            <a:pPr marL="228600" indent="-228600">
              <a:buFont typeface="+mj-lt"/>
              <a:buAutoNum type="arabicPeriod"/>
              <a:defRPr/>
            </a:pPr>
            <a:r>
              <a:rPr lang="en-US" dirty="0" smtClean="0"/>
              <a:t>Exploitation: gaining access, elevating access</a:t>
            </a:r>
          </a:p>
          <a:p>
            <a:pPr marL="228600" indent="-228600">
              <a:buFont typeface="+mj-lt"/>
              <a:buAutoNum type="arabicPeriod"/>
              <a:defRPr/>
            </a:pPr>
            <a:r>
              <a:rPr lang="en-US" dirty="0" smtClean="0"/>
              <a:t>Post-Exploitation: maintaining access, removing traces</a:t>
            </a:r>
          </a:p>
          <a:p>
            <a:pPr marL="171450" indent="-171450">
              <a:buFont typeface="Arial" panose="020B0604020202020204" pitchFamily="34" charset="0"/>
              <a:buChar char="•"/>
              <a:defRPr/>
            </a:pPr>
            <a:r>
              <a:rPr lang="en-US" dirty="0" smtClean="0"/>
              <a:t>Cryptography: how encryption works, how SSL works</a:t>
            </a:r>
          </a:p>
          <a:p>
            <a:pPr marL="171450" indent="-171450">
              <a:buFont typeface="Arial" panose="020B0604020202020204" pitchFamily="34" charset="0"/>
              <a:buChar char="•"/>
              <a:defRPr/>
            </a:pPr>
            <a:r>
              <a:rPr lang="en-US" dirty="0" smtClean="0"/>
              <a:t>Network Defense Tools</a:t>
            </a:r>
          </a:p>
          <a:p>
            <a:pPr marL="171450" indent="-171450">
              <a:buFont typeface="Arial" panose="020B0604020202020204" pitchFamily="34" charset="0"/>
              <a:buChar char="•"/>
              <a:defRPr/>
            </a:pPr>
            <a:r>
              <a:rPr lang="en-US" dirty="0" smtClean="0"/>
              <a:t>IPv6</a:t>
            </a:r>
          </a:p>
        </p:txBody>
      </p:sp>
      <p:sp>
        <p:nvSpPr>
          <p:cNvPr id="204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11C5B66-21EA-EF45-BCCD-36BC35437BB5}" type="slidenum">
              <a:rPr lang="en-US" altLang="en-US">
                <a:solidFill>
                  <a:srgbClr val="000000"/>
                </a:solidFill>
                <a:latin typeface="Gill Sans" charset="0"/>
                <a:ea typeface="ヒラギノ角ゴ ProN W3" charset="-128"/>
              </a:rPr>
              <a:pPr eaLnBrk="1" hangingPunct="1">
                <a:spcBef>
                  <a:spcPct val="0"/>
                </a:spcBef>
              </a:pPr>
              <a:t>8</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55531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228600" indent="-228600">
              <a:buFontTx/>
              <a:buAutoNum type="arabicPeriod"/>
            </a:pPr>
            <a:r>
              <a:rPr lang="en-US" altLang="en-US">
                <a:ea typeface="MS PGothic" charset="-128"/>
              </a:rPr>
              <a:t>TCP/IP: understanding the OSI model</a:t>
            </a:r>
          </a:p>
          <a:p>
            <a:pPr marL="228600" indent="-228600">
              <a:buFontTx/>
              <a:buAutoNum type="arabicPeriod"/>
            </a:pPr>
            <a:r>
              <a:rPr lang="en-US" altLang="en-US">
                <a:ea typeface="MS PGothic" charset="-128"/>
              </a:rPr>
              <a:t>ARP vs. IP</a:t>
            </a:r>
          </a:p>
          <a:p>
            <a:pPr marL="228600" indent="-228600">
              <a:buFontTx/>
              <a:buAutoNum type="arabicPeriod"/>
            </a:pPr>
            <a:r>
              <a:rPr lang="en-US" altLang="en-US">
                <a:ea typeface="MS PGothic" charset="-128"/>
              </a:rPr>
              <a:t>Ethernet, IP, TCP packet</a:t>
            </a:r>
          </a:p>
          <a:p>
            <a:pPr marL="228600" indent="-228600">
              <a:buFontTx/>
              <a:buAutoNum type="arabicPeriod"/>
            </a:pPr>
            <a:endParaRPr lang="en-US" altLang="en-US">
              <a:ea typeface="MS PGothic" charset="-128"/>
            </a:endParaRPr>
          </a:p>
          <a:p>
            <a:pPr marL="228600" indent="-228600"/>
            <a:r>
              <a:rPr lang="en-US" altLang="en-US">
                <a:ea typeface="MS PGothic" charset="-128"/>
              </a:rPr>
              <a:t>Linux – Lab 1</a:t>
            </a:r>
          </a:p>
          <a:p>
            <a:pPr marL="228600" indent="-228600"/>
            <a:endParaRPr lang="en-US" altLang="en-US">
              <a:ea typeface="MS PGothic" charset="-128"/>
            </a:endParaRPr>
          </a:p>
          <a:p>
            <a:pPr marL="228600" indent="-228600"/>
            <a:r>
              <a:rPr lang="en-US" altLang="en-US">
                <a:ea typeface="MS PGothic" charset="-128"/>
              </a:rPr>
              <a:t>Course difficulty – Computer Security</a:t>
            </a:r>
          </a:p>
          <a:p>
            <a:pPr marL="228600" indent="-228600"/>
            <a:endParaRPr lang="en-US" altLang="en-US">
              <a:ea typeface="MS PGothic" charset="-128"/>
            </a:endParaRPr>
          </a:p>
          <a:p>
            <a:pPr marL="228600" indent="-228600"/>
            <a:r>
              <a:rPr lang="en-US" altLang="en-US">
                <a:ea typeface="MS PGothic" charset="-128"/>
              </a:rPr>
              <a:t>- make clear what the prerequisits</a:t>
            </a:r>
          </a:p>
          <a:p>
            <a:pPr marL="228600" indent="-228600"/>
            <a:r>
              <a:rPr lang="en-US" altLang="en-US">
                <a:ea typeface="MS PGothic" charset="-128"/>
              </a:rPr>
              <a:t>   - don't have it, they should drop the class</a:t>
            </a:r>
          </a:p>
          <a:p>
            <a:pPr marL="228600" indent="-228600"/>
            <a:r>
              <a:rPr lang="en-US" altLang="en-US">
                <a:ea typeface="MS PGothic" charset="-128"/>
              </a:rPr>
              <a:t>   - NYU only has one week to add/drop. next monday</a:t>
            </a:r>
          </a:p>
          <a:p>
            <a:pPr marL="228600" indent="-228600"/>
            <a:r>
              <a:rPr lang="en-US" altLang="en-US">
                <a:ea typeface="MS PGothic" charset="-128"/>
              </a:rPr>
              <a:t>   - 3.4 is the average grade</a:t>
            </a:r>
          </a:p>
        </p:txBody>
      </p:sp>
      <p:sp>
        <p:nvSpPr>
          <p:cNvPr id="215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2F88CCB-6F38-8943-99DB-CA7D57D471E5}" type="slidenum">
              <a:rPr lang="en-US" altLang="en-US">
                <a:solidFill>
                  <a:srgbClr val="000000"/>
                </a:solidFill>
                <a:latin typeface="Gill Sans" charset="0"/>
                <a:ea typeface="ヒラギノ角ゴ ProN W3" charset="-128"/>
              </a:rPr>
              <a:pPr eaLnBrk="1" hangingPunct="1">
                <a:spcBef>
                  <a:spcPct val="0"/>
                </a:spcBef>
              </a:pPr>
              <a:t>9</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38269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Stack Exchange</a:t>
            </a:r>
          </a:p>
        </p:txBody>
      </p:sp>
      <p:sp>
        <p:nvSpPr>
          <p:cNvPr id="235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5B7A898-075F-9948-971F-B48F2CECCF1A}" type="slidenum">
              <a:rPr lang="en-US" altLang="en-US">
                <a:solidFill>
                  <a:srgbClr val="000000"/>
                </a:solidFill>
                <a:latin typeface="Gill Sans" charset="0"/>
                <a:ea typeface="ヒラギノ角ゴ ProN W3" charset="-128"/>
              </a:rPr>
              <a:pPr eaLnBrk="1" hangingPunct="1">
                <a:spcBef>
                  <a:spcPct val="0"/>
                </a:spcBef>
              </a:pPr>
              <a:t>10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070575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Books not required, but it helps a lot to get you into the mindset of fundamentals</a:t>
            </a:r>
          </a:p>
          <a:p>
            <a:endParaRPr lang="en-US" altLang="en-US">
              <a:ea typeface="MS PGothic" charset="-128"/>
            </a:endParaRPr>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FB8E8535-B868-9C45-9954-CD5255B1E8A2}" type="slidenum">
              <a:rPr lang="en-US" altLang="en-US">
                <a:solidFill>
                  <a:srgbClr val="000000"/>
                </a:solidFill>
                <a:latin typeface="Gill Sans" charset="0"/>
                <a:ea typeface="ヒラギノ角ゴ ProN W3" charset="-128"/>
              </a:rPr>
              <a:pPr eaLnBrk="1" hangingPunct="1">
                <a:spcBef>
                  <a:spcPct val="0"/>
                </a:spcBef>
              </a:pPr>
              <a:t>11</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7666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How to get an A</a:t>
            </a:r>
          </a:p>
          <a:p>
            <a:r>
              <a:rPr lang="en-US" altLang="en-US">
                <a:ea typeface="MS PGothic" charset="-128"/>
              </a:rPr>
              <a:t>change of grades are not allowed</a:t>
            </a:r>
          </a:p>
          <a:p>
            <a:r>
              <a:rPr lang="en-US" altLang="en-US">
                <a:ea typeface="MS PGothic" charset="-128"/>
              </a:rPr>
              <a:t>Plagiarism in academics vs. legal</a:t>
            </a:r>
          </a:p>
          <a:p>
            <a:r>
              <a:rPr lang="en-US" altLang="en-US">
                <a:ea typeface="MS PGothic" charset="-128"/>
              </a:rPr>
              <a:t>No tolerance</a:t>
            </a:r>
          </a:p>
          <a:p>
            <a:endParaRPr lang="en-US" altLang="en-US">
              <a:ea typeface="MS PGothic" charset="-128"/>
            </a:endParaRPr>
          </a:p>
        </p:txBody>
      </p:sp>
      <p:sp>
        <p:nvSpPr>
          <p:cNvPr id="245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81C7B98-1E58-CC48-9DF9-97D674321003}" type="slidenum">
              <a:rPr lang="en-US" altLang="en-US">
                <a:solidFill>
                  <a:srgbClr val="000000"/>
                </a:solidFill>
                <a:latin typeface="Gill Sans" charset="0"/>
                <a:ea typeface="ヒラギノ角ゴ ProN W3" charset="-128"/>
              </a:rPr>
              <a:pPr eaLnBrk="1" hangingPunct="1">
                <a:spcBef>
                  <a:spcPct val="0"/>
                </a:spcBef>
              </a:pPr>
              <a:t>12</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26040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16CDE5C8-FA0E-6341-B390-788C250F10A8}" type="slidenum">
              <a:rPr lang="en-US" altLang="en-US"/>
              <a:pPr/>
              <a:t>‹#›</a:t>
            </a:fld>
            <a:endParaRPr lang="en-US" altLang="en-US"/>
          </a:p>
        </p:txBody>
      </p:sp>
    </p:spTree>
    <p:extLst>
      <p:ext uri="{BB962C8B-B14F-4D97-AF65-F5344CB8AC3E}">
        <p14:creationId xmlns:p14="http://schemas.microsoft.com/office/powerpoint/2010/main" val="296864819"/>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497DF8F2-20DE-B94E-A61E-2FF8C65B59FC}" type="slidenum">
              <a:rPr lang="en-US" altLang="en-US"/>
              <a:pPr/>
              <a:t>‹#›</a:t>
            </a:fld>
            <a:endParaRPr lang="en-US" altLang="en-US"/>
          </a:p>
        </p:txBody>
      </p:sp>
    </p:spTree>
    <p:extLst>
      <p:ext uri="{BB962C8B-B14F-4D97-AF65-F5344CB8AC3E}">
        <p14:creationId xmlns:p14="http://schemas.microsoft.com/office/powerpoint/2010/main" val="719346228"/>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19AF3DD4-8259-2747-8344-4D61506E4288}" type="slidenum">
              <a:rPr lang="en-US" altLang="en-US"/>
              <a:pPr/>
              <a:t>‹#›</a:t>
            </a:fld>
            <a:endParaRPr lang="en-US" altLang="en-US"/>
          </a:p>
        </p:txBody>
      </p:sp>
    </p:spTree>
    <p:extLst>
      <p:ext uri="{BB962C8B-B14F-4D97-AF65-F5344CB8AC3E}">
        <p14:creationId xmlns:p14="http://schemas.microsoft.com/office/powerpoint/2010/main" val="846811127"/>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ED9046CF-6492-0F4A-A05A-B835ED646C28}" type="slidenum">
              <a:rPr lang="en-US" altLang="en-US"/>
              <a:pPr/>
              <a:t>‹#›</a:t>
            </a:fld>
            <a:endParaRPr lang="en-US" altLang="en-US"/>
          </a:p>
        </p:txBody>
      </p:sp>
    </p:spTree>
    <p:extLst>
      <p:ext uri="{BB962C8B-B14F-4D97-AF65-F5344CB8AC3E}">
        <p14:creationId xmlns:p14="http://schemas.microsoft.com/office/powerpoint/2010/main" val="1414829150"/>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DC1FFE25-4854-B340-A197-D37A3BC62BD4}" type="slidenum">
              <a:rPr lang="en-US" altLang="en-US"/>
              <a:pPr/>
              <a:t>‹#›</a:t>
            </a:fld>
            <a:endParaRPr lang="en-US" altLang="en-US"/>
          </a:p>
        </p:txBody>
      </p:sp>
    </p:spTree>
    <p:extLst>
      <p:ext uri="{BB962C8B-B14F-4D97-AF65-F5344CB8AC3E}">
        <p14:creationId xmlns:p14="http://schemas.microsoft.com/office/powerpoint/2010/main" val="1307565984"/>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E86FD938-3C6B-DB44-9F8F-433699FDDC8A}" type="slidenum">
              <a:rPr lang="en-US" altLang="en-US"/>
              <a:pPr/>
              <a:t>‹#›</a:t>
            </a:fld>
            <a:endParaRPr lang="en-US" altLang="en-US"/>
          </a:p>
        </p:txBody>
      </p:sp>
    </p:spTree>
    <p:extLst>
      <p:ext uri="{BB962C8B-B14F-4D97-AF65-F5344CB8AC3E}">
        <p14:creationId xmlns:p14="http://schemas.microsoft.com/office/powerpoint/2010/main" val="555996658"/>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1195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28B7A25E-C83D-ED42-AB61-0092ED503119}" type="slidenum">
              <a:rPr lang="en-US" altLang="en-US"/>
              <a:pPr/>
              <a:t>‹#›</a:t>
            </a:fld>
            <a:endParaRPr lang="en-US" altLang="en-US"/>
          </a:p>
        </p:txBody>
      </p:sp>
    </p:spTree>
    <p:extLst>
      <p:ext uri="{BB962C8B-B14F-4D97-AF65-F5344CB8AC3E}">
        <p14:creationId xmlns:p14="http://schemas.microsoft.com/office/powerpoint/2010/main" val="324763920"/>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046F5701-D3D4-7448-A88A-E7CCA89778D1}" type="slidenum">
              <a:rPr lang="en-US" altLang="en-US"/>
              <a:pPr/>
              <a:t>‹#›</a:t>
            </a:fld>
            <a:endParaRPr lang="en-US" altLang="en-US"/>
          </a:p>
        </p:txBody>
      </p:sp>
    </p:spTree>
    <p:extLst>
      <p:ext uri="{BB962C8B-B14F-4D97-AF65-F5344CB8AC3E}">
        <p14:creationId xmlns:p14="http://schemas.microsoft.com/office/powerpoint/2010/main" val="155789224"/>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6BF071FE-A6B2-5847-9C15-FA00808DA583}" type="slidenum">
              <a:rPr lang="en-US" altLang="en-US"/>
              <a:pPr/>
              <a:t>‹#›</a:t>
            </a:fld>
            <a:endParaRPr lang="en-US" altLang="en-US"/>
          </a:p>
        </p:txBody>
      </p:sp>
    </p:spTree>
    <p:extLst>
      <p:ext uri="{BB962C8B-B14F-4D97-AF65-F5344CB8AC3E}">
        <p14:creationId xmlns:p14="http://schemas.microsoft.com/office/powerpoint/2010/main" val="231602422"/>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087FE292-2E64-3847-958A-56E706D01968}" type="slidenum">
              <a:rPr lang="en-US" altLang="en-US"/>
              <a:pPr/>
              <a:t>‹#›</a:t>
            </a:fld>
            <a:endParaRPr lang="en-US" altLang="en-US"/>
          </a:p>
        </p:txBody>
      </p:sp>
    </p:spTree>
    <p:extLst>
      <p:ext uri="{BB962C8B-B14F-4D97-AF65-F5344CB8AC3E}">
        <p14:creationId xmlns:p14="http://schemas.microsoft.com/office/powerpoint/2010/main" val="1389867269"/>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A2BA8044-5D79-064F-B4EF-0D3878B5FF6B}" type="slidenum">
              <a:rPr lang="en-US" altLang="en-US"/>
              <a:pPr/>
              <a:t>‹#›</a:t>
            </a:fld>
            <a:endParaRPr lang="en-US" altLang="en-US"/>
          </a:p>
        </p:txBody>
      </p:sp>
    </p:spTree>
    <p:extLst>
      <p:ext uri="{BB962C8B-B14F-4D97-AF65-F5344CB8AC3E}">
        <p14:creationId xmlns:p14="http://schemas.microsoft.com/office/powerpoint/2010/main" val="780821396"/>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970DE8B4-9D42-484D-AC90-576A56A63B0F}" type="slidenum">
              <a:rPr lang="en-US" altLang="en-US"/>
              <a:pPr/>
              <a:t>‹#›</a:t>
            </a:fld>
            <a:endParaRPr lang="en-US" altLang="en-US"/>
          </a:p>
        </p:txBody>
      </p:sp>
    </p:spTree>
    <p:extLst>
      <p:ext uri="{BB962C8B-B14F-4D97-AF65-F5344CB8AC3E}">
        <p14:creationId xmlns:p14="http://schemas.microsoft.com/office/powerpoint/2010/main" val="774044599"/>
      </p:ext>
    </p:extLst>
  </p:cSld>
  <p:clrMapOvr>
    <a:masterClrMapping/>
  </p:clrMapOvr>
  <p:transitio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FCF68DAA-39BD-BA45-BDED-C9D69823077A}" type="slidenum">
              <a:rPr lang="en-US" altLang="en-US"/>
              <a:pPr/>
              <a:t>‹#›</a:t>
            </a:fld>
            <a:endParaRPr lang="en-US" altLang="en-US"/>
          </a:p>
        </p:txBody>
      </p:sp>
    </p:spTree>
    <p:extLst>
      <p:ext uri="{BB962C8B-B14F-4D97-AF65-F5344CB8AC3E}">
        <p14:creationId xmlns:p14="http://schemas.microsoft.com/office/powerpoint/2010/main" val="619054081"/>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172A826D-EC52-C54B-9797-1B68849687A7}" type="slidenum">
              <a:rPr lang="en-US" altLang="en-US"/>
              <a:pPr/>
              <a:t>‹#›</a:t>
            </a:fld>
            <a:endParaRPr lang="en-US" altLang="en-US"/>
          </a:p>
        </p:txBody>
      </p:sp>
    </p:spTree>
    <p:extLst>
      <p:ext uri="{BB962C8B-B14F-4D97-AF65-F5344CB8AC3E}">
        <p14:creationId xmlns:p14="http://schemas.microsoft.com/office/powerpoint/2010/main" val="711645630"/>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901700"/>
            <a:ext cx="3095625" cy="831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901700"/>
            <a:ext cx="9134475" cy="831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EE0AD85B-AD03-484A-AF8E-F66CAE18B538}" type="slidenum">
              <a:rPr lang="en-US" altLang="en-US"/>
              <a:pPr/>
              <a:t>‹#›</a:t>
            </a:fld>
            <a:endParaRPr lang="en-US" altLang="en-US"/>
          </a:p>
        </p:txBody>
      </p:sp>
    </p:spTree>
    <p:extLst>
      <p:ext uri="{BB962C8B-B14F-4D97-AF65-F5344CB8AC3E}">
        <p14:creationId xmlns:p14="http://schemas.microsoft.com/office/powerpoint/2010/main" val="195740084"/>
      </p:ext>
    </p:extLst>
  </p:cSld>
  <p:clrMapOvr>
    <a:masterClrMapping/>
  </p:clrMapOvr>
  <p:transition spd="med">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08C46D7B-5E79-A349-8DC0-8779FF567E0E}" type="slidenum">
              <a:rPr lang="en-US" altLang="en-US"/>
              <a:pPr/>
              <a:t>‹#›</a:t>
            </a:fld>
            <a:endParaRPr lang="en-US" altLang="en-US"/>
          </a:p>
        </p:txBody>
      </p:sp>
    </p:spTree>
    <p:extLst>
      <p:ext uri="{BB962C8B-B14F-4D97-AF65-F5344CB8AC3E}">
        <p14:creationId xmlns:p14="http://schemas.microsoft.com/office/powerpoint/2010/main" val="917679292"/>
      </p:ext>
    </p:extLst>
  </p:cSld>
  <p:clrMapOvr>
    <a:masterClrMapping/>
  </p:clrMapOvr>
  <p:transition spd="med">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B9112E4A-19C6-EA4C-8782-1710080D43F1}" type="slidenum">
              <a:rPr lang="en-US" altLang="en-US"/>
              <a:pPr/>
              <a:t>‹#›</a:t>
            </a:fld>
            <a:endParaRPr lang="en-US" altLang="en-US"/>
          </a:p>
        </p:txBody>
      </p:sp>
    </p:spTree>
    <p:extLst>
      <p:ext uri="{BB962C8B-B14F-4D97-AF65-F5344CB8AC3E}">
        <p14:creationId xmlns:p14="http://schemas.microsoft.com/office/powerpoint/2010/main" val="2006811972"/>
      </p:ext>
    </p:extLst>
  </p:cSld>
  <p:clrMapOvr>
    <a:masterClrMapping/>
  </p:clrMapOvr>
  <p:transition spd="med">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2F90396B-34D5-9C48-B83D-A3430DD1729D}" type="slidenum">
              <a:rPr lang="en-US" altLang="en-US"/>
              <a:pPr/>
              <a:t>‹#›</a:t>
            </a:fld>
            <a:endParaRPr lang="en-US" altLang="en-US"/>
          </a:p>
        </p:txBody>
      </p:sp>
    </p:spTree>
    <p:extLst>
      <p:ext uri="{BB962C8B-B14F-4D97-AF65-F5344CB8AC3E}">
        <p14:creationId xmlns:p14="http://schemas.microsoft.com/office/powerpoint/2010/main" val="1253207672"/>
      </p:ext>
    </p:extLst>
  </p:cSld>
  <p:clrMapOvr>
    <a:masterClrMapping/>
  </p:clrMapOvr>
  <p:transition spd="med">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B03B1344-13A9-AB47-B478-777B53EE76E0}" type="slidenum">
              <a:rPr lang="en-US" altLang="en-US"/>
              <a:pPr/>
              <a:t>‹#›</a:t>
            </a:fld>
            <a:endParaRPr lang="en-US" altLang="en-US"/>
          </a:p>
        </p:txBody>
      </p:sp>
    </p:spTree>
    <p:extLst>
      <p:ext uri="{BB962C8B-B14F-4D97-AF65-F5344CB8AC3E}">
        <p14:creationId xmlns:p14="http://schemas.microsoft.com/office/powerpoint/2010/main" val="570073850"/>
      </p:ext>
    </p:extLst>
  </p:cSld>
  <p:clrMapOvr>
    <a:masterClrMapping/>
  </p:clrMapOvr>
  <p:transition spd="med">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2C427666-BB06-1C42-9055-21B16F4C9635}" type="slidenum">
              <a:rPr lang="en-US" altLang="en-US"/>
              <a:pPr/>
              <a:t>‹#›</a:t>
            </a:fld>
            <a:endParaRPr lang="en-US" altLang="en-US"/>
          </a:p>
        </p:txBody>
      </p:sp>
    </p:spTree>
    <p:extLst>
      <p:ext uri="{BB962C8B-B14F-4D97-AF65-F5344CB8AC3E}">
        <p14:creationId xmlns:p14="http://schemas.microsoft.com/office/powerpoint/2010/main" val="1414647625"/>
      </p:ext>
    </p:extLst>
  </p:cSld>
  <p:clrMapOvr>
    <a:masterClrMapping/>
  </p:clrMapOvr>
  <p:transition spd="med">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4F2E8A21-B58D-E94E-9198-4BB25D50827C}" type="slidenum">
              <a:rPr lang="en-US" altLang="en-US"/>
              <a:pPr/>
              <a:t>‹#›</a:t>
            </a:fld>
            <a:endParaRPr lang="en-US" altLang="en-US"/>
          </a:p>
        </p:txBody>
      </p:sp>
    </p:spTree>
    <p:extLst>
      <p:ext uri="{BB962C8B-B14F-4D97-AF65-F5344CB8AC3E}">
        <p14:creationId xmlns:p14="http://schemas.microsoft.com/office/powerpoint/2010/main" val="1635905385"/>
      </p:ext>
    </p:extLst>
  </p:cSld>
  <p:clrMapOvr>
    <a:masterClrMapping/>
  </p:clrMapOvr>
  <p:transition spd="med">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93F67C6E-217C-BA46-AD52-A515025281F7}" type="slidenum">
              <a:rPr lang="en-US" altLang="en-US"/>
              <a:pPr/>
              <a:t>‹#›</a:t>
            </a:fld>
            <a:endParaRPr lang="en-US" altLang="en-US"/>
          </a:p>
        </p:txBody>
      </p:sp>
    </p:spTree>
    <p:extLst>
      <p:ext uri="{BB962C8B-B14F-4D97-AF65-F5344CB8AC3E}">
        <p14:creationId xmlns:p14="http://schemas.microsoft.com/office/powerpoint/2010/main" val="1046741222"/>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D77901EB-4241-214E-8239-C2198BB080C8}" type="slidenum">
              <a:rPr lang="en-US" altLang="en-US"/>
              <a:pPr/>
              <a:t>‹#›</a:t>
            </a:fld>
            <a:endParaRPr lang="en-US" altLang="en-US"/>
          </a:p>
        </p:txBody>
      </p:sp>
    </p:spTree>
    <p:extLst>
      <p:ext uri="{BB962C8B-B14F-4D97-AF65-F5344CB8AC3E}">
        <p14:creationId xmlns:p14="http://schemas.microsoft.com/office/powerpoint/2010/main" val="697517721"/>
      </p:ext>
    </p:extLst>
  </p:cSld>
  <p:clrMapOvr>
    <a:masterClrMapping/>
  </p:clrMapOvr>
  <p:transition spd="med">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4798983C-BF88-614E-B265-C6A64F607214}" type="slidenum">
              <a:rPr lang="en-US" altLang="en-US"/>
              <a:pPr/>
              <a:t>‹#›</a:t>
            </a:fld>
            <a:endParaRPr lang="en-US" altLang="en-US"/>
          </a:p>
        </p:txBody>
      </p:sp>
    </p:spTree>
    <p:extLst>
      <p:ext uri="{BB962C8B-B14F-4D97-AF65-F5344CB8AC3E}">
        <p14:creationId xmlns:p14="http://schemas.microsoft.com/office/powerpoint/2010/main" val="337739299"/>
      </p:ext>
    </p:extLst>
  </p:cSld>
  <p:clrMapOvr>
    <a:masterClrMapping/>
  </p:clrMapOvr>
  <p:transition spd="med">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7264C506-32A9-8B44-886A-0328F99B4A93}" type="slidenum">
              <a:rPr lang="en-US" altLang="en-US"/>
              <a:pPr/>
              <a:t>‹#›</a:t>
            </a:fld>
            <a:endParaRPr lang="en-US" altLang="en-US"/>
          </a:p>
        </p:txBody>
      </p:sp>
    </p:spTree>
    <p:extLst>
      <p:ext uri="{BB962C8B-B14F-4D97-AF65-F5344CB8AC3E}">
        <p14:creationId xmlns:p14="http://schemas.microsoft.com/office/powerpoint/2010/main" val="1896306640"/>
      </p:ext>
    </p:extLst>
  </p:cSld>
  <p:clrMapOvr>
    <a:masterClrMapping/>
  </p:clrMapOvr>
  <p:transition spd="med">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BCDCAEAF-1761-0D46-AC41-0F29F2634B8A}" type="slidenum">
              <a:rPr lang="en-US" altLang="en-US"/>
              <a:pPr/>
              <a:t>‹#›</a:t>
            </a:fld>
            <a:endParaRPr lang="en-US" altLang="en-US"/>
          </a:p>
        </p:txBody>
      </p:sp>
    </p:spTree>
    <p:extLst>
      <p:ext uri="{BB962C8B-B14F-4D97-AF65-F5344CB8AC3E}">
        <p14:creationId xmlns:p14="http://schemas.microsoft.com/office/powerpoint/2010/main" val="1343606042"/>
      </p:ext>
    </p:extLst>
  </p:cSld>
  <p:clrMapOvr>
    <a:masterClrMapping/>
  </p:clrMapOvr>
  <p:transition spd="med">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F3E21B4A-FCDF-BB48-BEE3-AD88F9B9F2B0}" type="slidenum">
              <a:rPr lang="en-US" altLang="en-US"/>
              <a:pPr/>
              <a:t>‹#›</a:t>
            </a:fld>
            <a:endParaRPr lang="en-US" altLang="en-US"/>
          </a:p>
        </p:txBody>
      </p:sp>
    </p:spTree>
    <p:extLst>
      <p:ext uri="{BB962C8B-B14F-4D97-AF65-F5344CB8AC3E}">
        <p14:creationId xmlns:p14="http://schemas.microsoft.com/office/powerpoint/2010/main" val="1111783898"/>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5"/>
          <p:cNvSpPr txBox="1">
            <a:spLocks noGrp="1" noChangeArrowheads="1"/>
          </p:cNvSpPr>
          <p:nvPr>
            <p:ph type="sldNum" sz="quarter" idx="10"/>
          </p:nvPr>
        </p:nvSpPr>
        <p:spPr>
          <a:ln/>
        </p:spPr>
        <p:txBody>
          <a:bodyPr/>
          <a:lstStyle>
            <a:lvl1pPr>
              <a:defRPr/>
            </a:lvl1pPr>
          </a:lstStyle>
          <a:p>
            <a:fld id="{57EC1BC0-562E-9E42-9931-FCB56BADEC06}" type="slidenum">
              <a:rPr lang="en-US" altLang="en-US"/>
              <a:pPr/>
              <a:t>‹#›</a:t>
            </a:fld>
            <a:endParaRPr lang="en-US" altLang="en-US"/>
          </a:p>
        </p:txBody>
      </p:sp>
    </p:spTree>
    <p:extLst>
      <p:ext uri="{BB962C8B-B14F-4D97-AF65-F5344CB8AC3E}">
        <p14:creationId xmlns:p14="http://schemas.microsoft.com/office/powerpoint/2010/main" val="2001229904"/>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5"/>
          <p:cNvSpPr txBox="1">
            <a:spLocks noGrp="1" noChangeArrowheads="1"/>
          </p:cNvSpPr>
          <p:nvPr>
            <p:ph type="sldNum" sz="quarter" idx="10"/>
          </p:nvPr>
        </p:nvSpPr>
        <p:spPr>
          <a:ln/>
        </p:spPr>
        <p:txBody>
          <a:bodyPr/>
          <a:lstStyle>
            <a:lvl1pPr>
              <a:defRPr/>
            </a:lvl1pPr>
          </a:lstStyle>
          <a:p>
            <a:fld id="{C1119D4B-D5EF-2847-9694-CBF4327D35A9}" type="slidenum">
              <a:rPr lang="en-US" altLang="en-US"/>
              <a:pPr/>
              <a:t>‹#›</a:t>
            </a:fld>
            <a:endParaRPr lang="en-US" altLang="en-US"/>
          </a:p>
        </p:txBody>
      </p:sp>
    </p:spTree>
    <p:extLst>
      <p:ext uri="{BB962C8B-B14F-4D97-AF65-F5344CB8AC3E}">
        <p14:creationId xmlns:p14="http://schemas.microsoft.com/office/powerpoint/2010/main" val="1950955939"/>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5"/>
          <p:cNvSpPr txBox="1">
            <a:spLocks noGrp="1" noChangeArrowheads="1"/>
          </p:cNvSpPr>
          <p:nvPr>
            <p:ph type="sldNum" sz="quarter" idx="10"/>
          </p:nvPr>
        </p:nvSpPr>
        <p:spPr>
          <a:ln/>
        </p:spPr>
        <p:txBody>
          <a:bodyPr/>
          <a:lstStyle>
            <a:lvl1pPr>
              <a:defRPr/>
            </a:lvl1pPr>
          </a:lstStyle>
          <a:p>
            <a:fld id="{CE606C88-4D9E-FF41-A411-3D22005C1ED0}" type="slidenum">
              <a:rPr lang="en-US" altLang="en-US"/>
              <a:pPr/>
              <a:t>‹#›</a:t>
            </a:fld>
            <a:endParaRPr lang="en-US" altLang="en-US"/>
          </a:p>
        </p:txBody>
      </p:sp>
    </p:spTree>
    <p:extLst>
      <p:ext uri="{BB962C8B-B14F-4D97-AF65-F5344CB8AC3E}">
        <p14:creationId xmlns:p14="http://schemas.microsoft.com/office/powerpoint/2010/main" val="1335939811"/>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18985060-C4D6-3748-9A04-BC403006B13A}" type="slidenum">
              <a:rPr lang="en-US" altLang="en-US"/>
              <a:pPr/>
              <a:t>‹#›</a:t>
            </a:fld>
            <a:endParaRPr lang="en-US" altLang="en-US"/>
          </a:p>
        </p:txBody>
      </p:sp>
    </p:spTree>
    <p:extLst>
      <p:ext uri="{BB962C8B-B14F-4D97-AF65-F5344CB8AC3E}">
        <p14:creationId xmlns:p14="http://schemas.microsoft.com/office/powerpoint/2010/main" val="1797073940"/>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57C1C1F0-9A8A-C84F-A2BB-29E74F194DA0}" type="slidenum">
              <a:rPr lang="en-US" altLang="en-US"/>
              <a:pPr/>
              <a:t>‹#›</a:t>
            </a:fld>
            <a:endParaRPr lang="en-US" altLang="en-US"/>
          </a:p>
        </p:txBody>
      </p:sp>
    </p:spTree>
    <p:extLst>
      <p:ext uri="{BB962C8B-B14F-4D97-AF65-F5344CB8AC3E}">
        <p14:creationId xmlns:p14="http://schemas.microsoft.com/office/powerpoint/2010/main" val="1756915667"/>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B5AF009-D669-814D-9E5D-FA9E1F869551}" type="slidenum">
              <a:rPr lang="en-US" altLang="en-US"/>
              <a:pPr/>
              <a:t>‹#›</a:t>
            </a:fld>
            <a:endParaRPr lang="en-US" altLang="en-US"/>
          </a:p>
        </p:txBody>
      </p:sp>
    </p:spTree>
    <p:extLst>
      <p:ext uri="{BB962C8B-B14F-4D97-AF65-F5344CB8AC3E}">
        <p14:creationId xmlns:p14="http://schemas.microsoft.com/office/powerpoint/2010/main" val="1065311705"/>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270000" y="1638300"/>
            <a:ext cx="10464800" cy="330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1027" name="Rectangle 4"/>
          <p:cNvSpPr>
            <a:spLocks noGrp="1" noChangeArrowheads="1"/>
          </p:cNvSpPr>
          <p:nvPr>
            <p:ph type="body" idx="1"/>
          </p:nvPr>
        </p:nvSpPr>
        <p:spPr bwMode="auto">
          <a:xfrm>
            <a:off x="1270000" y="5029200"/>
            <a:ext cx="10464800" cy="113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3" name="Text Box 5"/>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182FEAFB-1756-1F40-939D-21AAA157A12E}" type="slidenum">
              <a:rPr lang="en-US" altLang="en-US"/>
              <a:pPr/>
              <a:t>‹#›</a:t>
            </a:fld>
            <a:endParaRPr lang="en-US" altLang="en-US"/>
          </a:p>
        </p:txBody>
      </p:sp>
      <p:sp>
        <p:nvSpPr>
          <p:cNvPr id="1029" name="Rectangle 6"/>
          <p:cNvSpPr>
            <a:spLocks/>
          </p:cNvSpPr>
          <p:nvPr/>
        </p:nvSpPr>
        <p:spPr bwMode="auto">
          <a:xfrm>
            <a:off x="5562600" y="9455150"/>
            <a:ext cx="19050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pic>
        <p:nvPicPr>
          <p:cNvPr id="1030"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40233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Arial"/>
          <a:ea typeface="+mj-ea"/>
          <a:cs typeface="+mj-cs"/>
          <a:sym typeface="Gill Sans" charset="0"/>
        </a:defRPr>
      </a:lvl1pPr>
      <a:lvl2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Arial"/>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Arial"/>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Arial"/>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Arial"/>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Arial"/>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A7AB7786-A0A3-5442-94AE-960424F45725}" type="slidenum">
              <a:rPr lang="en-US" altLang="en-US"/>
              <a:pPr/>
              <a:t>‹#›</a:t>
            </a:fld>
            <a:endParaRPr lang="en-US" altLang="en-US"/>
          </a:p>
        </p:txBody>
      </p:sp>
      <p:sp>
        <p:nvSpPr>
          <p:cNvPr id="13315" name="Rectangle 4"/>
          <p:cNvSpPr>
            <a:spLocks/>
          </p:cNvSpPr>
          <p:nvPr/>
        </p:nvSpPr>
        <p:spPr bwMode="auto">
          <a:xfrm>
            <a:off x="5562600" y="9455150"/>
            <a:ext cx="19050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sp>
        <p:nvSpPr>
          <p:cNvPr id="2052" name="Rectangle 5"/>
          <p:cNvSpPr>
            <a:spLocks noGrp="1" noChangeArrowheads="1"/>
          </p:cNvSpPr>
          <p:nvPr>
            <p:ph type="title"/>
          </p:nvPr>
        </p:nvSpPr>
        <p:spPr bwMode="auto">
          <a:xfrm>
            <a:off x="317500" y="901700"/>
            <a:ext cx="12382500" cy="95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2053" name="Rectangle 6"/>
          <p:cNvSpPr>
            <a:spLocks noGrp="1" noChangeArrowheads="1"/>
          </p:cNvSpPr>
          <p:nvPr>
            <p:ph type="body" idx="1"/>
          </p:nvPr>
        </p:nvSpPr>
        <p:spPr bwMode="auto">
          <a:xfrm>
            <a:off x="571500" y="1968500"/>
            <a:ext cx="12128500" cy="725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2054"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252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dissolve/>
  </p:transition>
  <p:hf hdr="0" ftr="0" dt="0"/>
  <p:txStyles>
    <p:titleStyle>
      <a:lvl1pPr algn="l" rtl="0" eaLnBrk="0" fontAlgn="base" hangingPunct="0">
        <a:spcBef>
          <a:spcPct val="0"/>
        </a:spcBef>
        <a:spcAft>
          <a:spcPct val="0"/>
        </a:spcAft>
        <a:defRPr sz="4000">
          <a:solidFill>
            <a:schemeClr val="tx1"/>
          </a:solidFill>
          <a:latin typeface="Arial"/>
          <a:ea typeface="+mj-ea"/>
          <a:cs typeface="+mj-cs"/>
          <a:sym typeface="Gill Sans" charset="0"/>
        </a:defRPr>
      </a:lvl1pPr>
      <a:lvl2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2pPr>
      <a:lvl3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3pPr>
      <a:lvl4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4pPr>
      <a:lvl5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5pPr>
      <a:lvl6pPr marL="4572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6pPr>
      <a:lvl7pPr marL="9144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7pPr>
      <a:lvl8pPr marL="13716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8pPr>
      <a:lvl9pPr marL="18288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1pPr>
      <a:lvl2pPr marL="279400" indent="1778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2pPr>
      <a:lvl3pPr marL="660400" indent="2540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3pPr>
      <a:lvl4pPr marL="965200" indent="4064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4pPr>
      <a:lvl5pPr marL="1231900" indent="596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5pPr>
      <a:lvl6pPr marL="16891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6pPr>
      <a:lvl7pPr marL="21463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7pPr>
      <a:lvl8pPr marL="26035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8pPr>
      <a:lvl9pPr marL="30607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3"/>
          <p:cNvSpPr>
            <a:spLocks/>
          </p:cNvSpPr>
          <p:nvPr/>
        </p:nvSpPr>
        <p:spPr bwMode="auto">
          <a:xfrm>
            <a:off x="5562600" y="9455150"/>
            <a:ext cx="19050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rPr>
              <a:t>CS 6823 - Network Security</a:t>
            </a:r>
          </a:p>
        </p:txBody>
      </p:sp>
      <p:sp>
        <p:nvSpPr>
          <p:cNvPr id="3076" name="Text Box 4"/>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F679CD7C-003D-4D45-ADDD-454C33C0FAB1}" type="slidenum">
              <a:rPr lang="en-US" altLang="en-US"/>
              <a:pPr/>
              <a:t>‹#›</a:t>
            </a:fld>
            <a:endParaRPr lang="en-US" altLang="en-US"/>
          </a:p>
        </p:txBody>
      </p:sp>
      <p:pic>
        <p:nvPicPr>
          <p:cNvPr id="2" name="Picture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1663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mj-lt"/>
          <a:ea typeface="+mj-ea"/>
          <a:cs typeface="+mj-cs"/>
          <a:sym typeface="Gill Sans" charset="0"/>
        </a:defRPr>
      </a:lvl1pPr>
      <a:lvl2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engineering.nyu.edu/academics/code-of-conduct/academic-dishonesty"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vital.poly.edu/interim/registration.php" TargetMode="External"/><Relationship Id="rId2" Type="http://schemas.openxmlformats.org/officeDocument/2006/relationships/hyperlink" Target="https://newclasses.nyu.edu/access/calendar/ical/netsec_fall2015.ic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vital.poly.edu/interim/" TargetMode="External"/><Relationship Id="rId2" Type="http://schemas.openxmlformats.org/officeDocument/2006/relationships/hyperlink" Target="https://newclasses.nyu.edu/"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vital.poly.edu/interim/registration.php" TargetMode="External"/><Relationship Id="rId2" Type="http://schemas.openxmlformats.org/officeDocument/2006/relationships/hyperlink" Target="https://vital.poly.edu/interim/" TargetMode="Externa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r>
              <a:rPr lang="en-US" altLang="en-US" b="1" i="0">
                <a:latin typeface="Arial" charset="0"/>
              </a:rPr>
              <a:t>Network Security</a:t>
            </a:r>
          </a:p>
        </p:txBody>
      </p:sp>
      <p:sp>
        <p:nvSpPr>
          <p:cNvPr id="4099" name="Rectangle 2"/>
          <p:cNvSpPr>
            <a:spLocks noGrp="1" noChangeArrowheads="1"/>
          </p:cNvSpPr>
          <p:nvPr>
            <p:ph type="body" idx="1"/>
          </p:nvPr>
        </p:nvSpPr>
        <p:spPr>
          <a:xfrm>
            <a:off x="1270000" y="5029200"/>
            <a:ext cx="10464800" cy="3302000"/>
          </a:xfrm>
        </p:spPr>
        <p:txBody>
          <a:bodyPr/>
          <a:lstStyle/>
          <a:p>
            <a:pPr marL="0" indent="0" eaLnBrk="1" hangingPunct="1"/>
            <a:r>
              <a:rPr lang="en-US" altLang="en-US" dirty="0">
                <a:latin typeface="Arial" charset="0"/>
              </a:rPr>
              <a:t>CS 6823 - Lecture 0</a:t>
            </a:r>
          </a:p>
          <a:p>
            <a:pPr marL="0" indent="0" eaLnBrk="1" hangingPunct="1"/>
            <a:r>
              <a:rPr lang="en-US" altLang="en-US" dirty="0">
                <a:latin typeface="Arial" charset="0"/>
              </a:rPr>
              <a:t>Introduction, Expectations, and Policies</a:t>
            </a:r>
          </a:p>
          <a:p>
            <a:pPr marL="0" indent="0" eaLnBrk="1" hangingPunct="1"/>
            <a:endParaRPr lang="en-US" altLang="en-US" dirty="0">
              <a:latin typeface="Arial" charset="0"/>
            </a:endParaRPr>
          </a:p>
          <a:p>
            <a:pPr marL="0" indent="0" eaLnBrk="1" hangingPunct="1"/>
            <a:r>
              <a:rPr lang="en-US" altLang="en-US" sz="2400" dirty="0">
                <a:latin typeface="Arial" charset="0"/>
              </a:rPr>
              <a:t>Phillip </a:t>
            </a:r>
            <a:r>
              <a:rPr lang="en-US" altLang="en-US" sz="2400" dirty="0" err="1">
                <a:latin typeface="Arial" charset="0"/>
              </a:rPr>
              <a:t>Mak</a:t>
            </a:r>
            <a:endParaRPr lang="en-US" altLang="en-US" sz="2400" dirty="0">
              <a:latin typeface="Arial" charset="0"/>
            </a:endParaRPr>
          </a:p>
          <a:p>
            <a:pPr marL="0" indent="0" eaLnBrk="1" hangingPunct="1"/>
            <a:r>
              <a:rPr lang="en-US" altLang="en-US" sz="2400" dirty="0" err="1">
                <a:latin typeface="Arial" charset="0"/>
              </a:rPr>
              <a:t>pmak</a:t>
            </a:r>
            <a:r>
              <a:rPr lang="en-US" altLang="en-US" sz="2400" dirty="0" err="1" smtClean="0">
                <a:latin typeface="Arial" charset="0"/>
              </a:rPr>
              <a:t>@nyu.edu</a:t>
            </a:r>
            <a:endParaRPr lang="en-US" altLang="en-US" sz="2400" dirty="0">
              <a:latin typeface="Arial" charset="0"/>
            </a:endParaRPr>
          </a:p>
        </p:txBody>
      </p:sp>
    </p:spTree>
  </p:cSld>
  <p:clrMapOvr>
    <a:masterClrMapping/>
  </p:clrMapOvr>
  <p:transition advTm="740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9945295-650F-FD4C-B469-90B80BBCAFEF}" type="slidenum">
              <a:rPr lang="en-US" altLang="en-US" sz="1200">
                <a:latin typeface="Gill Sans" charset="0"/>
              </a:rPr>
              <a:pPr eaLnBrk="1" hangingPunct="1">
                <a:buClrTx/>
                <a:buSzTx/>
                <a:buFontTx/>
                <a:buNone/>
              </a:pPr>
              <a:t>10</a:t>
            </a:fld>
            <a:endParaRPr lang="en-US" altLang="en-US" sz="1200">
              <a:latin typeface="Gill Sans" charset="0"/>
            </a:endParaRPr>
          </a:p>
        </p:txBody>
      </p:sp>
      <p:sp>
        <p:nvSpPr>
          <p:cNvPr id="14339" name="Rectangle 1"/>
          <p:cNvSpPr>
            <a:spLocks noGrp="1" noChangeArrowheads="1"/>
          </p:cNvSpPr>
          <p:nvPr>
            <p:ph type="title"/>
          </p:nvPr>
        </p:nvSpPr>
        <p:spPr/>
        <p:txBody>
          <a:bodyPr/>
          <a:lstStyle/>
          <a:p>
            <a:pPr eaLnBrk="1" hangingPunct="1"/>
            <a:r>
              <a:rPr lang="en-US" altLang="en-US" dirty="0" smtClean="0">
                <a:latin typeface="Arial" charset="0"/>
              </a:rPr>
              <a:t>Textbook</a:t>
            </a:r>
            <a:endParaRPr lang="en-US" altLang="en-US" dirty="0">
              <a:latin typeface="Arial" charset="0"/>
            </a:endParaRPr>
          </a:p>
        </p:txBody>
      </p:sp>
      <p:sp>
        <p:nvSpPr>
          <p:cNvPr id="14340" name="Rectangle 2"/>
          <p:cNvSpPr>
            <a:spLocks noGrp="1" noChangeArrowheads="1"/>
          </p:cNvSpPr>
          <p:nvPr>
            <p:ph type="body" idx="1"/>
          </p:nvPr>
        </p:nvSpPr>
        <p:spPr>
          <a:xfrm>
            <a:off x="444500" y="2133600"/>
            <a:ext cx="12128500" cy="7251700"/>
          </a:xfrm>
        </p:spPr>
        <p:txBody>
          <a:bodyPr/>
          <a:lstStyle/>
          <a:p>
            <a:pPr marL="0" indent="0" eaLnBrk="1" hangingPunct="1"/>
            <a:r>
              <a:rPr lang="en-US" altLang="en-US" dirty="0" smtClean="0">
                <a:latin typeface="Arial" charset="0"/>
              </a:rPr>
              <a:t>No textbook assigned.</a:t>
            </a:r>
          </a:p>
          <a:p>
            <a:pPr marL="0" indent="0" eaLnBrk="1" hangingPunct="1"/>
            <a:endParaRPr lang="en-US" altLang="en-US" dirty="0">
              <a:latin typeface="Arial" charset="0"/>
            </a:endParaRPr>
          </a:p>
          <a:p>
            <a:pPr marL="0" indent="0" eaLnBrk="1" hangingPunct="1"/>
            <a:r>
              <a:rPr lang="en-US" altLang="en-US" dirty="0" smtClean="0">
                <a:latin typeface="Arial" charset="0"/>
              </a:rPr>
              <a:t>Rather </a:t>
            </a:r>
            <a:r>
              <a:rPr lang="en-US" altLang="en-US" dirty="0">
                <a:latin typeface="Arial" charset="0"/>
              </a:rPr>
              <a:t>than a textbook, reading materials (such as URLs, papers, news articles) will be regularly assigned and posted on </a:t>
            </a:r>
            <a:r>
              <a:rPr lang="en-US" altLang="en-US" dirty="0" smtClean="0">
                <a:latin typeface="Arial" charset="0"/>
              </a:rPr>
              <a:t>NYU Classes.</a:t>
            </a:r>
            <a:endParaRPr lang="en-US" altLang="en-US" dirty="0">
              <a:latin typeface="Arial" charset="0"/>
            </a:endParaRPr>
          </a:p>
          <a:p>
            <a:pPr marL="0" indent="0" eaLnBrk="1" hangingPunct="1">
              <a:buFont typeface="Gill Sans" charset="0"/>
              <a:buNone/>
            </a:pPr>
            <a:endParaRPr lang="en-US" altLang="en-US" dirty="0">
              <a:latin typeface="Arial" charset="0"/>
            </a:endParaRPr>
          </a:p>
          <a:p>
            <a:pPr marL="0" indent="0" eaLnBrk="1" hangingPunct="1"/>
            <a:r>
              <a:rPr lang="en-US" altLang="en-US" dirty="0">
                <a:latin typeface="Arial" charset="0"/>
              </a:rPr>
              <a:t>Material from these sources are fair game for exams even if the material is not covered in class</a:t>
            </a:r>
          </a:p>
        </p:txBody>
      </p:sp>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fld id="{9F5D613B-BF47-F742-904B-D62CDF917452}" type="slidenum">
              <a:rPr lang="en-US" altLang="en-US" sz="1200">
                <a:solidFill>
                  <a:schemeClr val="tx1"/>
                </a:solidFill>
              </a:rPr>
              <a:pPr eaLnBrk="1" hangingPunct="1"/>
              <a:t>11</a:t>
            </a:fld>
            <a:endParaRPr lang="en-US" altLang="en-US" sz="1200">
              <a:solidFill>
                <a:schemeClr val="tx1"/>
              </a:solidFill>
            </a:endParaRP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4648200"/>
            <a:ext cx="1257300" cy="167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13316" name="Rectangle 4"/>
          <p:cNvSpPr>
            <a:spLocks/>
          </p:cNvSpPr>
          <p:nvPr/>
        </p:nvSpPr>
        <p:spPr bwMode="auto">
          <a:xfrm>
            <a:off x="3352800" y="1949450"/>
            <a:ext cx="78359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altLang="en-US" sz="2400" b="1" dirty="0">
                <a:solidFill>
                  <a:schemeClr val="tx1"/>
                </a:solidFill>
                <a:latin typeface="Arial" charset="0"/>
              </a:rPr>
              <a:t>Computer Security Second Edition (Optional)</a:t>
            </a:r>
            <a:endParaRPr lang="en-US" altLang="en-US" sz="2400" i="1" dirty="0">
              <a:solidFill>
                <a:schemeClr val="tx1"/>
              </a:solidFill>
              <a:latin typeface="Arial" charset="0"/>
            </a:endParaRPr>
          </a:p>
          <a:p>
            <a:r>
              <a:rPr lang="en-US" altLang="en-US" sz="2400" dirty="0">
                <a:latin typeface="Arial" charset="0"/>
              </a:rPr>
              <a:t>Dieter </a:t>
            </a:r>
            <a:r>
              <a:rPr lang="en-US" altLang="en-US" sz="2400" dirty="0" err="1">
                <a:latin typeface="Arial" charset="0"/>
              </a:rPr>
              <a:t>Gollmann</a:t>
            </a:r>
            <a:endParaRPr lang="en-US" altLang="en-US" sz="2400" dirty="0">
              <a:latin typeface="Arial" charset="0"/>
            </a:endParaRPr>
          </a:p>
          <a:p>
            <a:r>
              <a:rPr lang="en-US" altLang="en-US" sz="2400" dirty="0">
                <a:solidFill>
                  <a:schemeClr val="tx1"/>
                </a:solidFill>
                <a:latin typeface="Arial" charset="0"/>
              </a:rPr>
              <a:t>ISBN: 0470741155</a:t>
            </a:r>
          </a:p>
          <a:p>
            <a:r>
              <a:rPr lang="en-US" altLang="en-US" sz="2400" dirty="0">
                <a:solidFill>
                  <a:schemeClr val="tx1"/>
                </a:solidFill>
                <a:latin typeface="Arial" charset="0"/>
              </a:rPr>
              <a:t>Published: 2011</a:t>
            </a:r>
          </a:p>
        </p:txBody>
      </p:sp>
      <p:sp>
        <p:nvSpPr>
          <p:cNvPr id="13317" name="Rectangle 5"/>
          <p:cNvSpPr>
            <a:spLocks/>
          </p:cNvSpPr>
          <p:nvPr/>
        </p:nvSpPr>
        <p:spPr bwMode="auto">
          <a:xfrm>
            <a:off x="3378200" y="7239000"/>
            <a:ext cx="78359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altLang="en-US" sz="2400" b="1">
                <a:latin typeface="Arial" charset="0"/>
              </a:rPr>
              <a:t>Cryptography Engineering (Optional)</a:t>
            </a:r>
          </a:p>
          <a:p>
            <a:r>
              <a:rPr lang="en-US" altLang="en-US" sz="2400">
                <a:solidFill>
                  <a:schemeClr val="tx1"/>
                </a:solidFill>
                <a:latin typeface="Arial" charset="0"/>
              </a:rPr>
              <a:t>Neils Ferguson, Bruce Schneier</a:t>
            </a:r>
          </a:p>
          <a:p>
            <a:r>
              <a:rPr lang="en-US" altLang="en-US" sz="2400">
                <a:solidFill>
                  <a:schemeClr val="tx1"/>
                </a:solidFill>
                <a:latin typeface="Arial" charset="0"/>
              </a:rPr>
              <a:t>ISBN: </a:t>
            </a:r>
            <a:r>
              <a:rPr lang="en-US" altLang="en-US" sz="2400">
                <a:latin typeface="Arial" charset="0"/>
              </a:rPr>
              <a:t>978-0-470-47424-2</a:t>
            </a:r>
          </a:p>
          <a:p>
            <a:r>
              <a:rPr lang="en-US" altLang="en-US" sz="2400">
                <a:solidFill>
                  <a:schemeClr val="tx1"/>
                </a:solidFill>
                <a:latin typeface="Arial" charset="0"/>
              </a:rPr>
              <a:t>Published: 2010</a:t>
            </a:r>
          </a:p>
        </p:txBody>
      </p:sp>
      <p:sp>
        <p:nvSpPr>
          <p:cNvPr id="13318" name="Rectangle 6"/>
          <p:cNvSpPr>
            <a:spLocks/>
          </p:cNvSpPr>
          <p:nvPr/>
        </p:nvSpPr>
        <p:spPr bwMode="auto">
          <a:xfrm>
            <a:off x="3302000" y="4648200"/>
            <a:ext cx="78359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altLang="en-US" sz="2400" b="1" dirty="0">
                <a:solidFill>
                  <a:schemeClr val="tx1"/>
                </a:solidFill>
                <a:latin typeface="Arial" charset="0"/>
              </a:rPr>
              <a:t>Counter Hack Reloaded (Optional)</a:t>
            </a:r>
          </a:p>
          <a:p>
            <a:r>
              <a:rPr lang="en-US" altLang="en-US" sz="2400" dirty="0">
                <a:solidFill>
                  <a:schemeClr val="tx1"/>
                </a:solidFill>
                <a:latin typeface="Arial" charset="0"/>
              </a:rPr>
              <a:t>Ed </a:t>
            </a:r>
            <a:r>
              <a:rPr lang="en-US" altLang="en-US" sz="2400" dirty="0" err="1">
                <a:solidFill>
                  <a:schemeClr val="tx1"/>
                </a:solidFill>
                <a:latin typeface="Arial" charset="0"/>
              </a:rPr>
              <a:t>Skoudis</a:t>
            </a:r>
            <a:endParaRPr lang="en-US" altLang="en-US" sz="2400" dirty="0">
              <a:solidFill>
                <a:schemeClr val="tx1"/>
              </a:solidFill>
              <a:latin typeface="Arial" charset="0"/>
            </a:endParaRPr>
          </a:p>
          <a:p>
            <a:r>
              <a:rPr lang="en-US" altLang="en-US" sz="2400" dirty="0">
                <a:solidFill>
                  <a:schemeClr val="tx1"/>
                </a:solidFill>
                <a:latin typeface="Arial" charset="0"/>
              </a:rPr>
              <a:t>ISBN: 0131481045</a:t>
            </a:r>
          </a:p>
          <a:p>
            <a:r>
              <a:rPr lang="en-US" altLang="en-US" sz="2400" dirty="0">
                <a:solidFill>
                  <a:schemeClr val="tx1"/>
                </a:solidFill>
                <a:latin typeface="Arial" charset="0"/>
              </a:rPr>
              <a:t>Published: 2006</a:t>
            </a:r>
          </a:p>
        </p:txBody>
      </p:sp>
      <p:sp>
        <p:nvSpPr>
          <p:cNvPr id="13319" name="Rectangle 7"/>
          <p:cNvSpPr>
            <a:spLocks/>
          </p:cNvSpPr>
          <p:nvPr/>
        </p:nvSpPr>
        <p:spPr bwMode="auto">
          <a:xfrm>
            <a:off x="0" y="1016000"/>
            <a:ext cx="9245600" cy="72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a:r>
              <a:rPr lang="en-US" altLang="en-US" dirty="0" smtClean="0">
                <a:solidFill>
                  <a:schemeClr val="tx1"/>
                </a:solidFill>
                <a:latin typeface="Arial" charset="0"/>
              </a:rPr>
              <a:t>Optional Textbooks (none required)</a:t>
            </a:r>
            <a:endParaRPr lang="en-US" altLang="en-US" dirty="0">
              <a:solidFill>
                <a:schemeClr val="tx1"/>
              </a:solidFill>
              <a:latin typeface="Arial" charset="0"/>
            </a:endParaRPr>
          </a:p>
        </p:txBody>
      </p:sp>
      <p:pic>
        <p:nvPicPr>
          <p:cNvPr id="1332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7315200"/>
            <a:ext cx="1231900" cy="154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2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057400"/>
            <a:ext cx="127635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latin typeface="Arial" charset="0"/>
              </a:rPr>
              <a:t>Course Policies</a:t>
            </a:r>
          </a:p>
        </p:txBody>
      </p:sp>
      <p:sp>
        <p:nvSpPr>
          <p:cNvPr id="15363" name="Rectangle 3"/>
          <p:cNvSpPr>
            <a:spLocks noGrp="1" noChangeArrowheads="1"/>
          </p:cNvSpPr>
          <p:nvPr>
            <p:ph type="body" idx="1"/>
          </p:nvPr>
        </p:nvSpPr>
        <p:spPr>
          <a:xfrm>
            <a:off x="863600" y="2514600"/>
            <a:ext cx="11176000" cy="4995863"/>
          </a:xfrm>
        </p:spPr>
        <p:txBody>
          <a:bodyPr/>
          <a:lstStyle/>
          <a:p>
            <a:r>
              <a:rPr lang="en-US" altLang="en-US" dirty="0">
                <a:latin typeface="Arial" charset="0"/>
              </a:rPr>
              <a:t>10% </a:t>
            </a:r>
            <a:r>
              <a:rPr lang="en-US" altLang="en-US" dirty="0" smtClean="0">
                <a:latin typeface="Arial" charset="0"/>
              </a:rPr>
              <a:t>Homework &amp; Quizzes</a:t>
            </a:r>
            <a:endParaRPr lang="en-US" altLang="en-US" dirty="0">
              <a:latin typeface="Arial" charset="0"/>
            </a:endParaRPr>
          </a:p>
          <a:p>
            <a:r>
              <a:rPr lang="en-US" altLang="en-US" dirty="0">
                <a:latin typeface="Arial" charset="0"/>
              </a:rPr>
              <a:t>30% Labs</a:t>
            </a:r>
          </a:p>
          <a:p>
            <a:r>
              <a:rPr lang="en-US" altLang="en-US" dirty="0">
                <a:latin typeface="Arial" charset="0"/>
              </a:rPr>
              <a:t>30% Midterm</a:t>
            </a:r>
          </a:p>
          <a:p>
            <a:r>
              <a:rPr lang="en-US" altLang="en-US" dirty="0">
                <a:latin typeface="Arial" charset="0"/>
              </a:rPr>
              <a:t>30% </a:t>
            </a:r>
            <a:r>
              <a:rPr lang="en-US" altLang="en-US" dirty="0" smtClean="0">
                <a:latin typeface="Arial" charset="0"/>
              </a:rPr>
              <a:t>Final</a:t>
            </a:r>
            <a:endParaRPr lang="en-US" altLang="en-US" dirty="0">
              <a:latin typeface="Arial" charset="0"/>
            </a:endParaRPr>
          </a:p>
          <a:p>
            <a:endParaRPr lang="en-US" altLang="en-US" dirty="0" smtClean="0">
              <a:latin typeface="Arial" charset="0"/>
            </a:endParaRPr>
          </a:p>
          <a:p>
            <a:r>
              <a:rPr lang="en-US" altLang="en-US" dirty="0" smtClean="0">
                <a:latin typeface="Arial" charset="0"/>
              </a:rPr>
              <a:t>Syllabus on NYU Classes</a:t>
            </a:r>
            <a:endParaRPr lang="en-US" altLang="en-US" dirty="0">
              <a:latin typeface="Arial" charset="0"/>
            </a:endParaRPr>
          </a:p>
          <a:p>
            <a:endParaRPr lang="en-US" altLang="en-US" dirty="0">
              <a:latin typeface="Arial" charset="0"/>
            </a:endParaRPr>
          </a:p>
          <a:p>
            <a:r>
              <a:rPr lang="en-US" altLang="en-US" dirty="0">
                <a:solidFill>
                  <a:srgbClr val="FF0000"/>
                </a:solidFill>
                <a:latin typeface="Arial" charset="0"/>
              </a:rPr>
              <a:t>No late assignments accepted.  No Dropped Labs</a:t>
            </a:r>
          </a:p>
          <a:p>
            <a:pPr>
              <a:buFont typeface="Gill Sans" charset="0"/>
              <a:buNone/>
            </a:pPr>
            <a:endParaRPr lang="en-US" altLang="en-US" dirty="0">
              <a:latin typeface="Arial" charset="0"/>
            </a:endParaRPr>
          </a:p>
          <a:p>
            <a:r>
              <a:rPr lang="en-US" altLang="en-US" dirty="0">
                <a:latin typeface="Arial" charset="0"/>
              </a:rPr>
              <a:t>Plagiarism policy – Don’t do it</a:t>
            </a:r>
          </a:p>
          <a:p>
            <a:pPr lvl="1"/>
            <a:r>
              <a:rPr lang="en-US" altLang="en-US" sz="2400" dirty="0">
                <a:latin typeface="Arial" charset="0"/>
                <a:hlinkClick r:id="rId3"/>
              </a:rPr>
              <a:t>https://engineering.nyu.edu/academics/code-of-conduct/academic-dishonesty</a:t>
            </a:r>
            <a:endParaRPr lang="en-US" altLang="en-US" sz="2400" dirty="0">
              <a:latin typeface="Arial" charset="0"/>
            </a:endParaRPr>
          </a:p>
          <a:p>
            <a:endParaRPr lang="en-US" altLang="en-US" sz="2000" dirty="0">
              <a:latin typeface="Arial" charset="0"/>
            </a:endParaRPr>
          </a:p>
          <a:p>
            <a:endParaRPr lang="en-US" altLang="en-US" dirty="0">
              <a:latin typeface="Arial" charset="0"/>
            </a:endParaRPr>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latin typeface="Arial" charset="0"/>
              </a:rPr>
              <a:t>Course Expectations</a:t>
            </a:r>
          </a:p>
        </p:txBody>
      </p:sp>
      <p:sp>
        <p:nvSpPr>
          <p:cNvPr id="16387" name="Content Placeholder 2"/>
          <p:cNvSpPr>
            <a:spLocks noGrp="1"/>
          </p:cNvSpPr>
          <p:nvPr>
            <p:ph idx="1"/>
          </p:nvPr>
        </p:nvSpPr>
        <p:spPr/>
        <p:txBody>
          <a:bodyPr>
            <a:normAutofit fontScale="92500" lnSpcReduction="20000"/>
          </a:bodyPr>
          <a:lstStyle/>
          <a:p>
            <a:r>
              <a:rPr lang="en-US" altLang="en-US" dirty="0">
                <a:latin typeface="Arial" charset="0"/>
              </a:rPr>
              <a:t>Expected workload is approximately 13 hours a week</a:t>
            </a:r>
          </a:p>
          <a:p>
            <a:endParaRPr lang="en-US" altLang="en-US" dirty="0">
              <a:latin typeface="Arial" charset="0"/>
            </a:endParaRPr>
          </a:p>
          <a:p>
            <a:r>
              <a:rPr lang="en-US" altLang="en-US" dirty="0">
                <a:latin typeface="Arial" charset="0"/>
              </a:rPr>
              <a:t>Student should be prepared for each lecture</a:t>
            </a:r>
          </a:p>
          <a:p>
            <a:pPr lvl="2"/>
            <a:r>
              <a:rPr lang="en-US" altLang="en-US" dirty="0">
                <a:latin typeface="Arial" charset="0"/>
              </a:rPr>
              <a:t>Review Lecture Slides</a:t>
            </a:r>
          </a:p>
          <a:p>
            <a:pPr lvl="2"/>
            <a:r>
              <a:rPr lang="en-US" altLang="en-US" dirty="0">
                <a:latin typeface="Arial" charset="0"/>
              </a:rPr>
              <a:t>View reading materials</a:t>
            </a:r>
          </a:p>
          <a:p>
            <a:pPr lvl="2"/>
            <a:r>
              <a:rPr lang="en-US" altLang="en-US" dirty="0">
                <a:latin typeface="Arial" charset="0"/>
              </a:rPr>
              <a:t>View lecture, either live or recording</a:t>
            </a:r>
            <a:br>
              <a:rPr lang="en-US" altLang="en-US" dirty="0">
                <a:latin typeface="Arial" charset="0"/>
              </a:rPr>
            </a:br>
            <a:endParaRPr lang="en-US" altLang="en-US" dirty="0">
              <a:latin typeface="Arial" charset="0"/>
            </a:endParaRPr>
          </a:p>
          <a:p>
            <a:r>
              <a:rPr lang="en-US" altLang="en-US" dirty="0">
                <a:latin typeface="Arial" charset="0"/>
              </a:rPr>
              <a:t>Labs and </a:t>
            </a:r>
            <a:r>
              <a:rPr lang="en-US" altLang="en-US" dirty="0" err="1">
                <a:latin typeface="Arial" charset="0"/>
              </a:rPr>
              <a:t>homeworks</a:t>
            </a:r>
            <a:r>
              <a:rPr lang="en-US" altLang="en-US" dirty="0">
                <a:latin typeface="Arial" charset="0"/>
              </a:rPr>
              <a:t> </a:t>
            </a:r>
          </a:p>
          <a:p>
            <a:pPr lvl="2"/>
            <a:r>
              <a:rPr lang="en-US" altLang="en-US" dirty="0">
                <a:latin typeface="Arial" charset="0"/>
              </a:rPr>
              <a:t>Ample time will be given to complete each assignment</a:t>
            </a:r>
          </a:p>
          <a:p>
            <a:pPr lvl="2"/>
            <a:endParaRPr lang="en-US" altLang="en-US" dirty="0">
              <a:latin typeface="Arial" charset="0"/>
            </a:endParaRPr>
          </a:p>
          <a:p>
            <a:r>
              <a:rPr lang="en-US" altLang="en-US" dirty="0" smtClean="0">
                <a:latin typeface="Arial" charset="0"/>
              </a:rPr>
              <a:t>Online class:</a:t>
            </a:r>
          </a:p>
          <a:p>
            <a:pPr lvl="2"/>
            <a:r>
              <a:rPr lang="en-US" altLang="en-US" dirty="0" smtClean="0">
                <a:latin typeface="Arial" charset="0"/>
              </a:rPr>
              <a:t>Weekly </a:t>
            </a:r>
            <a:r>
              <a:rPr lang="en-US" altLang="en-US" dirty="0">
                <a:latin typeface="Arial" charset="0"/>
              </a:rPr>
              <a:t>Webinars will be used to review the materials and go over confusing or difficult portions.</a:t>
            </a:r>
          </a:p>
          <a:p>
            <a:pPr lvl="2"/>
            <a:r>
              <a:rPr lang="en-US" altLang="en-US" dirty="0">
                <a:latin typeface="Arial" charset="0"/>
              </a:rPr>
              <a:t>If you’re not able to attend live, then please ensure you view the </a:t>
            </a:r>
            <a:r>
              <a:rPr lang="en-US" altLang="en-US" dirty="0" smtClean="0">
                <a:latin typeface="Arial" charset="0"/>
              </a:rPr>
              <a:t>recording</a:t>
            </a:r>
          </a:p>
          <a:p>
            <a:pPr lvl="2"/>
            <a:endParaRPr lang="en-US" altLang="en-US" dirty="0" smtClean="0">
              <a:latin typeface="Arial" charset="0"/>
            </a:endParaRPr>
          </a:p>
          <a:p>
            <a:r>
              <a:rPr lang="en-US" altLang="en-US" dirty="0" smtClean="0">
                <a:latin typeface="Arial" charset="0"/>
              </a:rPr>
              <a:t>Recordings will also be available to in-person students</a:t>
            </a:r>
            <a:endParaRPr lang="en-US" altLang="en-US" dirty="0">
              <a:latin typeface="Arial" charset="0"/>
            </a:endParaRPr>
          </a:p>
        </p:txBody>
      </p:sp>
      <p:sp>
        <p:nvSpPr>
          <p:cNvPr id="16388"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EC61217-CABE-B84F-AC9B-05EF5CC08A1B}" type="slidenum">
              <a:rPr lang="en-US" altLang="en-US" sz="1200"/>
              <a:pPr eaLnBrk="1" hangingPunct="1">
                <a:buClrTx/>
                <a:buSzTx/>
                <a:buFontTx/>
                <a:buNone/>
              </a:pPr>
              <a:t>13</a:t>
            </a:fld>
            <a:endParaRPr lang="en-US" altLang="en-US" sz="1200"/>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Prepping for Class</a:t>
            </a:r>
            <a:endParaRPr lang="en-US" dirty="0"/>
          </a:p>
        </p:txBody>
      </p:sp>
      <p:sp>
        <p:nvSpPr>
          <p:cNvPr id="3" name="Content Placeholder 2"/>
          <p:cNvSpPr>
            <a:spLocks noGrp="1"/>
          </p:cNvSpPr>
          <p:nvPr>
            <p:ph idx="1"/>
          </p:nvPr>
        </p:nvSpPr>
        <p:spPr/>
        <p:txBody>
          <a:bodyPr/>
          <a:lstStyle/>
          <a:p>
            <a:r>
              <a:rPr lang="en-US" dirty="0" smtClean="0"/>
              <a:t>Set up calendar feed</a:t>
            </a:r>
          </a:p>
          <a:p>
            <a:pPr lvl="2"/>
            <a:r>
              <a:rPr lang="en-US" dirty="0">
                <a:hlinkClick r:id="rId2"/>
              </a:rPr>
              <a:t>https://</a:t>
            </a:r>
            <a:r>
              <a:rPr lang="en-US" dirty="0" smtClean="0">
                <a:hlinkClick r:id="rId2"/>
              </a:rPr>
              <a:t>newclasses.nyu.edu/access/calendar/ical/netsec_fall2015.ics</a:t>
            </a:r>
            <a:endParaRPr lang="en-US" dirty="0" smtClean="0"/>
          </a:p>
          <a:p>
            <a:pPr lvl="2"/>
            <a:r>
              <a:rPr lang="en-US" dirty="0" smtClean="0"/>
              <a:t>This is the same calendar as shown in NYU Classes “Calendar”</a:t>
            </a:r>
            <a:endParaRPr lang="en-US" dirty="0"/>
          </a:p>
          <a:p>
            <a:pPr lvl="2"/>
            <a:endParaRPr lang="en-US" dirty="0"/>
          </a:p>
          <a:p>
            <a:pPr lvl="2"/>
            <a:r>
              <a:rPr lang="en-US" dirty="0" smtClean="0"/>
              <a:t>Setup </a:t>
            </a:r>
            <a:r>
              <a:rPr lang="en-US" dirty="0" smtClean="0"/>
              <a:t>VLAB (details in lab </a:t>
            </a:r>
            <a:r>
              <a:rPr lang="en-US" dirty="0" smtClean="0"/>
              <a:t>0)</a:t>
            </a:r>
          </a:p>
          <a:p>
            <a:pPr lvl="2"/>
            <a:r>
              <a:rPr lang="en-US" dirty="0">
                <a:hlinkClick r:id="rId3"/>
              </a:rPr>
              <a:t>https://vital.poly.edu/interim/</a:t>
            </a:r>
            <a:r>
              <a:rPr lang="en-US" dirty="0" smtClean="0">
                <a:hlinkClick r:id="rId3"/>
              </a:rPr>
              <a:t>registration.php</a:t>
            </a:r>
            <a:endParaRPr lang="en-US" dirty="0"/>
          </a:p>
          <a:p>
            <a:pPr lvl="2"/>
            <a:r>
              <a:rPr lang="en-US" dirty="0"/>
              <a:t>Registration Code</a:t>
            </a:r>
            <a:r>
              <a:rPr lang="en-US" dirty="0" smtClean="0"/>
              <a:t>: </a:t>
            </a:r>
            <a:r>
              <a:rPr lang="en-US" dirty="0" smtClean="0"/>
              <a:t>_____________ (to be given)</a:t>
            </a:r>
            <a:endParaRPr lang="en-US" dirty="0"/>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14</a:t>
            </a:fld>
            <a:endParaRPr lang="en-US" altLang="en-US"/>
          </a:p>
        </p:txBody>
      </p:sp>
    </p:spTree>
    <p:extLst>
      <p:ext uri="{BB962C8B-B14F-4D97-AF65-F5344CB8AC3E}">
        <p14:creationId xmlns:p14="http://schemas.microsoft.com/office/powerpoint/2010/main" val="944578998"/>
      </p:ext>
    </p:extLst>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latin typeface="Arial" charset="0"/>
              </a:rPr>
              <a:t>Things That I Won’t Do at the End of the Course</a:t>
            </a:r>
          </a:p>
        </p:txBody>
      </p:sp>
      <p:sp>
        <p:nvSpPr>
          <p:cNvPr id="17411" name="Content Placeholder 2"/>
          <p:cNvSpPr>
            <a:spLocks noGrp="1"/>
          </p:cNvSpPr>
          <p:nvPr>
            <p:ph idx="1"/>
          </p:nvPr>
        </p:nvSpPr>
        <p:spPr>
          <a:xfrm>
            <a:off x="558800" y="2133600"/>
            <a:ext cx="12128500" cy="7251700"/>
          </a:xfrm>
        </p:spPr>
        <p:txBody>
          <a:bodyPr/>
          <a:lstStyle/>
          <a:p>
            <a:r>
              <a:rPr lang="en-US" altLang="en-US">
                <a:latin typeface="Arial" charset="0"/>
              </a:rPr>
              <a:t>Give you extra work so that you can try and improve your grade</a:t>
            </a:r>
          </a:p>
          <a:p>
            <a:endParaRPr lang="en-US" altLang="en-US">
              <a:latin typeface="Arial" charset="0"/>
            </a:endParaRPr>
          </a:p>
          <a:p>
            <a:r>
              <a:rPr lang="en-US" altLang="en-US">
                <a:latin typeface="Arial" charset="0"/>
              </a:rPr>
              <a:t>Bump your grade up because you feel that you deserve it, need it for a scholarship, etc.</a:t>
            </a:r>
          </a:p>
          <a:p>
            <a:endParaRPr lang="en-US" altLang="en-US">
              <a:latin typeface="Arial" charset="0"/>
            </a:endParaRPr>
          </a:p>
          <a:p>
            <a:r>
              <a:rPr lang="en-US" altLang="en-US">
                <a:latin typeface="Arial" charset="0"/>
              </a:rPr>
              <a:t>Review earlier assignments in an effort to try and “find’ points.</a:t>
            </a:r>
          </a:p>
          <a:p>
            <a:endParaRPr lang="en-US" altLang="en-US">
              <a:latin typeface="Arial" charset="0"/>
            </a:endParaRPr>
          </a:p>
          <a:p>
            <a:r>
              <a:rPr lang="en-US" altLang="en-US">
                <a:latin typeface="Arial" charset="0"/>
              </a:rPr>
              <a:t>Unless there is a true grading error, do not come asking for extra points.</a:t>
            </a:r>
          </a:p>
        </p:txBody>
      </p:sp>
      <p:sp>
        <p:nvSpPr>
          <p:cNvPr id="1741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EB7493C-4E3D-0C4E-B019-5709B8F1394B}" type="slidenum">
              <a:rPr lang="en-US" altLang="en-US" sz="1200">
                <a:latin typeface="Gill Sans" charset="0"/>
              </a:rPr>
              <a:pPr eaLnBrk="1" hangingPunct="1">
                <a:buClrTx/>
                <a:buSzTx/>
                <a:buFontTx/>
                <a:buNone/>
              </a:pPr>
              <a:t>15</a:t>
            </a:fld>
            <a:endParaRPr lang="en-US" altLang="en-US" sz="1200">
              <a:latin typeface="Gill Sans" charset="0"/>
            </a:endParaRPr>
          </a:p>
        </p:txBody>
      </p:sp>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BFDCEC0-7100-5247-9F22-F091FE6B2F85}" type="slidenum">
              <a:rPr lang="en-US" altLang="en-US" sz="1200">
                <a:latin typeface="Gill Sans" charset="0"/>
              </a:rPr>
              <a:pPr eaLnBrk="1" hangingPunct="1">
                <a:buClrTx/>
                <a:buSzTx/>
                <a:buFontTx/>
                <a:buNone/>
              </a:pPr>
              <a:t>2</a:t>
            </a:fld>
            <a:endParaRPr lang="en-US" altLang="en-US" sz="1200">
              <a:latin typeface="Gill Sans" charset="0"/>
            </a:endParaRPr>
          </a:p>
        </p:txBody>
      </p:sp>
      <p:sp>
        <p:nvSpPr>
          <p:cNvPr id="5123" name="Rectangle 1"/>
          <p:cNvSpPr>
            <a:spLocks noGrp="1" noChangeArrowheads="1"/>
          </p:cNvSpPr>
          <p:nvPr>
            <p:ph type="title"/>
          </p:nvPr>
        </p:nvSpPr>
        <p:spPr>
          <a:xfrm>
            <a:off x="368300" y="711200"/>
            <a:ext cx="7975600" cy="952500"/>
          </a:xfrm>
        </p:spPr>
        <p:txBody>
          <a:bodyPr/>
          <a:lstStyle/>
          <a:p>
            <a:pPr eaLnBrk="1" hangingPunct="1"/>
            <a:r>
              <a:rPr lang="en-US" altLang="en-US">
                <a:latin typeface="Arial" charset="0"/>
              </a:rPr>
              <a:t>Who am I?</a:t>
            </a:r>
          </a:p>
        </p:txBody>
      </p:sp>
      <p:sp>
        <p:nvSpPr>
          <p:cNvPr id="5124" name="Rectangle 2"/>
          <p:cNvSpPr>
            <a:spLocks noGrp="1" noChangeArrowheads="1"/>
          </p:cNvSpPr>
          <p:nvPr>
            <p:ph type="body" idx="1"/>
          </p:nvPr>
        </p:nvSpPr>
        <p:spPr>
          <a:xfrm>
            <a:off x="482600" y="1676400"/>
            <a:ext cx="12039600" cy="7467600"/>
          </a:xfrm>
        </p:spPr>
        <p:txBody>
          <a:bodyPr/>
          <a:lstStyle/>
          <a:p>
            <a:pPr marL="0" indent="0" eaLnBrk="1" hangingPunct="1"/>
            <a:r>
              <a:rPr lang="en-US" altLang="en-US" sz="2800" dirty="0">
                <a:latin typeface="Arial" charset="0"/>
              </a:rPr>
              <a:t>Phillip </a:t>
            </a:r>
            <a:r>
              <a:rPr lang="en-US" altLang="en-US" sz="2800" dirty="0" err="1">
                <a:latin typeface="Arial" charset="0"/>
              </a:rPr>
              <a:t>Mak</a:t>
            </a:r>
            <a:endParaRPr lang="en-US" altLang="ja-JP" sz="2800" dirty="0">
              <a:latin typeface="Arial" charset="0"/>
            </a:endParaRPr>
          </a:p>
          <a:p>
            <a:pPr marL="711200" lvl="2" indent="0" eaLnBrk="1" hangingPunct="1"/>
            <a:r>
              <a:rPr lang="en-US" altLang="en-US" sz="2800" dirty="0">
                <a:latin typeface="Arial" charset="0"/>
              </a:rPr>
              <a:t>Information Assurance Engineer at the U.S. Army (since 2006)</a:t>
            </a:r>
          </a:p>
          <a:p>
            <a:pPr marL="711200" lvl="2" indent="0" eaLnBrk="1" hangingPunct="1"/>
            <a:r>
              <a:rPr lang="en-US" altLang="en-US" sz="2800" dirty="0">
                <a:latin typeface="Arial" charset="0"/>
              </a:rPr>
              <a:t>Prior experience at N.Y.S.E (formally SIAC)</a:t>
            </a:r>
          </a:p>
          <a:p>
            <a:pPr marL="711200" lvl="2" indent="0" eaLnBrk="1" hangingPunct="1"/>
            <a:r>
              <a:rPr lang="en-US" altLang="en-US" sz="2800" dirty="0">
                <a:latin typeface="Arial" charset="0"/>
              </a:rPr>
              <a:t>MS CS (concentration in Information Security) at Polytechnic University</a:t>
            </a:r>
          </a:p>
          <a:p>
            <a:pPr marL="711200" lvl="2" indent="0" eaLnBrk="1" hangingPunct="1"/>
            <a:r>
              <a:rPr lang="en-US" altLang="en-US" sz="2800" dirty="0">
                <a:latin typeface="Arial" charset="0"/>
              </a:rPr>
              <a:t>Provide systems and security engineering services to Army programs during the development phase</a:t>
            </a:r>
          </a:p>
          <a:p>
            <a:pPr marL="711200" lvl="2" indent="0" eaLnBrk="1" hangingPunct="1"/>
            <a:r>
              <a:rPr lang="en-US" altLang="en-US" sz="2800" dirty="0">
                <a:latin typeface="Arial" charset="0"/>
              </a:rPr>
              <a:t>Provide Cyber Security monitoring during live operational testing of networked system</a:t>
            </a:r>
          </a:p>
          <a:p>
            <a:pPr marL="711200" lvl="2" indent="0" eaLnBrk="1" hangingPunct="1"/>
            <a:r>
              <a:rPr lang="en-US" altLang="en-US" sz="2800" dirty="0">
                <a:latin typeface="Arial" charset="0"/>
              </a:rPr>
              <a:t>Information Assurance for Smart Munitions</a:t>
            </a:r>
          </a:p>
        </p:txBody>
      </p:sp>
    </p:spTree>
  </p:cSld>
  <p:clrMapOvr>
    <a:masterClrMapping/>
  </p:clrMapOvr>
  <p:transition spd="med" advTm="14174">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DC9D0964-6E97-1B44-940D-6BFC15DA30D5}" type="slidenum">
              <a:rPr lang="en-US" altLang="en-US" sz="1200">
                <a:latin typeface="Gill Sans" charset="0"/>
              </a:rPr>
              <a:pPr eaLnBrk="1" hangingPunct="1"/>
              <a:t>3</a:t>
            </a:fld>
            <a:endParaRPr lang="en-US" altLang="en-US" sz="1200">
              <a:latin typeface="Gill Sans" charset="0"/>
            </a:endParaRPr>
          </a:p>
        </p:txBody>
      </p:sp>
      <p:sp>
        <p:nvSpPr>
          <p:cNvPr id="6147" name="Rectangle 1"/>
          <p:cNvSpPr>
            <a:spLocks noGrp="1" noChangeArrowheads="1"/>
          </p:cNvSpPr>
          <p:nvPr>
            <p:ph type="title"/>
          </p:nvPr>
        </p:nvSpPr>
        <p:spPr>
          <a:xfrm>
            <a:off x="1244600" y="2438400"/>
            <a:ext cx="10464800" cy="3302000"/>
          </a:xfrm>
        </p:spPr>
        <p:txBody>
          <a:bodyPr/>
          <a:lstStyle/>
          <a:p>
            <a:pPr eaLnBrk="1" hangingPunct="1"/>
            <a:r>
              <a:rPr lang="en-US" altLang="en-US" b="1" i="0">
                <a:latin typeface="Arial" charset="0"/>
              </a:rPr>
              <a:t>Course Organization</a:t>
            </a:r>
          </a:p>
        </p:txBody>
      </p: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863600" y="4648200"/>
            <a:ext cx="11277600" cy="3302000"/>
          </a:xfrm>
        </p:spPr>
        <p:txBody>
          <a:bodyPr/>
          <a:lstStyle/>
          <a:p>
            <a:pPr eaLnBrk="1" hangingPunct="1"/>
            <a:r>
              <a:rPr lang="en-US" altLang="en-US" sz="4400">
                <a:solidFill>
                  <a:srgbClr val="FF0000"/>
                </a:solidFill>
                <a:latin typeface="Arial" charset="0"/>
              </a:rPr>
              <a:t>WARNING</a:t>
            </a:r>
            <a:br>
              <a:rPr lang="en-US" altLang="en-US" sz="4400">
                <a:solidFill>
                  <a:srgbClr val="FF0000"/>
                </a:solidFill>
                <a:latin typeface="Arial" charset="0"/>
              </a:rPr>
            </a:br>
            <a:r>
              <a:rPr lang="en-US" altLang="en-US" sz="3600">
                <a:solidFill>
                  <a:srgbClr val="FF0000"/>
                </a:solidFill>
                <a:latin typeface="Arial" charset="0"/>
              </a:rPr>
              <a:t/>
            </a:r>
            <a:br>
              <a:rPr lang="en-US" altLang="en-US" sz="3600">
                <a:solidFill>
                  <a:srgbClr val="FF0000"/>
                </a:solidFill>
                <a:latin typeface="Arial" charset="0"/>
              </a:rPr>
            </a:br>
            <a:r>
              <a:rPr lang="en-US" altLang="en-US" sz="3600">
                <a:solidFill>
                  <a:srgbClr val="FF0000"/>
                </a:solidFill>
                <a:latin typeface="Arial" charset="0"/>
              </a:rPr>
              <a:t>You will be learning potentially dangerous techniques in this course.    By continuing the beyond this point you agree that all of the knowledge gained will be used in an ethical manner.</a:t>
            </a:r>
            <a:br>
              <a:rPr lang="en-US" altLang="en-US" sz="3600">
                <a:solidFill>
                  <a:srgbClr val="FF0000"/>
                </a:solidFill>
                <a:latin typeface="Arial" charset="0"/>
              </a:rPr>
            </a:br>
            <a:r>
              <a:rPr lang="en-US" altLang="en-US" sz="3600">
                <a:solidFill>
                  <a:srgbClr val="FF0000"/>
                </a:solidFill>
                <a:latin typeface="Arial" charset="0"/>
              </a:rPr>
              <a:t/>
            </a:r>
            <a:br>
              <a:rPr lang="en-US" altLang="en-US" sz="3600">
                <a:solidFill>
                  <a:srgbClr val="FF0000"/>
                </a:solidFill>
                <a:latin typeface="Arial" charset="0"/>
              </a:rPr>
            </a:br>
            <a:r>
              <a:rPr lang="en-US" altLang="en-US" sz="3600">
                <a:solidFill>
                  <a:srgbClr val="FF0000"/>
                </a:solidFill>
                <a:latin typeface="Arial" charset="0"/>
              </a:rPr>
              <a:t>The point of this course is to learn about network security not to harm people or systems.  If you do, you will end up in jail and I won</a:t>
            </a:r>
            <a:r>
              <a:rPr lang="ja-JP" altLang="en-US" sz="3600">
                <a:solidFill>
                  <a:srgbClr val="FF0000"/>
                </a:solidFill>
                <a:latin typeface="Arial" charset="0"/>
              </a:rPr>
              <a:t>’</a:t>
            </a:r>
            <a:r>
              <a:rPr lang="en-US" altLang="ja-JP" sz="3600">
                <a:solidFill>
                  <a:srgbClr val="FF0000"/>
                </a:solidFill>
                <a:latin typeface="Arial" charset="0"/>
              </a:rPr>
              <a:t>t be able to (or will) save you.</a:t>
            </a:r>
            <a:endParaRPr lang="en-US" altLang="en-US" sz="3600">
              <a:solidFill>
                <a:srgbClr val="FF0000"/>
              </a:solidFill>
              <a:latin typeface="Arial" charset="0"/>
            </a:endParaRPr>
          </a:p>
        </p:txBody>
      </p:sp>
      <p:sp>
        <p:nvSpPr>
          <p:cNvPr id="7171"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4E292E61-E254-DD4B-A511-D1C6BA6F05D3}" type="slidenum">
              <a:rPr lang="en-US" altLang="en-US" sz="1200">
                <a:latin typeface="Gill Sans" charset="0"/>
              </a:rPr>
              <a:pPr eaLnBrk="1" hangingPunct="1"/>
              <a:t>4</a:t>
            </a:fld>
            <a:endParaRPr lang="en-US" altLang="en-US" sz="1200">
              <a:latin typeface="Gill Sans" charset="0"/>
            </a:endParaRPr>
          </a:p>
        </p:txBody>
      </p:sp>
    </p:spTree>
  </p:cSld>
  <p:clrMapOvr>
    <a:masterClrMapping/>
  </p:clrMapOvr>
  <p:transition spd="med">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E7E100B-A9A3-1745-B1BE-60A9A98825A0}" type="slidenum">
              <a:rPr lang="en-US" altLang="en-US" sz="1200">
                <a:latin typeface="Gill Sans" charset="0"/>
              </a:rPr>
              <a:pPr eaLnBrk="1" hangingPunct="1">
                <a:buClrTx/>
                <a:buSzTx/>
                <a:buFontTx/>
                <a:buNone/>
              </a:pPr>
              <a:t>5</a:t>
            </a:fld>
            <a:endParaRPr lang="en-US" altLang="en-US" sz="1200">
              <a:latin typeface="Gill Sans" charset="0"/>
            </a:endParaRPr>
          </a:p>
        </p:txBody>
      </p:sp>
      <p:sp>
        <p:nvSpPr>
          <p:cNvPr id="8195" name="Rectangle 1"/>
          <p:cNvSpPr>
            <a:spLocks noGrp="1" noChangeArrowheads="1"/>
          </p:cNvSpPr>
          <p:nvPr>
            <p:ph type="title"/>
          </p:nvPr>
        </p:nvSpPr>
        <p:spPr/>
        <p:txBody>
          <a:bodyPr/>
          <a:lstStyle/>
          <a:p>
            <a:pPr eaLnBrk="1" hangingPunct="1"/>
            <a:r>
              <a:rPr lang="en-US" altLang="en-US">
                <a:latin typeface="Arial" charset="0"/>
              </a:rPr>
              <a:t>Contact Information</a:t>
            </a:r>
          </a:p>
        </p:txBody>
      </p:sp>
      <p:sp>
        <p:nvSpPr>
          <p:cNvPr id="8196" name="Rectangle 2"/>
          <p:cNvSpPr>
            <a:spLocks noGrp="1" noChangeArrowheads="1"/>
          </p:cNvSpPr>
          <p:nvPr>
            <p:ph type="body" idx="1"/>
          </p:nvPr>
        </p:nvSpPr>
        <p:spPr>
          <a:xfrm>
            <a:off x="444500" y="2781300"/>
            <a:ext cx="12128500" cy="6438900"/>
          </a:xfrm>
        </p:spPr>
        <p:txBody>
          <a:bodyPr/>
          <a:lstStyle/>
          <a:p>
            <a:pPr marL="0" indent="0" eaLnBrk="1" hangingPunct="1"/>
            <a:r>
              <a:rPr lang="en-US" altLang="en-US" dirty="0">
                <a:latin typeface="Arial" charset="0"/>
              </a:rPr>
              <a:t>The best way to reach me us by email:</a:t>
            </a:r>
          </a:p>
          <a:p>
            <a:pPr marL="381000" lvl="2" indent="-63500" eaLnBrk="1" hangingPunct="1"/>
            <a:r>
              <a:rPr lang="en-US" altLang="en-US" dirty="0" err="1">
                <a:latin typeface="Arial" charset="0"/>
              </a:rPr>
              <a:t>pmak</a:t>
            </a:r>
            <a:r>
              <a:rPr lang="en-US" altLang="en-US" dirty="0" err="1" smtClean="0">
                <a:latin typeface="Arial" charset="0"/>
              </a:rPr>
              <a:t>@nyu.edu</a:t>
            </a:r>
            <a:endParaRPr lang="en-US" altLang="en-US" dirty="0">
              <a:latin typeface="Arial" charset="0"/>
            </a:endParaRPr>
          </a:p>
          <a:p>
            <a:pPr marL="0" indent="0" eaLnBrk="1" hangingPunct="1"/>
            <a:endParaRPr lang="en-US" altLang="en-US" dirty="0" smtClean="0">
              <a:latin typeface="Arial" charset="0"/>
            </a:endParaRPr>
          </a:p>
          <a:p>
            <a:pPr marL="0" indent="0" eaLnBrk="1" hangingPunct="1"/>
            <a:r>
              <a:rPr lang="en-US" altLang="en-US" dirty="0" smtClean="0">
                <a:latin typeface="Arial" charset="0"/>
              </a:rPr>
              <a:t>Office hours</a:t>
            </a:r>
            <a:r>
              <a:rPr lang="en-US" altLang="en-US" dirty="0">
                <a:latin typeface="Arial" charset="0"/>
              </a:rPr>
              <a:t>:</a:t>
            </a:r>
            <a:r>
              <a:rPr lang="en-US" altLang="en-US" dirty="0" smtClean="0">
                <a:latin typeface="Arial" charset="0"/>
              </a:rPr>
              <a:t> By appointment.</a:t>
            </a:r>
          </a:p>
          <a:p>
            <a:pPr marL="317500" lvl="2" indent="0" eaLnBrk="1" hangingPunct="1">
              <a:buNone/>
            </a:pPr>
            <a:endParaRPr lang="en-US" altLang="en-US" dirty="0" smtClean="0">
              <a:latin typeface="Arial" charset="0"/>
            </a:endParaRPr>
          </a:p>
          <a:p>
            <a:pPr marL="0" indent="0" eaLnBrk="1" hangingPunct="1">
              <a:buFont typeface="Gill Sans" charset="0"/>
              <a:buNone/>
            </a:pPr>
            <a:endParaRPr lang="en-US" altLang="en-US" dirty="0">
              <a:latin typeface="Arial" charset="0"/>
            </a:endParaRPr>
          </a:p>
          <a:p>
            <a:pPr marL="0" indent="0" eaLnBrk="1" hangingPunct="1"/>
            <a:r>
              <a:rPr lang="en-US" altLang="en-US" sz="2800" dirty="0">
                <a:latin typeface="Arial" charset="0"/>
              </a:rPr>
              <a:t>Please do email me any suggestions, questions, topics, or interesting tidbits or articles  you may have, which I will try go over them at the next class. This allows me to talk about topics that you have an interest with.</a:t>
            </a:r>
          </a:p>
        </p:txBody>
      </p:sp>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037EE7C-0374-3B4B-AE7E-A12975FA68FF}" type="slidenum">
              <a:rPr lang="en-US" altLang="en-US" sz="1200">
                <a:latin typeface="Gill Sans" charset="0"/>
              </a:rPr>
              <a:pPr eaLnBrk="1" hangingPunct="1">
                <a:buClrTx/>
                <a:buSzTx/>
                <a:buFontTx/>
                <a:buNone/>
              </a:pPr>
              <a:t>6</a:t>
            </a:fld>
            <a:endParaRPr lang="en-US" altLang="en-US" sz="1200">
              <a:latin typeface="Gill Sans" charset="0"/>
            </a:endParaRPr>
          </a:p>
        </p:txBody>
      </p:sp>
      <p:sp>
        <p:nvSpPr>
          <p:cNvPr id="9219" name="Rectangle 1"/>
          <p:cNvSpPr>
            <a:spLocks noGrp="1" noChangeArrowheads="1"/>
          </p:cNvSpPr>
          <p:nvPr>
            <p:ph type="title"/>
          </p:nvPr>
        </p:nvSpPr>
        <p:spPr/>
        <p:txBody>
          <a:bodyPr/>
          <a:lstStyle/>
          <a:p>
            <a:pPr eaLnBrk="1" hangingPunct="1"/>
            <a:r>
              <a:rPr lang="en-US" altLang="en-US">
                <a:latin typeface="Arial" charset="0"/>
              </a:rPr>
              <a:t>Course Website:</a:t>
            </a:r>
          </a:p>
        </p:txBody>
      </p:sp>
      <p:sp>
        <p:nvSpPr>
          <p:cNvPr id="9220" name="Rectangle 2"/>
          <p:cNvSpPr>
            <a:spLocks noGrp="1" noChangeArrowheads="1"/>
          </p:cNvSpPr>
          <p:nvPr>
            <p:ph type="body" idx="1"/>
          </p:nvPr>
        </p:nvSpPr>
        <p:spPr/>
        <p:txBody>
          <a:bodyPr/>
          <a:lstStyle/>
          <a:p>
            <a:pPr marL="0" indent="0" eaLnBrk="1" hangingPunct="1"/>
            <a:r>
              <a:rPr lang="en-US" altLang="en-US">
                <a:latin typeface="Arial" charset="0"/>
                <a:ea typeface="MS PGothic" charset="-128"/>
              </a:rPr>
              <a:t>Main Website:</a:t>
            </a:r>
            <a:r>
              <a:rPr lang="en-US" altLang="en-US">
                <a:latin typeface="Arial" charset="0"/>
              </a:rPr>
              <a:t> </a:t>
            </a:r>
            <a:r>
              <a:rPr lang="en-US" altLang="en-US">
                <a:latin typeface="Arial" charset="0"/>
                <a:hlinkClick r:id="rId2"/>
              </a:rPr>
              <a:t>https://newclasses.nyu.edu/</a:t>
            </a:r>
            <a:endParaRPr lang="en-US" altLang="en-US">
              <a:latin typeface="Arial" charset="0"/>
            </a:endParaRPr>
          </a:p>
          <a:p>
            <a:pPr marL="0" indent="0" eaLnBrk="1" hangingPunct="1"/>
            <a:r>
              <a:rPr lang="en-US" altLang="en-US">
                <a:latin typeface="Arial" charset="0"/>
              </a:rPr>
              <a:t>VLAB: </a:t>
            </a:r>
            <a:r>
              <a:rPr lang="en-US" altLang="en-US">
                <a:latin typeface="Arial" charset="0"/>
                <a:hlinkClick r:id="rId3"/>
              </a:rPr>
              <a:t>https://vital.poly.edu/interim/</a:t>
            </a:r>
            <a:endParaRPr lang="en-US" altLang="en-US">
              <a:latin typeface="Arial" charset="0"/>
            </a:endParaRPr>
          </a:p>
          <a:p>
            <a:pPr marL="0" indent="0" eaLnBrk="1" hangingPunct="1">
              <a:buFont typeface="Gill Sans" charset="0"/>
              <a:buNone/>
            </a:pPr>
            <a:endParaRPr lang="en-US" altLang="en-US">
              <a:latin typeface="Arial" charset="0"/>
            </a:endParaRPr>
          </a:p>
          <a:p>
            <a:pPr marL="330200" lvl="1" indent="0" eaLnBrk="1" hangingPunct="1"/>
            <a:r>
              <a:rPr lang="en-US" altLang="en-US" b="1">
                <a:latin typeface="Arial" charset="0"/>
                <a:ea typeface="MS PGothic" charset="-128"/>
              </a:rPr>
              <a:t>Syllabus</a:t>
            </a:r>
            <a:r>
              <a:rPr lang="en-US" altLang="en-US">
                <a:latin typeface="Arial" charset="0"/>
                <a:ea typeface="MS PGothic" charset="-128"/>
              </a:rPr>
              <a:t> - subject to change so check the NYU Classes “Syllabus”</a:t>
            </a:r>
          </a:p>
          <a:p>
            <a:pPr marL="330200" lvl="1" indent="0" eaLnBrk="1" hangingPunct="1"/>
            <a:r>
              <a:rPr lang="en-US" altLang="en-US" b="1">
                <a:latin typeface="Arial" charset="0"/>
                <a:ea typeface="MS PGothic" charset="-128"/>
              </a:rPr>
              <a:t>Lecture Slides </a:t>
            </a:r>
            <a:r>
              <a:rPr lang="en-US" altLang="en-US">
                <a:latin typeface="Arial" charset="0"/>
                <a:ea typeface="MS PGothic" charset="-128"/>
              </a:rPr>
              <a:t>- will be posted one-week prior to class. Students must review the slides before the corresponding lecture</a:t>
            </a:r>
          </a:p>
          <a:p>
            <a:pPr marL="330200" lvl="1" indent="0" eaLnBrk="1" hangingPunct="1"/>
            <a:r>
              <a:rPr lang="en-US" altLang="en-US" b="1">
                <a:latin typeface="Arial" charset="0"/>
                <a:ea typeface="MS PGothic" charset="-128"/>
              </a:rPr>
              <a:t>Assigned Readings </a:t>
            </a:r>
            <a:r>
              <a:rPr lang="en-US" altLang="en-US">
                <a:latin typeface="Arial" charset="0"/>
                <a:ea typeface="MS PGothic" charset="-128"/>
              </a:rPr>
              <a:t>are typically news and research articles related to current events in Cybersecurity</a:t>
            </a:r>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latin typeface="Arial" charset="0"/>
              </a:rPr>
              <a:t>Virtual Lab (VLAB)</a:t>
            </a:r>
          </a:p>
        </p:txBody>
      </p:sp>
      <p:sp>
        <p:nvSpPr>
          <p:cNvPr id="10243" name="Content Placeholder 2"/>
          <p:cNvSpPr>
            <a:spLocks noGrp="1"/>
          </p:cNvSpPr>
          <p:nvPr>
            <p:ph idx="1"/>
          </p:nvPr>
        </p:nvSpPr>
        <p:spPr/>
        <p:txBody>
          <a:bodyPr/>
          <a:lstStyle/>
          <a:p>
            <a:r>
              <a:rPr lang="en-US" altLang="en-US" dirty="0">
                <a:latin typeface="Arial" charset="0"/>
              </a:rPr>
              <a:t>Allows usage and practice of security tools in a controlled environment. Lab 0 details how to get setup</a:t>
            </a:r>
          </a:p>
          <a:p>
            <a:r>
              <a:rPr lang="en-US" altLang="en-US" dirty="0">
                <a:latin typeface="Arial" charset="0"/>
                <a:hlinkClick r:id="rId2"/>
              </a:rPr>
              <a:t>https://vital.poly.edu/interim/</a:t>
            </a:r>
            <a:endParaRPr lang="en-US" altLang="en-US" dirty="0">
              <a:latin typeface="Arial" charset="0"/>
            </a:endParaRPr>
          </a:p>
          <a:p>
            <a:r>
              <a:rPr lang="en-US" altLang="en-US" dirty="0">
                <a:latin typeface="Arial" charset="0"/>
              </a:rPr>
              <a:t>Register at </a:t>
            </a:r>
            <a:r>
              <a:rPr lang="en-US" altLang="en-US" dirty="0">
                <a:latin typeface="Arial" charset="0"/>
                <a:hlinkClick r:id="rId3"/>
              </a:rPr>
              <a:t>https://vital.poly.edu/interim/registration.php</a:t>
            </a:r>
            <a:endParaRPr lang="en-US" altLang="en-US" dirty="0">
              <a:latin typeface="Arial" charset="0"/>
            </a:endParaRPr>
          </a:p>
          <a:p>
            <a:r>
              <a:rPr lang="en-US" altLang="en-US" dirty="0">
                <a:latin typeface="Arial" charset="0"/>
              </a:rPr>
              <a:t>Registration Code:</a:t>
            </a:r>
          </a:p>
          <a:p>
            <a:pPr lvl="2" indent="0">
              <a:buNone/>
            </a:pPr>
            <a:r>
              <a:rPr lang="en-US" altLang="en-US" b="1" dirty="0" smtClean="0">
                <a:solidFill>
                  <a:srgbClr val="FF0000"/>
                </a:solidFill>
                <a:latin typeface="Arial" charset="0"/>
              </a:rPr>
              <a:t>__________</a:t>
            </a:r>
          </a:p>
          <a:p>
            <a:pPr lvl="2" indent="0">
              <a:buNone/>
            </a:pPr>
            <a:r>
              <a:rPr lang="en-US" altLang="en-US" b="1" dirty="0" smtClean="0">
                <a:solidFill>
                  <a:srgbClr val="FF0000"/>
                </a:solidFill>
                <a:latin typeface="Arial" charset="0"/>
              </a:rPr>
              <a:t>(To be given)</a:t>
            </a:r>
            <a:endParaRPr lang="en-US" altLang="en-US" b="1" dirty="0">
              <a:solidFill>
                <a:srgbClr val="FF0000"/>
              </a:solidFill>
              <a:latin typeface="Arial" charset="0"/>
            </a:endParaRPr>
          </a:p>
        </p:txBody>
      </p:sp>
      <p:sp>
        <p:nvSpPr>
          <p:cNvPr id="10244"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E455F04-49CC-5142-8A71-6D0DDF11B1C8}" type="slidenum">
              <a:rPr lang="en-US" altLang="en-US" sz="1200"/>
              <a:pPr eaLnBrk="1" hangingPunct="1">
                <a:buClrTx/>
                <a:buSzTx/>
                <a:buFontTx/>
                <a:buNone/>
              </a:pPr>
              <a:t>7</a:t>
            </a:fld>
            <a:endParaRPr lang="en-US" altLang="en-US" sz="1200"/>
          </a:p>
        </p:txBody>
      </p:sp>
      <p:pic>
        <p:nvPicPr>
          <p:cNvPr id="1024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4373563"/>
            <a:ext cx="6324600" cy="49609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9235C23-F6A7-C743-AF6D-67EE5BD662DD}" type="slidenum">
              <a:rPr lang="en-US" altLang="en-US" sz="1200">
                <a:latin typeface="Gill Sans" charset="0"/>
              </a:rPr>
              <a:pPr eaLnBrk="1" hangingPunct="1">
                <a:buClrTx/>
                <a:buSzTx/>
                <a:buFontTx/>
                <a:buNone/>
              </a:pPr>
              <a:t>8</a:t>
            </a:fld>
            <a:endParaRPr lang="en-US" altLang="en-US" sz="1200">
              <a:latin typeface="Gill Sans" charset="0"/>
            </a:endParaRPr>
          </a:p>
        </p:txBody>
      </p:sp>
      <p:sp>
        <p:nvSpPr>
          <p:cNvPr id="11267" name="Rectangle 1"/>
          <p:cNvSpPr>
            <a:spLocks noGrp="1" noChangeArrowheads="1"/>
          </p:cNvSpPr>
          <p:nvPr>
            <p:ph type="title"/>
          </p:nvPr>
        </p:nvSpPr>
        <p:spPr/>
        <p:txBody>
          <a:bodyPr/>
          <a:lstStyle/>
          <a:p>
            <a:pPr eaLnBrk="1" hangingPunct="1"/>
            <a:r>
              <a:rPr lang="en-US" altLang="en-US">
                <a:latin typeface="Arial" charset="0"/>
              </a:rPr>
              <a:t>Course Goals	</a:t>
            </a:r>
          </a:p>
        </p:txBody>
      </p:sp>
      <p:sp>
        <p:nvSpPr>
          <p:cNvPr id="11268" name="Rectangle 2"/>
          <p:cNvSpPr>
            <a:spLocks noGrp="1" noChangeArrowheads="1"/>
          </p:cNvSpPr>
          <p:nvPr>
            <p:ph type="body" idx="1"/>
          </p:nvPr>
        </p:nvSpPr>
        <p:spPr/>
        <p:txBody>
          <a:bodyPr/>
          <a:lstStyle/>
          <a:p>
            <a:pPr marL="0" indent="0" eaLnBrk="1" hangingPunct="1"/>
            <a:r>
              <a:rPr lang="en-US" altLang="en-US">
                <a:latin typeface="Arial" charset="0"/>
              </a:rPr>
              <a:t>Understand the problems of securing a network</a:t>
            </a:r>
          </a:p>
          <a:p>
            <a:pPr marL="0" indent="0" eaLnBrk="1" hangingPunct="1"/>
            <a:endParaRPr lang="en-US" altLang="en-US">
              <a:latin typeface="Arial" charset="0"/>
            </a:endParaRPr>
          </a:p>
          <a:p>
            <a:pPr marL="0" indent="0" eaLnBrk="1" hangingPunct="1"/>
            <a:r>
              <a:rPr lang="en-US" altLang="en-US">
                <a:latin typeface="Arial" charset="0"/>
              </a:rPr>
              <a:t>Understand the underlying protocols and technologies</a:t>
            </a:r>
          </a:p>
          <a:p>
            <a:pPr marL="330200" lvl="1" indent="0" eaLnBrk="1" hangingPunct="1"/>
            <a:r>
              <a:rPr lang="en-US" altLang="en-US">
                <a:latin typeface="Arial" charset="0"/>
                <a:ea typeface="MS PGothic" charset="-128"/>
              </a:rPr>
              <a:t>Crypto, IPsec, SSL</a:t>
            </a:r>
          </a:p>
          <a:p>
            <a:pPr marL="0" indent="0" eaLnBrk="1" hangingPunct="1"/>
            <a:endParaRPr lang="en-US" altLang="en-US">
              <a:latin typeface="Arial" charset="0"/>
            </a:endParaRPr>
          </a:p>
          <a:p>
            <a:pPr marL="0" indent="0" eaLnBrk="1" hangingPunct="1"/>
            <a:r>
              <a:rPr lang="en-US" altLang="en-US">
                <a:latin typeface="Arial" charset="0"/>
              </a:rPr>
              <a:t>Examine the methods and tools for attacking and defending a network</a:t>
            </a:r>
          </a:p>
          <a:p>
            <a:pPr marL="330200" lvl="1" indent="0" eaLnBrk="1" hangingPunct="1"/>
            <a:r>
              <a:rPr lang="en-US" altLang="en-US">
                <a:latin typeface="Arial" charset="0"/>
                <a:ea typeface="MS PGothic" charset="-128"/>
              </a:rPr>
              <a:t>network reconnaissance, enumeration, exploits, tools.  </a:t>
            </a:r>
          </a:p>
          <a:p>
            <a:pPr marL="330200" lvl="1" indent="0" eaLnBrk="1" hangingPunct="1"/>
            <a:r>
              <a:rPr lang="en-US" altLang="en-US">
                <a:latin typeface="Arial" charset="0"/>
                <a:ea typeface="MS PGothic" charset="-128"/>
              </a:rPr>
              <a:t>defense tools (firewalls, ids, router, switches, wireless)</a:t>
            </a:r>
          </a:p>
          <a:p>
            <a:pPr marL="0" indent="0" eaLnBrk="1" hangingPunct="1"/>
            <a:endParaRPr lang="en-US" altLang="en-US">
              <a:latin typeface="Arial" charset="0"/>
            </a:endParaRPr>
          </a:p>
          <a:p>
            <a:pPr marL="0" indent="0" eaLnBrk="1" hangingPunct="1"/>
            <a:r>
              <a:rPr lang="en-US" altLang="en-US">
                <a:latin typeface="Arial" charset="0"/>
              </a:rPr>
              <a:t>Explore some advanced topics</a:t>
            </a:r>
          </a:p>
          <a:p>
            <a:pPr marL="685800" lvl="3" indent="-63500" eaLnBrk="1" hangingPunct="1"/>
            <a:r>
              <a:rPr lang="en-US" altLang="en-US">
                <a:latin typeface="Arial" charset="0"/>
              </a:rPr>
              <a:t>E.g., Wireless, IPv6</a:t>
            </a:r>
          </a:p>
        </p:txBody>
      </p:sp>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45DDC9B-13AD-EF4E-9421-8701E97B1DF3}" type="slidenum">
              <a:rPr lang="en-US" altLang="en-US" sz="1200">
                <a:latin typeface="Gill Sans" charset="0"/>
              </a:rPr>
              <a:pPr eaLnBrk="1" hangingPunct="1">
                <a:buClrTx/>
                <a:buSzTx/>
                <a:buFontTx/>
                <a:buNone/>
              </a:pPr>
              <a:t>9</a:t>
            </a:fld>
            <a:endParaRPr lang="en-US" altLang="en-US" sz="1200">
              <a:latin typeface="Gill Sans" charset="0"/>
            </a:endParaRPr>
          </a:p>
        </p:txBody>
      </p:sp>
      <p:sp>
        <p:nvSpPr>
          <p:cNvPr id="12291" name="Rectangle 1"/>
          <p:cNvSpPr>
            <a:spLocks noGrp="1" noChangeArrowheads="1"/>
          </p:cNvSpPr>
          <p:nvPr>
            <p:ph type="title"/>
          </p:nvPr>
        </p:nvSpPr>
        <p:spPr/>
        <p:txBody>
          <a:bodyPr/>
          <a:lstStyle/>
          <a:p>
            <a:pPr eaLnBrk="1" hangingPunct="1"/>
            <a:r>
              <a:rPr lang="en-US" altLang="en-US">
                <a:latin typeface="Arial" charset="0"/>
              </a:rPr>
              <a:t>Prerequisites</a:t>
            </a:r>
          </a:p>
        </p:txBody>
      </p:sp>
      <p:sp>
        <p:nvSpPr>
          <p:cNvPr id="12292" name="Rectangle 2"/>
          <p:cNvSpPr>
            <a:spLocks noGrp="1" noChangeArrowheads="1"/>
          </p:cNvSpPr>
          <p:nvPr>
            <p:ph type="body" idx="1"/>
          </p:nvPr>
        </p:nvSpPr>
        <p:spPr>
          <a:xfrm>
            <a:off x="558800" y="2501900"/>
            <a:ext cx="12128500" cy="7251700"/>
          </a:xfrm>
        </p:spPr>
        <p:txBody>
          <a:bodyPr/>
          <a:lstStyle/>
          <a:p>
            <a:pPr marL="0" indent="0" eaLnBrk="1" hangingPunct="1"/>
            <a:r>
              <a:rPr lang="en-US" altLang="en-US">
                <a:latin typeface="Arial" charset="0"/>
              </a:rPr>
              <a:t>Good Foundation in Networking and TCP/IP.  CS 684 or equivalent course in computer networking.   </a:t>
            </a:r>
          </a:p>
          <a:p>
            <a:pPr marL="330200" lvl="1" indent="0" eaLnBrk="1" hangingPunct="1"/>
            <a:r>
              <a:rPr lang="en-US" altLang="en-US" i="1">
                <a:latin typeface="Arial" charset="0"/>
                <a:ea typeface="MS PGothic" charset="-128"/>
              </a:rPr>
              <a:t>Reference:   Internetworking with TCP/IP,  Vol 1, 5th Edition, Doug Comer</a:t>
            </a:r>
          </a:p>
          <a:p>
            <a:pPr marL="330200" lvl="1" indent="0" eaLnBrk="1" hangingPunct="1"/>
            <a:endParaRPr lang="en-US" altLang="en-US">
              <a:latin typeface="Arial" charset="0"/>
              <a:ea typeface="MS PGothic" charset="-128"/>
            </a:endParaRPr>
          </a:p>
          <a:p>
            <a:pPr marL="0" indent="0" eaLnBrk="1" hangingPunct="1"/>
            <a:r>
              <a:rPr lang="en-US" altLang="en-US">
                <a:latin typeface="Arial" charset="0"/>
              </a:rPr>
              <a:t>Basic understanding of operating systems with a working knowledge of Linux.   </a:t>
            </a:r>
          </a:p>
        </p:txBody>
      </p:sp>
    </p:spTree>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a:themeElements>
    <a:clrScheme name="">
      <a:dk1>
        <a:srgbClr val="000000"/>
      </a:dk1>
      <a:lt1>
        <a:srgbClr val="FFFFFF"/>
      </a:lt1>
      <a:dk2>
        <a:srgbClr val="000000"/>
      </a:dk2>
      <a:lt2>
        <a:srgbClr val="000000"/>
      </a:lt2>
      <a:accent1>
        <a:srgbClr val="00DF02"/>
      </a:accent1>
      <a:accent2>
        <a:srgbClr val="333399"/>
      </a:accent2>
      <a:accent3>
        <a:srgbClr val="FFFFFF"/>
      </a:accent3>
      <a:accent4>
        <a:srgbClr val="000000"/>
      </a:accent4>
      <a:accent5>
        <a:srgbClr val="AAECAA"/>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7283</TotalTime>
  <Pages>0</Pages>
  <Words>830</Words>
  <Characters>0</Characters>
  <Application>Microsoft Office PowerPoint</Application>
  <PresentationFormat>Custom</PresentationFormat>
  <Lines>0</Lines>
  <Paragraphs>163</Paragraphs>
  <Slides>15</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ＭＳ Ｐゴシック</vt:lpstr>
      <vt:lpstr>ＭＳ Ｐゴシック</vt:lpstr>
      <vt:lpstr>Arial</vt:lpstr>
      <vt:lpstr>Calibri</vt:lpstr>
      <vt:lpstr>Gill Sans</vt:lpstr>
      <vt:lpstr>ヒラギノ角ゴ ProN W3</vt:lpstr>
      <vt:lpstr>Title</vt:lpstr>
      <vt:lpstr>Bullets</vt:lpstr>
      <vt:lpstr>Blank</vt:lpstr>
      <vt:lpstr>Network Security</vt:lpstr>
      <vt:lpstr>Who am I?</vt:lpstr>
      <vt:lpstr>Course Organization</vt:lpstr>
      <vt:lpstr>WARNING  You will be learning potentially dangerous techniques in this course.    By continuing the beyond this point you agree that all of the knowledge gained will be used in an ethical manner.  The point of this course is to learn about network security not to harm people or systems.  If you do, you will end up in jail and I won’t be able to (or will) save you.</vt:lpstr>
      <vt:lpstr>Contact Information</vt:lpstr>
      <vt:lpstr>Course Website:</vt:lpstr>
      <vt:lpstr>Virtual Lab (VLAB)</vt:lpstr>
      <vt:lpstr>Course Goals </vt:lpstr>
      <vt:lpstr>Prerequisites</vt:lpstr>
      <vt:lpstr>Textbook</vt:lpstr>
      <vt:lpstr>PowerPoint Presentation</vt:lpstr>
      <vt:lpstr>Course Policies</vt:lpstr>
      <vt:lpstr>Course Expectations</vt:lpstr>
      <vt:lpstr>Prepping for Class</vt:lpstr>
      <vt:lpstr>Things That I Won’t Do at the End of the Course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phillip.mak</cp:lastModifiedBy>
  <cp:revision>152</cp:revision>
  <cp:lastPrinted>2010-09-06T15:55:05Z</cp:lastPrinted>
  <dcterms:created xsi:type="dcterms:W3CDTF">2010-01-25T15:05:38Z</dcterms:created>
  <dcterms:modified xsi:type="dcterms:W3CDTF">2015-09-03T03:36:33Z</dcterms:modified>
</cp:coreProperties>
</file>