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2"/>
  </p:notesMasterIdLst>
  <p:sldIdLst>
    <p:sldId id="256" r:id="rId2"/>
    <p:sldId id="320" r:id="rId3"/>
    <p:sldId id="329" r:id="rId4"/>
    <p:sldId id="337" r:id="rId5"/>
    <p:sldId id="336" r:id="rId6"/>
    <p:sldId id="330" r:id="rId7"/>
    <p:sldId id="319" r:id="rId8"/>
    <p:sldId id="322" r:id="rId9"/>
    <p:sldId id="318" r:id="rId10"/>
    <p:sldId id="323" r:id="rId11"/>
    <p:sldId id="324" r:id="rId12"/>
    <p:sldId id="325" r:id="rId13"/>
    <p:sldId id="326" r:id="rId14"/>
    <p:sldId id="338" r:id="rId15"/>
    <p:sldId id="339" r:id="rId16"/>
    <p:sldId id="271" r:id="rId17"/>
    <p:sldId id="341" r:id="rId18"/>
    <p:sldId id="274" r:id="rId19"/>
    <p:sldId id="275" r:id="rId20"/>
    <p:sldId id="276" r:id="rId21"/>
    <p:sldId id="277" r:id="rId22"/>
    <p:sldId id="278" r:id="rId23"/>
    <p:sldId id="328" r:id="rId24"/>
    <p:sldId id="327" r:id="rId25"/>
    <p:sldId id="280" r:id="rId26"/>
    <p:sldId id="281" r:id="rId27"/>
    <p:sldId id="282" r:id="rId28"/>
    <p:sldId id="283" r:id="rId29"/>
    <p:sldId id="285" r:id="rId30"/>
    <p:sldId id="294" r:id="rId31"/>
    <p:sldId id="286" r:id="rId32"/>
    <p:sldId id="287" r:id="rId33"/>
    <p:sldId id="289" r:id="rId34"/>
    <p:sldId id="290" r:id="rId35"/>
    <p:sldId id="291" r:id="rId36"/>
    <p:sldId id="293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1" r:id="rId52"/>
    <p:sldId id="312" r:id="rId53"/>
    <p:sldId id="313" r:id="rId54"/>
    <p:sldId id="315" r:id="rId55"/>
    <p:sldId id="316" r:id="rId56"/>
    <p:sldId id="335" r:id="rId57"/>
    <p:sldId id="331" r:id="rId58"/>
    <p:sldId id="332" r:id="rId59"/>
    <p:sldId id="333" r:id="rId60"/>
    <p:sldId id="334" r:id="rId6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04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786FDA-4281-4897-AAA8-AAEAD421FC84}" type="datetime1">
              <a:rPr lang="en-US" altLang="en-US"/>
              <a:pPr/>
              <a:t>9/28/15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4FE2DF-8807-41C8-846F-70EA479CBD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165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There are numerous ways to get malware to survive a reboot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B684CE2C-27D6-4FEC-9010-E163521492DD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Infected website, or repackaged into an installer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562EE38-14F9-4235-811E-A3123A211263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Netstat –l for linux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DFF667D-A708-4895-9151-D78F1BB1AAAE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metetreper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319B660-6790-4C71-8891-9AC31871C68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4035EE2-3D52-4F8A-941D-C62BB672CA87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What port?</a:t>
            </a:r>
          </a:p>
          <a:p>
            <a:r>
              <a:rPr lang="en-US" altLang="en-US" smtClean="0"/>
              <a:t>ASCII A is 61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575C933-0356-46F7-970D-4011ABE2C5C2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Kill -9 $$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0136982-CA9E-4A18-86A6-37A1C6CDD5FB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Refer to numerous guides available for securing log files</a:t>
            </a:r>
            <a:endParaRPr lang="en-US" altLang="en-US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6B4BE24-F82C-40E9-8018-7B54F36B1F0F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Spaces, null, control characters: ^C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1C2A8D6D-1FFC-48DE-8023-8AED1FCD294A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FFEE-E9E8-4CF5-8F88-7726B797DE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6665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8808A-B2E8-40CC-9A37-4AD7DA5C4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810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8D5A1-789B-49AC-9819-462A63525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20633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DB24F-8199-4E8E-981C-AA49111ADB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2354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2B582-A900-4867-BAC3-FC54B7079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00614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945BC-537C-4F50-BE2A-41551A718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8769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95A-7592-4C4C-A512-0D4053605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2210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9DE1B-1A4E-4727-B53A-5BA6BB98B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620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004C1-90D4-4F84-BF58-15AFF29CA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09839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866B2-63F3-4F0B-AD75-390D73437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84353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314B8-7331-4247-968F-815175A471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70103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5753D90D-7372-4AF3-A49E-CF74CCEFC3B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xmlns:p14="http://schemas.microsoft.com/office/powerpoint/2010/main">
    <p:fade/>
  </p:transition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tcat.sourceforge.ne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cketstormsecurity.org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14338" name="Rectangle 4"/>
          <p:cNvSpPr>
            <a:spLocks/>
          </p:cNvSpPr>
          <p:nvPr/>
        </p:nvSpPr>
        <p:spPr bwMode="auto">
          <a:xfrm>
            <a:off x="12749213" y="9461500"/>
            <a:ext cx="2301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1336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  <a:sym typeface="Arial" pitchFamily="34" charset="0"/>
              </a:rPr>
              <a:t>Network Security</a:t>
            </a:r>
            <a:endParaRPr lang="en-US" alt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270000" y="5029200"/>
            <a:ext cx="104648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CS 6823 – Lecture 4</a:t>
            </a:r>
            <a:endParaRPr lang="en-US" altLang="en-US" dirty="0" smtClean="0">
              <a:latin typeface="Arial" pitchFamily="34" charset="0"/>
              <a:sym typeface="Arial" pitchFamily="34" charset="0"/>
            </a:endParaRPr>
          </a:p>
          <a:p>
            <a:pPr marL="0" indent="0" eaLnBrk="1" hangingPunct="1"/>
            <a:r>
              <a:rPr lang="en-US" altLang="en-US" dirty="0" smtClean="0">
                <a:latin typeface="Arial" pitchFamily="34" charset="0"/>
                <a:sym typeface="Arial" pitchFamily="34" charset="0"/>
              </a:rPr>
              <a:t>Post Exploitation</a:t>
            </a:r>
          </a:p>
          <a:p>
            <a:pPr marL="0" indent="0" eaLnBrk="1" hangingPunct="1"/>
            <a:endParaRPr lang="en-US" altLang="en-US" dirty="0" smtClean="0">
              <a:latin typeface="Arial" pitchFamily="34" charset="0"/>
              <a:sym typeface="Arial" pitchFamily="34" charset="0"/>
            </a:endParaRPr>
          </a:p>
          <a:p>
            <a:pPr marL="0" indent="0" eaLnBrk="1" hangingPunct="1"/>
            <a:r>
              <a:rPr lang="en-US" altLang="en-US" sz="24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Phillip Mak</a:t>
            </a:r>
          </a:p>
          <a:p>
            <a:pPr marL="0" indent="0" eaLnBrk="1" hangingPunct="1"/>
            <a:r>
              <a:rPr lang="en-US" altLang="en-US" sz="24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pmak@nyu.edu</a:t>
            </a:r>
            <a:endParaRPr lang="en-US" altLang="en-US" dirty="0" smtClean="0"/>
          </a:p>
          <a:p>
            <a:pPr marL="0" indent="0" eaLnBrk="1" hangingPunct="1"/>
            <a:endParaRPr lang="en-US" altLang="en-US" sz="2400" dirty="0" smtClean="0"/>
          </a:p>
          <a:p>
            <a:pPr marL="0" indent="0" eaLnBrk="1" hangingPunct="1"/>
            <a:endParaRPr lang="en-US" altLang="en-US" dirty="0" smtClean="0"/>
          </a:p>
          <a:p>
            <a:pPr marL="0" indent="0" eaLnBrk="1" hangingPunct="1"/>
            <a:endParaRPr lang="en-US" altLang="en-US" dirty="0" smtClean="0"/>
          </a:p>
          <a:p>
            <a:pPr marL="0" indent="0" eaLnBrk="1" hangingPunct="1"/>
            <a:endParaRPr lang="en-US" altLang="en-US" dirty="0" smtClean="0"/>
          </a:p>
          <a:p>
            <a:pPr marL="0" indent="0" eaLnBrk="1" hangingPunct="1"/>
            <a:endParaRPr lang="en-US" alt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635000" y="990600"/>
            <a:ext cx="11703050" cy="904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TCP/UDP Port Typically Used by Trojans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50875" y="2276475"/>
          <a:ext cx="11703050" cy="6718304"/>
        </p:xfrm>
        <a:graphic>
          <a:graphicData uri="http://schemas.openxmlformats.org/drawingml/2006/table">
            <a:tbl>
              <a:tblPr/>
              <a:tblGrid>
                <a:gridCol w="3900488"/>
                <a:gridCol w="3902075"/>
                <a:gridCol w="3900487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Trojan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Protocol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Port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 Oriface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31337 or 31338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Deep Throat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2140 and 3150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NetBus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12345 and 12346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Whack a mole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12361 and 12362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NetBus 2 Pro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20034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GirlFriend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21544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Masters Paradise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3129, 40421, 40422, 40423, 40426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4E39B8C-68B5-48E0-818F-E94D316EB20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Determining which ports are listening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7800" y="2133600"/>
            <a:ext cx="11053763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Windows (Start-&gt;Run-&gt;CMD)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 smtClean="0">
                <a:latin typeface="Courier" charset="0"/>
              </a:rPr>
              <a:t>netstat</a:t>
            </a:r>
            <a:r>
              <a:rPr lang="en-US" altLang="en-US" sz="2000" dirty="0" smtClean="0">
                <a:latin typeface="Courier" charset="0"/>
              </a:rPr>
              <a:t> –an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 smtClean="0">
                <a:latin typeface="Courier" charset="0"/>
              </a:rPr>
              <a:t>netstat</a:t>
            </a:r>
            <a:r>
              <a:rPr lang="en-US" altLang="en-US" sz="2000" dirty="0" smtClean="0">
                <a:latin typeface="Courier" charset="0"/>
              </a:rPr>
              <a:t> –an |</a:t>
            </a:r>
            <a:r>
              <a:rPr lang="en-US" altLang="en-US" sz="2000" dirty="0" err="1" smtClean="0">
                <a:latin typeface="Courier" charset="0"/>
              </a:rPr>
              <a:t>findstr</a:t>
            </a:r>
            <a:r>
              <a:rPr lang="en-US" altLang="en-US" sz="2000" dirty="0" smtClean="0">
                <a:latin typeface="Courier" charset="0"/>
              </a:rPr>
              <a:t> &lt;port&gt;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2000" dirty="0" smtClean="0">
                <a:latin typeface="Courier" charset="0"/>
              </a:rPr>
              <a:t>Linux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 smtClean="0">
                <a:latin typeface="Courier" charset="0"/>
              </a:rPr>
              <a:t>netstat</a:t>
            </a:r>
            <a:r>
              <a:rPr lang="en-US" altLang="en-US" sz="2000" dirty="0" smtClean="0">
                <a:latin typeface="Courier" charset="0"/>
              </a:rPr>
              <a:t> -</a:t>
            </a:r>
            <a:r>
              <a:rPr lang="en-US" altLang="en-US" sz="2000" dirty="0" err="1" smtClean="0">
                <a:latin typeface="Courier" charset="0"/>
              </a:rPr>
              <a:t>anp</a:t>
            </a:r>
            <a:endParaRPr lang="en-US" altLang="en-US" sz="2000" dirty="0" smtClean="0">
              <a:latin typeface="Courier" charset="0"/>
            </a:endParaRP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 smtClean="0">
                <a:latin typeface="Courier" charset="0"/>
              </a:rPr>
              <a:t>netstat</a:t>
            </a:r>
            <a:r>
              <a:rPr lang="en-US" altLang="en-US" sz="2000" dirty="0" smtClean="0">
                <a:latin typeface="Courier" charset="0"/>
              </a:rPr>
              <a:t> -</a:t>
            </a:r>
            <a:r>
              <a:rPr lang="en-US" altLang="en-US" sz="2000" dirty="0" err="1" smtClean="0">
                <a:latin typeface="Courier" charset="0"/>
              </a:rPr>
              <a:t>anp</a:t>
            </a:r>
            <a:r>
              <a:rPr lang="en-US" altLang="en-US" sz="2000" dirty="0" smtClean="0">
                <a:latin typeface="Courier" charset="0"/>
              </a:rPr>
              <a:t> | </a:t>
            </a:r>
            <a:r>
              <a:rPr lang="en-US" altLang="en-US" sz="2000" dirty="0" err="1" smtClean="0">
                <a:latin typeface="Courier" charset="0"/>
              </a:rPr>
              <a:t>grep</a:t>
            </a:r>
            <a:r>
              <a:rPr lang="en-US" altLang="en-US" sz="2000" dirty="0" smtClean="0">
                <a:latin typeface="Courier" charset="0"/>
              </a:rPr>
              <a:t> &lt;port&gt;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 smtClean="0">
                <a:latin typeface="Courier" charset="0"/>
              </a:rPr>
              <a:t>lsof</a:t>
            </a:r>
            <a:r>
              <a:rPr lang="en-US" altLang="en-US" sz="2000" dirty="0" smtClean="0">
                <a:latin typeface="Courier" charset="0"/>
              </a:rPr>
              <a:t> -</a:t>
            </a:r>
            <a:r>
              <a:rPr lang="en-US" altLang="en-US" sz="2000" dirty="0" err="1" smtClean="0">
                <a:latin typeface="Courier" charset="0"/>
              </a:rPr>
              <a:t>i</a:t>
            </a:r>
            <a:endParaRPr lang="en-US" altLang="en-US" sz="2000" dirty="0" smtClean="0">
              <a:latin typeface="Courier" charset="0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58FBCF3-B856-434B-B24A-2D92B61AA0D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743200"/>
            <a:ext cx="73914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 smtClean="0">
                <a:latin typeface="Arial" pitchFamily="34" charset="0"/>
                <a:cs typeface="Arial" pitchFamily="34" charset="0"/>
              </a:rPr>
              <a:t>Proxy Server Trojans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228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Starts a hidden http proxy (pivot) on the victims computer.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Attacker uses the victim’s computer as a transit point to attack yet another victim. Hides the location of the attacker.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Metasploit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Meterpreter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shell can easily install a proxy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trojan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8C8EC5F-CB01-4B82-8CDF-7BB2EBFC868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5943600"/>
            <a:ext cx="6477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NetBus Trojan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2133600"/>
            <a:ext cx="11053763" cy="2286000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Remote control </a:t>
            </a:r>
            <a:r>
              <a:rPr lang="en-US" dirty="0" err="1" smtClean="0">
                <a:latin typeface="Arial"/>
                <a:cs typeface="Arial"/>
              </a:rPr>
              <a:t>trojan</a:t>
            </a:r>
            <a:r>
              <a:rPr lang="en-US" dirty="0" smtClean="0">
                <a:latin typeface="Arial"/>
                <a:cs typeface="Arial"/>
              </a:rPr>
              <a:t> program.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Allows anyone running the client (control program) to control any machine infected with the </a:t>
            </a:r>
            <a:r>
              <a:rPr lang="en-US" dirty="0" err="1" smtClean="0">
                <a:latin typeface="Arial"/>
                <a:cs typeface="Arial"/>
              </a:rPr>
              <a:t>NetBus</a:t>
            </a:r>
            <a:r>
              <a:rPr lang="en-US" dirty="0" smtClean="0">
                <a:latin typeface="Arial"/>
                <a:cs typeface="Arial"/>
              </a:rPr>
              <a:t> Trojan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Many variants were subsequently released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CF16714F-22DC-4914-868E-3D5C253A5F3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572000"/>
            <a:ext cx="75342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Rootkits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Designed to evade forensics</a:t>
            </a:r>
          </a:p>
          <a:p>
            <a:pPr lvl="1" algn="l">
              <a:buClr>
                <a:srgbClr val="2D2D8A"/>
              </a:buClr>
            </a:pPr>
            <a:endParaRPr lang="en-US" altLang="en-US" sz="3200" dirty="0" smtClean="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Can alter how code executes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200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Can hide malicious processes, files, registry entries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200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Traditionally don’t elevate privileges themselves but are designed to hide other malware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200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“A </a:t>
            </a:r>
            <a:r>
              <a:rPr lang="en-US" altLang="en-US" sz="3200" dirty="0" err="1" smtClean="0">
                <a:latin typeface="Arial" pitchFamily="34" charset="0"/>
                <a:cs typeface="Arial" pitchFamily="34" charset="0"/>
              </a:rPr>
              <a:t>rootkit</a:t>
            </a: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 is a set of programs which *Patch* and *Trojan* existing execution paths within the system.</a:t>
            </a:r>
            <a:r>
              <a:rPr lang="en-US" altLang="en-US" sz="3200" dirty="0" smtClean="0">
                <a:latin typeface="Arial" pitchFamily="34" charset="0"/>
                <a:ea typeface="MS PGothic" pitchFamily="34" charset="-128"/>
              </a:rPr>
              <a:t> This process violates the *INTEGRITY* of the Trusted Computing Base (TCB).</a:t>
            </a: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 algn="l">
              <a:buClr>
                <a:srgbClr val="2D2D8A"/>
              </a:buClr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Greg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Hoglund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, http://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www.phrack.com/issues.html?issue=55&amp;id=5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82B7279-27A6-44FC-8DD3-FAD3BEC9105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Rootkits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Two Types: User mode and Kernel mode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User mode rootkits run in “ring 3” along with other user applications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Kernel mode rootkits run in “ring 0” by modifying the OS kernel or very low level drivers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Others:  firmware, hypervisor, Master Boot Record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0E5B019-40F7-4517-A8AA-4F41C3A3119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 err="1" smtClean="0">
                <a:latin typeface="Arial" pitchFamily="34" charset="0"/>
                <a:cs typeface="Arial" pitchFamily="34" charset="0"/>
              </a:rPr>
              <a:t>Netcat</a:t>
            </a:r>
            <a:endParaRPr lang="en-US" altLang="en-US" sz="4400" b="1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Written by “Hobbit” and released in March 1996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mtClean="0">
                <a:latin typeface="Arial" pitchFamily="34" charset="0"/>
                <a:ea typeface="MS PGothic" pitchFamily="34" charset="-128"/>
              </a:rPr>
              <a:t>Currently hosted at: </a:t>
            </a:r>
            <a:r>
              <a:rPr lang="en-US" altLang="en-US" smtClean="0">
                <a:latin typeface="Arial" pitchFamily="34" charset="0"/>
                <a:ea typeface="MS PGothic" pitchFamily="34" charset="-128"/>
                <a:hlinkClick r:id="rId2"/>
              </a:rPr>
              <a:t>http://netcat.sourceforge.net/</a:t>
            </a:r>
            <a:endParaRPr lang="en-US" altLang="en-US" smtClean="0">
              <a:latin typeface="Arial" pitchFamily="34" charset="0"/>
              <a:ea typeface="MS PGothic" pitchFamily="34" charset="-128"/>
            </a:endParaRPr>
          </a:p>
          <a:p>
            <a:pPr lvl="1" algn="l">
              <a:buClr>
                <a:srgbClr val="2D2D8A"/>
              </a:buClr>
            </a:pPr>
            <a:endParaRPr lang="en-US" altLang="en-US" smtClean="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Blindly reads and writes data to and from network connections.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Often called the “Swiss Army Knife” of network tools.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Runs on almost all platforms: Linux, Windows, OS X, SunOS, Solaris, etc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65F965-1E12-4932-AC8A-78BAAF4950C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1066800"/>
            <a:ext cx="11703050" cy="9493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 err="1" smtClean="0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sz="4400" b="1" i="0" dirty="0" smtClean="0">
                <a:latin typeface="Arial" pitchFamily="34" charset="0"/>
                <a:cs typeface="Arial" pitchFamily="34" charset="0"/>
              </a:rPr>
              <a:t> Client Mode and Listen Mode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50875" y="4343400"/>
            <a:ext cx="5745163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Client Mode initiated a network connection from the local system to a specified remote network port.</a:t>
            </a:r>
          </a:p>
          <a:p>
            <a:pPr algn="l">
              <a:buClr>
                <a:srgbClr val="2D2D8A"/>
              </a:buClr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Works much like standard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cat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command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Return data is sent to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StdOutput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StdInput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is sent to the remote network port using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pipes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Messages from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itself are sent to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StdError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605588" y="4343400"/>
            <a:ext cx="5748337" cy="5029200"/>
          </a:xfrm>
        </p:spPr>
        <p:txBody>
          <a:bodyPr/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-l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option puts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in listen mode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listen mode waits for a connection from the network</a:t>
            </a:r>
          </a:p>
          <a:p>
            <a:pPr marL="0" indent="0" algn="l">
              <a:buClr>
                <a:srgbClr val="2D2D8A"/>
              </a:buClr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received from the network is sent to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StdOutput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received on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StdInput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is sent to the network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Messages from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itself are sent to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StdError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65F965-1E12-4932-AC8A-78BAAF4950C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3146425"/>
            <a:ext cx="869950" cy="7397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49" y="3146425"/>
            <a:ext cx="868363" cy="7397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064000" y="3521075"/>
            <a:ext cx="44107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25924" y="2153335"/>
            <a:ext cx="2596604" cy="83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r>
              <a:rPr lang="en-US" altLang="en-US" sz="28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sz="2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Client</a:t>
            </a:r>
          </a:p>
          <a:p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Initiates </a:t>
            </a:r>
            <a:r>
              <a:rPr lang="en-US" altLang="en-US" sz="1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Connections</a:t>
            </a:r>
            <a:endParaRPr lang="en-US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48377" y="2153335"/>
            <a:ext cx="2865910" cy="83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r>
              <a:rPr lang="en-US" altLang="en-US" sz="28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sz="2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Listener</a:t>
            </a:r>
          </a:p>
          <a:p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Listens for </a:t>
            </a:r>
            <a:r>
              <a:rPr lang="en-US" altLang="en-US" sz="1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connections</a:t>
            </a:r>
            <a:endParaRPr lang="en-US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786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Important Netcat Switches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-l   Places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in listen mode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-p  Specifics the source or local port that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should use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-s  Source IP address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-h  Prints help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-e  Program to execute after connecting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-u  Use UDP instead of TCP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-L  Persistent listener in Windows. Keeps listening even after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disconnects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Make use of standard IO redirection with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( &gt;, &lt; or |)</a:t>
            </a:r>
            <a:endParaRPr lang="en-US" altLang="en-US" sz="1600" dirty="0" smtClean="0">
              <a:latin typeface="Courier" charset="0"/>
            </a:endParaRPr>
          </a:p>
          <a:p>
            <a:pPr algn="l">
              <a:buClr>
                <a:srgbClr val="2D2D8A"/>
              </a:buClr>
            </a:pPr>
            <a:endParaRPr lang="en-US" altLang="en-US" sz="1600" dirty="0" smtClean="0">
              <a:latin typeface="Courier" charset="0"/>
            </a:endParaRPr>
          </a:p>
          <a:p>
            <a:pPr algn="l">
              <a:buClr>
                <a:srgbClr val="2D2D8A"/>
              </a:buClr>
            </a:pPr>
            <a:r>
              <a:rPr lang="en-US" altLang="en-US" sz="1600" dirty="0" smtClean="0">
                <a:latin typeface="Courier" charset="0"/>
              </a:rPr>
              <a:t>home-</a:t>
            </a:r>
            <a:r>
              <a:rPr lang="en-US" altLang="en-US" sz="1600" dirty="0" err="1" smtClean="0">
                <a:latin typeface="Courier" charset="0"/>
              </a:rPr>
              <a:t>macpro</a:t>
            </a:r>
            <a:r>
              <a:rPr lang="en-US" altLang="en-US" sz="1600" dirty="0" smtClean="0">
                <a:latin typeface="Courier" charset="0"/>
              </a:rPr>
              <a:t>:~ </a:t>
            </a:r>
            <a:r>
              <a:rPr lang="en-US" altLang="en-US" sz="1600" dirty="0" err="1" smtClean="0">
                <a:latin typeface="Courier" charset="0"/>
              </a:rPr>
              <a:t>kobrien</a:t>
            </a:r>
            <a:r>
              <a:rPr lang="en-US" altLang="en-US" sz="1600" dirty="0" smtClean="0">
                <a:latin typeface="Courier" charset="0"/>
              </a:rPr>
              <a:t>$ </a:t>
            </a:r>
            <a:r>
              <a:rPr lang="en-US" altLang="en-US" sz="1600" dirty="0" err="1" smtClean="0">
                <a:latin typeface="Courier" charset="0"/>
              </a:rPr>
              <a:t>nc</a:t>
            </a:r>
            <a:r>
              <a:rPr lang="en-US" altLang="en-US" sz="1600" dirty="0" smtClean="0">
                <a:latin typeface="Courier" charset="0"/>
              </a:rPr>
              <a:t> -h</a:t>
            </a:r>
          </a:p>
          <a:p>
            <a:pPr algn="l">
              <a:buClr>
                <a:srgbClr val="2D2D8A"/>
              </a:buClr>
            </a:pPr>
            <a:r>
              <a:rPr lang="en-US" altLang="en-US" sz="1600" dirty="0" smtClean="0">
                <a:latin typeface="Courier" charset="0"/>
              </a:rPr>
              <a:t>[v1.10]</a:t>
            </a:r>
          </a:p>
          <a:p>
            <a:pPr algn="l">
              <a:buClr>
                <a:srgbClr val="2D2D8A"/>
              </a:buClr>
            </a:pPr>
            <a:r>
              <a:rPr lang="en-US" altLang="en-US" sz="1600" dirty="0" smtClean="0">
                <a:latin typeface="Courier" charset="0"/>
              </a:rPr>
              <a:t>connect to somewhere:   </a:t>
            </a:r>
            <a:r>
              <a:rPr lang="en-US" altLang="en-US" sz="1600" dirty="0" err="1" smtClean="0">
                <a:latin typeface="Courier" charset="0"/>
              </a:rPr>
              <a:t>nc</a:t>
            </a:r>
            <a:r>
              <a:rPr lang="en-US" altLang="en-US" sz="1600" dirty="0" smtClean="0">
                <a:latin typeface="Courier" charset="0"/>
              </a:rPr>
              <a:t> [-options] hostname port[s] [ports] ...</a:t>
            </a:r>
          </a:p>
          <a:p>
            <a:pPr algn="l">
              <a:buClr>
                <a:srgbClr val="2D2D8A"/>
              </a:buClr>
            </a:pPr>
            <a:r>
              <a:rPr lang="en-US" altLang="en-US" sz="1600" dirty="0" smtClean="0">
                <a:latin typeface="Courier" charset="0"/>
              </a:rPr>
              <a:t>listen for inbound:     </a:t>
            </a:r>
            <a:r>
              <a:rPr lang="en-US" altLang="en-US" sz="1600" dirty="0" err="1" smtClean="0">
                <a:latin typeface="Courier" charset="0"/>
              </a:rPr>
              <a:t>nc</a:t>
            </a:r>
            <a:r>
              <a:rPr lang="en-US" altLang="en-US" sz="1600" dirty="0" smtClean="0">
                <a:latin typeface="Courier" charset="0"/>
              </a:rPr>
              <a:t> -l -p port [-options] [hostname] [port]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C7F5C757-0D1E-4AF4-8932-BE06ABF2EB9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Netcat Uses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Data Transfer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Backdoors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Replay Attacks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Vulnerability Scanning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Port Scanning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Relays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Clr>
                <a:srgbClr val="2D2D8A"/>
              </a:buClr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2D2D8A"/>
              </a:buClr>
            </a:pPr>
            <a:r>
              <a:rPr lang="ja-JP" altLang="en-US" sz="1800" i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800" i="1" dirty="0" smtClean="0">
                <a:latin typeface="Arial" pitchFamily="34" charset="0"/>
                <a:cs typeface="Arial" pitchFamily="34" charset="0"/>
              </a:rPr>
              <a:t>Counter Hack Reloaded</a:t>
            </a:r>
            <a:r>
              <a:rPr lang="ja-JP" altLang="en-US" sz="1800" i="1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800" i="1" dirty="0" smtClean="0">
                <a:latin typeface="Arial" pitchFamily="34" charset="0"/>
                <a:cs typeface="Arial" pitchFamily="34" charset="0"/>
              </a:rPr>
              <a:t> by Ed </a:t>
            </a:r>
            <a:r>
              <a:rPr lang="en-US" altLang="ja-JP" sz="1800" i="1" dirty="0" err="1" smtClean="0">
                <a:latin typeface="Arial" pitchFamily="34" charset="0"/>
                <a:cs typeface="Arial" pitchFamily="34" charset="0"/>
              </a:rPr>
              <a:t>Skoudis</a:t>
            </a:r>
            <a:r>
              <a:rPr lang="en-US" altLang="ja-JP" sz="1800" i="1" dirty="0" smtClean="0">
                <a:latin typeface="Arial" pitchFamily="34" charset="0"/>
                <a:cs typeface="Arial" pitchFamily="34" charset="0"/>
              </a:rPr>
              <a:t> has a very thorough explanation of </a:t>
            </a:r>
            <a:r>
              <a:rPr lang="en-US" altLang="ja-JP" sz="1800" i="1" dirty="0" err="1" smtClean="0">
                <a:latin typeface="Arial" pitchFamily="34" charset="0"/>
                <a:cs typeface="Arial" pitchFamily="34" charset="0"/>
              </a:rPr>
              <a:t>nc</a:t>
            </a:r>
            <a:r>
              <a:rPr lang="en-US" altLang="ja-JP" sz="18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DF805C4-C942-4050-9610-F268286E510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9906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4400" b="1" i="0" smtClean="0">
                <a:latin typeface="Arial" pitchFamily="34" charset="0"/>
                <a:cs typeface="Arial" pitchFamily="34" charset="0"/>
                <a:sym typeface="Arial" pitchFamily="34" charset="0"/>
              </a:rPr>
              <a:t>Network Attack Methodology</a:t>
            </a:r>
            <a:endParaRPr lang="en-US" altLang="en-US" sz="4400" b="1" i="0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2057400"/>
            <a:ext cx="5791200" cy="769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200" smtClean="0">
                <a:latin typeface="Arial" pitchFamily="34" charset="0"/>
                <a:cs typeface="Arial" pitchFamily="34" charset="0"/>
                <a:sym typeface="Arial" pitchFamily="34" charset="0"/>
              </a:rPr>
              <a:t>Recon – Information gathering</a:t>
            </a:r>
          </a:p>
          <a:p>
            <a:pPr algn="l" eaLnBrk="1" hangingPunct="1"/>
            <a:endParaRPr lang="en-US" altLang="en-US" sz="3200" smtClean="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 smtClean="0">
                <a:latin typeface="Arial" pitchFamily="34" charset="0"/>
                <a:cs typeface="Arial" pitchFamily="34" charset="0"/>
                <a:sym typeface="Arial" pitchFamily="34" charset="0"/>
              </a:rPr>
              <a:t>Scanning – Enumeration</a:t>
            </a:r>
          </a:p>
          <a:p>
            <a:pPr algn="l" eaLnBrk="1" hangingPunct="1"/>
            <a:endParaRPr lang="en-US" altLang="en-US" sz="3200" smtClean="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 smtClean="0">
                <a:latin typeface="Arial" pitchFamily="34" charset="0"/>
                <a:cs typeface="Arial" pitchFamily="34" charset="0"/>
                <a:sym typeface="Arial" pitchFamily="34" charset="0"/>
              </a:rPr>
              <a:t>Vulnerability Identification</a:t>
            </a:r>
          </a:p>
          <a:p>
            <a:pPr algn="l" eaLnBrk="1" hangingPunct="1"/>
            <a:endParaRPr lang="en-US" altLang="en-US" sz="3200" smtClean="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 smtClean="0">
                <a:latin typeface="Arial" pitchFamily="34" charset="0"/>
                <a:cs typeface="Arial" pitchFamily="34" charset="0"/>
                <a:sym typeface="Arial" pitchFamily="34" charset="0"/>
              </a:rPr>
              <a:t>Exploit</a:t>
            </a:r>
            <a:endParaRPr lang="en-US" altLang="en-US" sz="3200" smtClean="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 smtClean="0">
                <a:latin typeface="Arial" pitchFamily="34" charset="0"/>
                <a:ea typeface="MS PGothic" pitchFamily="34" charset="-128"/>
                <a:sym typeface="Arial" pitchFamily="34" charset="0"/>
              </a:rPr>
              <a:t>Gaining access</a:t>
            </a:r>
            <a:endParaRPr lang="en-US" altLang="en-US" sz="3200" smtClean="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 smtClean="0">
                <a:latin typeface="Arial" pitchFamily="34" charset="0"/>
                <a:ea typeface="MS PGothic" pitchFamily="34" charset="-128"/>
                <a:sym typeface="Arial" pitchFamily="34" charset="0"/>
              </a:rPr>
              <a:t>Elevating given access</a:t>
            </a:r>
            <a:endParaRPr lang="en-US" altLang="en-US" sz="3200" smtClean="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 smtClean="0">
                <a:latin typeface="Arial" pitchFamily="34" charset="0"/>
                <a:ea typeface="MS PGothic" pitchFamily="34" charset="-128"/>
                <a:sym typeface="Arial" pitchFamily="34" charset="0"/>
              </a:rPr>
              <a:t>Application/Web level attacks</a:t>
            </a:r>
            <a:endParaRPr lang="en-US" altLang="en-US" sz="3200" smtClean="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 smtClean="0">
                <a:latin typeface="Arial" pitchFamily="34" charset="0"/>
                <a:ea typeface="MS PGothic" pitchFamily="34" charset="-128"/>
                <a:sym typeface="Arial" pitchFamily="34" charset="0"/>
              </a:rPr>
              <a:t>Denial of Service (DOS)</a:t>
            </a:r>
          </a:p>
          <a:p>
            <a:pPr marL="457200" lvl="1" algn="l" eaLnBrk="1" hangingPunct="1"/>
            <a:endParaRPr lang="en-US" altLang="en-US" sz="3200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15364" name="Rectangle 6"/>
          <p:cNvSpPr>
            <a:spLocks/>
          </p:cNvSpPr>
          <p:nvPr/>
        </p:nvSpPr>
        <p:spPr bwMode="auto">
          <a:xfrm>
            <a:off x="12750800" y="9461500"/>
            <a:ext cx="228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7035800" y="2209800"/>
            <a:ext cx="5334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Post Exploitation</a:t>
            </a:r>
          </a:p>
          <a:p>
            <a:pPr lvl="1" algn="l" eaLnBrk="1" hangingPunct="1">
              <a:buClr>
                <a:srgbClr val="2D2D8A"/>
              </a:buClr>
            </a:pPr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Persistence - Maintaining Access</a:t>
            </a:r>
          </a:p>
          <a:p>
            <a:pPr lvl="1" algn="l" eaLnBrk="1" hangingPunct="1">
              <a:buClr>
                <a:srgbClr val="2D2D8A"/>
              </a:buClr>
            </a:pPr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Removing Forensic Evidence</a:t>
            </a:r>
          </a:p>
          <a:p>
            <a:pPr lvl="1" algn="l" eaLnBrk="1" hangingPunct="1">
              <a:buClr>
                <a:srgbClr val="2D2D8A"/>
              </a:buClr>
            </a:pPr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Exfiltration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>
            <a:off x="11455400" y="3886200"/>
            <a:ext cx="977900" cy="484188"/>
          </a:xfrm>
          <a:prstGeom prst="leftArrow">
            <a:avLst>
              <a:gd name="adj1" fmla="val 50000"/>
              <a:gd name="adj2" fmla="val 50024"/>
            </a:avLst>
          </a:prstGeom>
          <a:solidFill>
            <a:srgbClr val="00009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3800" y="5486400"/>
            <a:ext cx="6513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ln>
                  <a:solidFill>
                    <a:schemeClr val="tx1"/>
                  </a:solidFill>
                </a:ln>
                <a:solidFill>
                  <a:srgbClr val="000090"/>
                </a:solidFill>
                <a:latin typeface="Arial Black"/>
                <a:cs typeface="Arial Black"/>
              </a:rPr>
              <a:t>TODAY’S LECTURE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Example: Netcat Data Transfer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Send a file between two machines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Send a file from the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listener to the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client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MS PGothic" pitchFamily="34" charset="-128"/>
              </a:rPr>
              <a:t>Listener: </a:t>
            </a:r>
            <a:r>
              <a:rPr lang="en-US" altLang="en-US" sz="2400" dirty="0" err="1" smtClean="0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 smtClean="0">
                <a:latin typeface="Courier" charset="0"/>
                <a:ea typeface="MS PGothic" pitchFamily="34" charset="-128"/>
              </a:rPr>
              <a:t> –l –p [port] &lt; [filename]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MS PGothic" pitchFamily="34" charset="-128"/>
              </a:rPr>
              <a:t>Client: </a:t>
            </a:r>
            <a:r>
              <a:rPr lang="en-US" altLang="en-US" sz="2400" dirty="0" err="1" smtClean="0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 smtClean="0">
                <a:latin typeface="Courier" charset="0"/>
                <a:ea typeface="MS PGothic" pitchFamily="34" charset="-128"/>
              </a:rPr>
              <a:t> [listener </a:t>
            </a:r>
            <a:r>
              <a:rPr lang="en-US" altLang="en-US" sz="2400" dirty="0" err="1" smtClean="0">
                <a:latin typeface="Courier" charset="0"/>
                <a:ea typeface="MS PGothic" pitchFamily="34" charset="-128"/>
              </a:rPr>
              <a:t>ip</a:t>
            </a:r>
            <a:r>
              <a:rPr lang="en-US" altLang="en-US" sz="2400" dirty="0" smtClean="0">
                <a:latin typeface="Courier" charset="0"/>
                <a:ea typeface="MS PGothic" pitchFamily="34" charset="-128"/>
              </a:rPr>
              <a:t> address] [port] &gt; [filename]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2400" dirty="0" smtClean="0">
              <a:latin typeface="Courier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Send a file from the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client to the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listener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MS PGothic" pitchFamily="34" charset="-128"/>
              </a:rPr>
              <a:t>Listener: </a:t>
            </a:r>
            <a:r>
              <a:rPr lang="en-US" altLang="en-US" sz="2400" dirty="0" err="1" smtClean="0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 smtClean="0">
                <a:latin typeface="Courier" charset="0"/>
                <a:ea typeface="MS PGothic" pitchFamily="34" charset="-128"/>
              </a:rPr>
              <a:t> –l –p [port] &gt; [filename]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MS PGothic" pitchFamily="34" charset="-128"/>
              </a:rPr>
              <a:t>Client: </a:t>
            </a:r>
            <a:r>
              <a:rPr lang="en-US" altLang="en-US" sz="2400" dirty="0" err="1" smtClean="0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 smtClean="0">
                <a:latin typeface="Courier" charset="0"/>
                <a:ea typeface="MS PGothic" pitchFamily="34" charset="-128"/>
              </a:rPr>
              <a:t> [</a:t>
            </a:r>
            <a:r>
              <a:rPr lang="en-US" altLang="en-US" sz="2400" dirty="0" err="1" smtClean="0">
                <a:latin typeface="Courier" charset="0"/>
                <a:ea typeface="MS PGothic" pitchFamily="34" charset="-128"/>
              </a:rPr>
              <a:t>listenerIP</a:t>
            </a:r>
            <a:r>
              <a:rPr lang="en-US" altLang="en-US" sz="2400" dirty="0" smtClean="0">
                <a:latin typeface="Courier" charset="0"/>
                <a:ea typeface="MS PGothic" pitchFamily="34" charset="-128"/>
              </a:rPr>
              <a:t>] [port] &lt; [filename]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124FB41-05C1-4D50-99BB-20CDC01B4FC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6" name="Rectangle 1"/>
          <p:cNvSpPr>
            <a:spLocks noChangeArrowheads="1"/>
          </p:cNvSpPr>
          <p:nvPr/>
        </p:nvSpPr>
        <p:spPr bwMode="auto">
          <a:xfrm>
            <a:off x="330200" y="7620000"/>
            <a:ext cx="11998325" cy="13843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There are multiple different versions of netcat. Use the one in the VLAB</a:t>
            </a:r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Example: Netcat Data Transfer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F851FF4-51E7-47D0-BCC9-C42C6120CDA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993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133600"/>
            <a:ext cx="7162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6400800"/>
            <a:ext cx="73406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Box 8"/>
          <p:cNvSpPr txBox="1">
            <a:spLocks noChangeArrowheads="1"/>
          </p:cNvSpPr>
          <p:nvPr/>
        </p:nvSpPr>
        <p:spPr bwMode="auto">
          <a:xfrm>
            <a:off x="7950200" y="2286000"/>
            <a:ext cx="24669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/>
              <a:t>nc listener</a:t>
            </a:r>
          </a:p>
        </p:txBody>
      </p:sp>
      <p:sp>
        <p:nvSpPr>
          <p:cNvPr id="39942" name="TextBox 9"/>
          <p:cNvSpPr txBox="1">
            <a:spLocks noChangeArrowheads="1"/>
          </p:cNvSpPr>
          <p:nvPr/>
        </p:nvSpPr>
        <p:spPr bwMode="auto">
          <a:xfrm>
            <a:off x="3073400" y="8534400"/>
            <a:ext cx="20177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/>
              <a:t>nc client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Example: Make Connection to Open Port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Better to use in place of telnet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nc is faster and it is easier to drop the connection</a:t>
            </a:r>
            <a:endParaRPr lang="en-US" altLang="en-US" sz="2400" smtClean="0">
              <a:latin typeface="Courier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2400" smtClean="0">
              <a:latin typeface="Courier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Some raw binary data can be accidently interpreted by telnet</a:t>
            </a:r>
            <a:endParaRPr lang="en-US" altLang="en-US" sz="2400" smtClean="0">
              <a:latin typeface="Courier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nc can do UDP as well as TCP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12CA615-92F3-40D0-9F9E-F2028B04A6E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Wrappers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So how does one get a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on a machine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Typically method is 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wrapping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with another executable file which the user runs.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two programs are wrapped together into a single file.   However, the user only sees the exe which was used to wrap the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  The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runs in the background.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12AD3533-81C5-4AED-9D40-E60AB10E710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Wrappers - Examples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4094E21-5487-4C91-B22F-A41C3D39EE6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4301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81200"/>
            <a:ext cx="5808663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1676400"/>
            <a:ext cx="4470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5791200"/>
            <a:ext cx="3429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6324600"/>
            <a:ext cx="4622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 bwMode="auto">
          <a:xfrm>
            <a:off x="863600" y="38862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800" i="0" smtClean="0">
                <a:latin typeface="Arial" pitchFamily="34" charset="0"/>
                <a:cs typeface="Arial" pitchFamily="34" charset="0"/>
              </a:rPr>
              <a:t>Post Exploitation – Data Exfiltration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7F6B18B-F50F-4A69-8912-DF275FBA7D5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Steganography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Art and science of hiding a secret message such that no one other than the sender and receiver is aware of the existence of the message.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Physical steganography dates back to ancient Greece.  </a:t>
            </a:r>
            <a:endParaRPr lang="en-US" altLang="en-US" sz="2400" smtClean="0">
              <a:latin typeface="Courier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mtClean="0">
                <a:latin typeface="Arial" pitchFamily="34" charset="0"/>
                <a:ea typeface="MS PGothic" pitchFamily="34" charset="-128"/>
              </a:rPr>
              <a:t>Stories told of tattoos on the heads of slaves.  Heads then shaved to reveal the message </a:t>
            </a:r>
            <a:endParaRPr lang="en-US" altLang="en-US" sz="2400" smtClean="0">
              <a:latin typeface="Courier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2A4A53F-B63B-4658-A914-F2EB53FACE8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Steganography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2676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During WWII 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microdots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 where used extensively to transmit messages.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Microdots are small dots (typically the size or smaller of the period in the text) which covers a hidden message.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A18D764-8367-4D3F-95D5-AA98BD40074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2387600" y="5562600"/>
            <a:ext cx="4167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800"/>
              <a:t>KGB Microdot camera for single exposures smaller than 1mm diameter on a special colloid emulsion, </a:t>
            </a:r>
          </a:p>
          <a:p>
            <a:pPr algn="l" eaLnBrk="1" hangingPunct="1"/>
            <a:r>
              <a:rPr lang="en-US" altLang="en-US" sz="1800"/>
              <a:t>size of the camera 7x12mm, the negatives were send behind stamps and viewed through microscopes  </a:t>
            </a:r>
          </a:p>
          <a:p>
            <a:pPr algn="l" eaLnBrk="1" hangingPunct="1"/>
            <a:r>
              <a:rPr lang="en-US" altLang="en-US" sz="1800"/>
              <a:t>Courtesy:  </a:t>
            </a:r>
            <a:r>
              <a:rPr lang="en-US" altLang="en-US" sz="1800" i="1"/>
              <a:t>WestLicht Auctions</a:t>
            </a:r>
            <a:endParaRPr lang="en-US" altLang="en-US" sz="1800"/>
          </a:p>
        </p:txBody>
      </p:sp>
      <p:pic>
        <p:nvPicPr>
          <p:cNvPr id="4608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38735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Covert Channel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183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message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is hidden within the traffic of a legitimate communications channel.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2400" dirty="0" smtClean="0">
              <a:latin typeface="Courier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BAD01F9-ABDB-44C2-88DD-194B985CB95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35000" y="4343400"/>
            <a:ext cx="18288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Sender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769600" y="4343400"/>
            <a:ext cx="18288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Receiver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302000" y="5638800"/>
            <a:ext cx="1828800" cy="990600"/>
          </a:xfrm>
          <a:prstGeom prst="roundRect">
            <a:avLst/>
          </a:prstGeom>
          <a:solidFill>
            <a:srgbClr val="DD58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Hiding Process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102600" y="5638800"/>
            <a:ext cx="1828800" cy="990600"/>
          </a:xfrm>
          <a:prstGeom prst="roundRect">
            <a:avLst/>
          </a:prstGeom>
          <a:solidFill>
            <a:srgbClr val="DD58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Detection Process</a:t>
            </a:r>
          </a:p>
        </p:txBody>
      </p:sp>
      <p:cxnSp>
        <p:nvCxnSpPr>
          <p:cNvPr id="47120" name="Straight Arrow Connector 9"/>
          <p:cNvCxnSpPr>
            <a:cxnSpLocks noChangeShapeType="1"/>
          </p:cNvCxnSpPr>
          <p:nvPr/>
        </p:nvCxnSpPr>
        <p:spPr bwMode="auto">
          <a:xfrm>
            <a:off x="1549400" y="5486400"/>
            <a:ext cx="1676400" cy="6111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Straight Arrow Connector 11"/>
          <p:cNvCxnSpPr>
            <a:cxnSpLocks noChangeShapeType="1"/>
          </p:cNvCxnSpPr>
          <p:nvPr/>
        </p:nvCxnSpPr>
        <p:spPr bwMode="auto">
          <a:xfrm>
            <a:off x="5130800" y="6134100"/>
            <a:ext cx="2971800" cy="1588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Arrow Connector 13"/>
          <p:cNvCxnSpPr>
            <a:cxnSpLocks noChangeShapeType="1"/>
          </p:cNvCxnSpPr>
          <p:nvPr/>
        </p:nvCxnSpPr>
        <p:spPr bwMode="auto">
          <a:xfrm flipV="1">
            <a:off x="10007600" y="5486400"/>
            <a:ext cx="1676400" cy="609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TextBox 17"/>
          <p:cNvSpPr txBox="1">
            <a:spLocks noChangeArrowheads="1"/>
          </p:cNvSpPr>
          <p:nvPr/>
        </p:nvSpPr>
        <p:spPr bwMode="auto">
          <a:xfrm>
            <a:off x="5283200" y="5572125"/>
            <a:ext cx="2679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itchFamily="34" charset="0"/>
                <a:cs typeface="Arial" pitchFamily="34" charset="0"/>
              </a:rPr>
              <a:t>Covert Channel</a:t>
            </a:r>
          </a:p>
        </p:txBody>
      </p:sp>
      <p:cxnSp>
        <p:nvCxnSpPr>
          <p:cNvPr id="47124" name="Straight Arrow Connector 19"/>
          <p:cNvCxnSpPr>
            <a:cxnSpLocks noChangeShapeType="1"/>
          </p:cNvCxnSpPr>
          <p:nvPr/>
        </p:nvCxnSpPr>
        <p:spPr bwMode="auto">
          <a:xfrm>
            <a:off x="2540000" y="4800600"/>
            <a:ext cx="8153400" cy="1588"/>
          </a:xfrm>
          <a:prstGeom prst="straightConnector1">
            <a:avLst/>
          </a:prstGeom>
          <a:noFill/>
          <a:ln w="44450">
            <a:solidFill>
              <a:srgbClr val="800000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TextBox 20"/>
          <p:cNvSpPr txBox="1">
            <a:spLocks noChangeArrowheads="1"/>
          </p:cNvSpPr>
          <p:nvPr/>
        </p:nvSpPr>
        <p:spPr bwMode="auto">
          <a:xfrm>
            <a:off x="5416550" y="4191000"/>
            <a:ext cx="241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800">
                <a:latin typeface="Arial" pitchFamily="34" charset="0"/>
                <a:cs typeface="Arial" pitchFamily="34" charset="0"/>
              </a:rPr>
              <a:t>Normal Traffic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Network Steganography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183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The 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message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 is hidden within the traffic of a legitimate communications channel.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2400" smtClean="0">
              <a:latin typeface="Courier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59192E3D-35DB-4F48-B363-C2366D70D75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006600" y="4724400"/>
            <a:ext cx="1828800" cy="152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en-US" sz="2000" i="1" dirty="0"/>
          </a:p>
          <a:p>
            <a:pPr>
              <a:defRPr/>
            </a:pPr>
            <a:r>
              <a:rPr lang="en-US" sz="2000" i="1" dirty="0" err="1"/>
              <a:t>Stego</a:t>
            </a:r>
            <a:endParaRPr lang="en-US" sz="2000" i="1" dirty="0"/>
          </a:p>
          <a:p>
            <a:pPr>
              <a:defRPr/>
            </a:pPr>
            <a:r>
              <a:rPr lang="en-US" sz="2000" i="1" dirty="0"/>
              <a:t>Algorithm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474200" y="4724400"/>
            <a:ext cx="1828800" cy="152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r>
              <a:rPr lang="en-US" sz="2000" i="1" dirty="0"/>
              <a:t>Detection</a:t>
            </a:r>
          </a:p>
          <a:p>
            <a:pPr>
              <a:defRPr/>
            </a:pPr>
            <a:r>
              <a:rPr lang="en-US" sz="2000" i="1" dirty="0"/>
              <a:t>Algorithm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664200" y="4724400"/>
            <a:ext cx="1828800" cy="1524000"/>
          </a:xfrm>
          <a:prstGeom prst="roundRect">
            <a:avLst/>
          </a:prstGeom>
          <a:solidFill>
            <a:srgbClr val="DD58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en-US" sz="2000" i="1" dirty="0"/>
          </a:p>
          <a:p>
            <a:pPr>
              <a:defRPr/>
            </a:pPr>
            <a:r>
              <a:rPr lang="en-US" sz="2000" i="1" dirty="0"/>
              <a:t>Channel</a:t>
            </a:r>
          </a:p>
        </p:txBody>
      </p:sp>
      <p:cxnSp>
        <p:nvCxnSpPr>
          <p:cNvPr id="48141" name="Straight Arrow Connector 15"/>
          <p:cNvCxnSpPr>
            <a:cxnSpLocks noChangeShapeType="1"/>
          </p:cNvCxnSpPr>
          <p:nvPr/>
        </p:nvCxnSpPr>
        <p:spPr bwMode="auto">
          <a:xfrm>
            <a:off x="3835400" y="5486400"/>
            <a:ext cx="18288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Straight Arrow Connector 18"/>
          <p:cNvCxnSpPr>
            <a:cxnSpLocks noChangeShapeType="1"/>
          </p:cNvCxnSpPr>
          <p:nvPr/>
        </p:nvCxnSpPr>
        <p:spPr bwMode="auto">
          <a:xfrm>
            <a:off x="7493000" y="5486400"/>
            <a:ext cx="19812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Elbow Connector 25"/>
          <p:cNvCxnSpPr>
            <a:cxnSpLocks noChangeShapeType="1"/>
          </p:cNvCxnSpPr>
          <p:nvPr/>
        </p:nvCxnSpPr>
        <p:spPr bwMode="auto">
          <a:xfrm>
            <a:off x="635000" y="7010400"/>
            <a:ext cx="9753600" cy="158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10007601" y="6629400"/>
            <a:ext cx="762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2540001" y="6629400"/>
            <a:ext cx="762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6" name="TextBox 32"/>
          <p:cNvSpPr txBox="1">
            <a:spLocks noChangeArrowheads="1"/>
          </p:cNvSpPr>
          <p:nvPr/>
        </p:nvSpPr>
        <p:spPr bwMode="auto">
          <a:xfrm>
            <a:off x="5969000" y="66294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secret key</a:t>
            </a:r>
          </a:p>
        </p:txBody>
      </p:sp>
      <p:sp>
        <p:nvSpPr>
          <p:cNvPr id="48147" name="TextBox 34"/>
          <p:cNvSpPr txBox="1">
            <a:spLocks noChangeArrowheads="1"/>
          </p:cNvSpPr>
          <p:nvPr/>
        </p:nvSpPr>
        <p:spPr bwMode="auto">
          <a:xfrm>
            <a:off x="2387600" y="43434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sender</a:t>
            </a:r>
          </a:p>
        </p:txBody>
      </p:sp>
      <p:sp>
        <p:nvSpPr>
          <p:cNvPr id="48148" name="TextBox 35"/>
          <p:cNvSpPr txBox="1">
            <a:spLocks noChangeArrowheads="1"/>
          </p:cNvSpPr>
          <p:nvPr/>
        </p:nvSpPr>
        <p:spPr bwMode="auto">
          <a:xfrm>
            <a:off x="9855200" y="4343400"/>
            <a:ext cx="100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receiver</a:t>
            </a:r>
          </a:p>
        </p:txBody>
      </p:sp>
      <p:cxnSp>
        <p:nvCxnSpPr>
          <p:cNvPr id="48149" name="Elbow Connector 41"/>
          <p:cNvCxnSpPr>
            <a:cxnSpLocks noChangeShapeType="1"/>
          </p:cNvCxnSpPr>
          <p:nvPr/>
        </p:nvCxnSpPr>
        <p:spPr bwMode="auto">
          <a:xfrm>
            <a:off x="787400" y="4191000"/>
            <a:ext cx="1219200" cy="838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0" name="TextBox 44"/>
          <p:cNvSpPr txBox="1">
            <a:spLocks noChangeArrowheads="1"/>
          </p:cNvSpPr>
          <p:nvPr/>
        </p:nvSpPr>
        <p:spPr bwMode="auto">
          <a:xfrm>
            <a:off x="177800" y="3810000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secret info</a:t>
            </a:r>
          </a:p>
        </p:txBody>
      </p:sp>
      <p:cxnSp>
        <p:nvCxnSpPr>
          <p:cNvPr id="48151" name="Elbow Connector 46"/>
          <p:cNvCxnSpPr>
            <a:cxnSpLocks noChangeShapeType="1"/>
          </p:cNvCxnSpPr>
          <p:nvPr/>
        </p:nvCxnSpPr>
        <p:spPr bwMode="auto">
          <a:xfrm flipV="1">
            <a:off x="11303000" y="4572000"/>
            <a:ext cx="1371600" cy="533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2" name="TextBox 53"/>
          <p:cNvSpPr txBox="1">
            <a:spLocks noChangeArrowheads="1"/>
          </p:cNvSpPr>
          <p:nvPr/>
        </p:nvSpPr>
        <p:spPr bwMode="auto">
          <a:xfrm>
            <a:off x="11379200" y="4114800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secret info</a:t>
            </a:r>
          </a:p>
        </p:txBody>
      </p:sp>
      <p:cxnSp>
        <p:nvCxnSpPr>
          <p:cNvPr id="48153" name="Elbow Connector 55"/>
          <p:cNvCxnSpPr>
            <a:cxnSpLocks noChangeShapeType="1"/>
          </p:cNvCxnSpPr>
          <p:nvPr/>
        </p:nvCxnSpPr>
        <p:spPr bwMode="auto">
          <a:xfrm flipV="1">
            <a:off x="711200" y="6019800"/>
            <a:ext cx="1295400" cy="533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TextBox 57"/>
          <p:cNvSpPr txBox="1">
            <a:spLocks noChangeArrowheads="1"/>
          </p:cNvSpPr>
          <p:nvPr/>
        </p:nvSpPr>
        <p:spPr bwMode="auto">
          <a:xfrm>
            <a:off x="330200" y="5867400"/>
            <a:ext cx="99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network</a:t>
            </a:r>
          </a:p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packet</a:t>
            </a:r>
          </a:p>
        </p:txBody>
      </p:sp>
      <p:cxnSp>
        <p:nvCxnSpPr>
          <p:cNvPr id="48155" name="Elbow Connector 58"/>
          <p:cNvCxnSpPr>
            <a:cxnSpLocks noChangeShapeType="1"/>
          </p:cNvCxnSpPr>
          <p:nvPr/>
        </p:nvCxnSpPr>
        <p:spPr bwMode="auto">
          <a:xfrm>
            <a:off x="11303000" y="6019800"/>
            <a:ext cx="1371600" cy="457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6" name="TextBox 60"/>
          <p:cNvSpPr txBox="1">
            <a:spLocks noChangeArrowheads="1"/>
          </p:cNvSpPr>
          <p:nvPr/>
        </p:nvSpPr>
        <p:spPr bwMode="auto">
          <a:xfrm>
            <a:off x="12012613" y="57150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network</a:t>
            </a:r>
          </a:p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packet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Persistence – Maintaining Access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Attackers typically attempt to be on the compromised system for a long time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Network reconnaissance can take months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Use the compromised system to attack other systems (that is, as a pivot or proxy)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Cover your tracks – remove evidence of the exploitation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DF570C0-15E6-44C6-8A39-88384D04CF5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 smtClean="0">
                <a:latin typeface="Arial" pitchFamily="34" charset="0"/>
                <a:cs typeface="Arial" pitchFamily="34" charset="0"/>
              </a:rPr>
              <a:t>Common Example – Tunnel inside TCP 80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43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Tunneling – encapsulating one protocol into another protocol. 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Very common method for even legitimate applications is to tunnel their communications over TCP 80. 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Other methods include tunneling inside SSH and GRE tunneling.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This causes problems for firewalls that rely on restricting traffic by IP and source/destination port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Application layer firewalls dig deeper into the packets and can filter by the application itself.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154991B-BCAD-4F50-88CF-D96A72D643B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TCP Header (review)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23BE49-3338-49CA-A4E5-55C2F88C10C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670045"/>
              </p:ext>
            </p:extLst>
          </p:nvPr>
        </p:nvGraphicFramePr>
        <p:xfrm>
          <a:off x="635000" y="3048000"/>
          <a:ext cx="11250615" cy="4552950"/>
        </p:xfrm>
        <a:graphic>
          <a:graphicData uri="http://schemas.openxmlformats.org/drawingml/2006/table">
            <a:tbl>
              <a:tblPr/>
              <a:tblGrid>
                <a:gridCol w="1478622"/>
                <a:gridCol w="1112336"/>
                <a:gridCol w="274337"/>
                <a:gridCol w="182891"/>
                <a:gridCol w="365782"/>
                <a:gridCol w="274337"/>
                <a:gridCol w="274337"/>
                <a:gridCol w="274337"/>
                <a:gridCol w="274337"/>
                <a:gridCol w="274337"/>
                <a:gridCol w="274337"/>
                <a:gridCol w="274337"/>
                <a:gridCol w="1480426"/>
                <a:gridCol w="1478621"/>
                <a:gridCol w="1478620"/>
                <a:gridCol w="1478621"/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0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4 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8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12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16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20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24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28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4050">
                <a:tc gridSpan="1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Source Port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Destination Port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0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Sequence Number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Acknowledgement Number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Offset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0"/>
                        <a:cs typeface="Arial" charset="0"/>
                        <a:sym typeface="Gill Sans" charset="0"/>
                      </a:endParaRP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Reserved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0"/>
                        <a:cs typeface="Arial" charset="0"/>
                        <a:sym typeface="Gill Sans" charset="0"/>
                      </a:endParaRP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0"/>
                        <a:cs typeface="Arial" charset="0"/>
                        <a:sym typeface="Gill Sans" charset="0"/>
                      </a:endParaRP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0"/>
                        <a:cs typeface="Arial" charset="0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0"/>
                        <a:cs typeface="Arial" charset="0"/>
                        <a:sym typeface="Gill Sans" charset="0"/>
                      </a:endParaRP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Window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050">
                <a:tc gridSpan="1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Checksum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Urgent Pointer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0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Options and Padding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30200" y="5562600"/>
            <a:ext cx="6096000" cy="838200"/>
          </a:xfrm>
          <a:prstGeom prst="ellipse">
            <a:avLst/>
          </a:prstGeom>
          <a:solidFill>
            <a:srgbClr val="FF6600">
              <a:alpha val="20000"/>
            </a:srgbClr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6200000" flipV="1">
            <a:off x="4406900" y="6819900"/>
            <a:ext cx="2133600" cy="1295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30400" y="8534400"/>
            <a:ext cx="10534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Arial" pitchFamily="34" charset="0"/>
                <a:cs typeface="Arial" pitchFamily="34" charset="0"/>
              </a:rPr>
              <a:t>16 bits that can be used for a covert channel.</a:t>
            </a:r>
          </a:p>
          <a:p>
            <a:pPr algn="l" eaLnBrk="1" hangingPunct="1"/>
            <a:r>
              <a:rPr lang="en-US" altLang="en-US" sz="2400">
                <a:latin typeface="Arial" pitchFamily="34" charset="0"/>
                <a:cs typeface="Arial" pitchFamily="34" charset="0"/>
              </a:rPr>
              <a:t>(note:  all bit combos not available as the flags have to present a valid state)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covert_tcp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43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/>
              <a:t>covert_tcp: a proof of concept application that uses raw sockets to construct forged packets and encapsulate data</a:t>
            </a: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While there are methods for hiding data in ‘optional’ fields of a protocol header, the preferred method is to hide in mandatory fields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This is more effective as network equipment can easily be programmed to reset or erase ‘optional’ fields.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NAT will cause problems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4FE2A9E-8FFA-4FE1-AB8A-D1DC0D8AF4D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8763000"/>
            <a:ext cx="1300480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u="sng" dirty="0">
                <a:latin typeface="Arial" pitchFamily="34" charset="0"/>
                <a:cs typeface="Arial" pitchFamily="34" charset="0"/>
              </a:rPr>
              <a:t>http://firstmonday.org/htbin/cgiwrap/bin/ojs/index.php/fm/article/view/528/449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covert_tcp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43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buClr>
                <a:srgbClr val="2D2D8A"/>
              </a:buClr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Covert-tcp can hide data in:</a:t>
            </a:r>
          </a:p>
          <a:p>
            <a:pPr marL="0" indent="0" algn="l">
              <a:buClr>
                <a:srgbClr val="2D2D8A"/>
              </a:buClr>
              <a:buFont typeface="Gill Sans" charset="0"/>
              <a:buAutoNum type="arabicPeriod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IP Identification Method: Insert a single ASCII character and receive it at the other end</a:t>
            </a:r>
          </a:p>
          <a:p>
            <a:pPr marL="0" indent="0" algn="l">
              <a:buClr>
                <a:srgbClr val="2D2D8A"/>
              </a:buClr>
              <a:buFont typeface="Gill Sans" charset="0"/>
              <a:buAutoNum type="arabicPeriod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TCP Sequence Number method: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mtClean="0">
                <a:latin typeface="Arial" pitchFamily="34" charset="0"/>
                <a:ea typeface="MS PGothic" pitchFamily="34" charset="-128"/>
              </a:rPr>
              <a:t>Send SYN with ASCII character as the initial sequence number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mtClean="0">
                <a:latin typeface="Arial" pitchFamily="34" charset="0"/>
                <a:ea typeface="MS PGothic" pitchFamily="34" charset="-128"/>
              </a:rPr>
              <a:t>Reply with a RST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mtClean="0">
                <a:latin typeface="Arial" pitchFamily="34" charset="0"/>
                <a:ea typeface="MS PGothic" pitchFamily="34" charset="-128"/>
              </a:rPr>
              <a:t>RST actually acks the receipt of the hidden character</a:t>
            </a:r>
          </a:p>
          <a:p>
            <a:pPr marL="0" indent="0" algn="l">
              <a:buClr>
                <a:srgbClr val="2D2D8A"/>
              </a:buClr>
              <a:buFont typeface="Gill Sans" charset="0"/>
              <a:buAutoNum type="arabicPeriod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TCP ACK #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mtClean="0">
                <a:latin typeface="Arial" pitchFamily="34" charset="0"/>
                <a:ea typeface="MS PGothic" pitchFamily="34" charset="-128"/>
              </a:rPr>
              <a:t>Most covert and sophisticated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mtClean="0">
                <a:latin typeface="Arial" pitchFamily="34" charset="0"/>
                <a:ea typeface="MS PGothic" pitchFamily="34" charset="-128"/>
              </a:rPr>
              <a:t>Sender “bounces” the information off of a unwitting intermediate party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351F827-9A53-4303-BD99-96C859ED953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covert_tcp (TCP ACK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828800"/>
            <a:ext cx="5410200" cy="6664325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Client sends SYN packet to bounce server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Source address is spoofed to recipients address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ISN # is ASCII # -1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Bounce server responds to receiver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Sends SYN ACK or RST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Both will increment ISN by 1 and the ASCII character is received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7945608-2726-4E78-8149-9B8192B3678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42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200400"/>
            <a:ext cx="6284912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Box 1"/>
          <p:cNvSpPr txBox="1">
            <a:spLocks noChangeArrowheads="1"/>
          </p:cNvSpPr>
          <p:nvPr/>
        </p:nvSpPr>
        <p:spPr bwMode="auto">
          <a:xfrm>
            <a:off x="10744200" y="4572000"/>
            <a:ext cx="22352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 b="1"/>
              <a:t>SYN(ISNb), ACK(ISNa)</a:t>
            </a:r>
          </a:p>
          <a:p>
            <a:pPr eaLnBrk="1" hangingPunct="1"/>
            <a:r>
              <a:rPr lang="en-US" altLang="en-US" sz="1200" b="1" i="1"/>
              <a:t>-or-</a:t>
            </a:r>
          </a:p>
          <a:p>
            <a:pPr eaLnBrk="1" hangingPunct="1"/>
            <a:r>
              <a:rPr lang="en-US" altLang="en-US" sz="1200" b="1"/>
              <a:t>RST, ACK(ISNa)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covert_tcp (TCP ACK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4267200"/>
            <a:ext cx="4038600" cy="5140325"/>
          </a:xfrm>
        </p:spPr>
        <p:txBody>
          <a:bodyPr/>
          <a:lstStyle/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Letter </a:t>
            </a:r>
            <a:r>
              <a:rPr lang="en-US" sz="2400" dirty="0" err="1" smtClean="0">
                <a:latin typeface="Courier"/>
                <a:cs typeface="Courier"/>
              </a:rPr>
              <a:t>Ascii</a:t>
            </a:r>
            <a:r>
              <a:rPr lang="en-US" sz="2400" dirty="0" smtClean="0">
                <a:latin typeface="Courier"/>
                <a:cs typeface="Courier"/>
              </a:rPr>
              <a:t> x256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A 65 16640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B 66 16896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D 68 17408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E 69 17664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F 70 17920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G 71 18176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H 72 18432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I 73 18688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J 74 18944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K 75 19200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L 76 19456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 smtClean="0">
                <a:latin typeface="Courier"/>
                <a:cs typeface="Courier"/>
              </a:rPr>
              <a:t>M 77 19712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2D25316-F7DC-4F77-9319-A5C47399DCD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5969000" y="4191000"/>
            <a:ext cx="63087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Courier" charset="0"/>
              </a:rPr>
              <a:t>N 78 19968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O 79 20224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P 80 20480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Q 81 20736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R 82 20992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S 83 21248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T 84 21504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U 85 21760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V 86 22016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W 87 22272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X 88 22528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Y 89 22784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Z 90 23040</a:t>
            </a:r>
          </a:p>
          <a:p>
            <a:pPr eaLnBrk="1" hangingPunct="1"/>
            <a:endParaRPr lang="en-US" altLang="en-US" sz="2400">
              <a:latin typeface="Courier" charset="0"/>
            </a:endParaRPr>
          </a:p>
        </p:txBody>
      </p:sp>
      <p:sp>
        <p:nvSpPr>
          <p:cNvPr id="56325" name="TextBox 6"/>
          <p:cNvSpPr txBox="1">
            <a:spLocks noChangeArrowheads="1"/>
          </p:cNvSpPr>
          <p:nvPr/>
        </p:nvSpPr>
        <p:spPr bwMode="auto">
          <a:xfrm>
            <a:off x="863600" y="2209800"/>
            <a:ext cx="10448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Arial" pitchFamily="34" charset="0"/>
                <a:cs typeface="Arial" pitchFamily="34" charset="0"/>
              </a:rPr>
              <a:t>When using IP Iden mode (default) here is the ASCII to IDENT # encoding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covert_tcp - Example</a:t>
            </a: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302268C-93CF-4CD2-B973-DA6B69F23D7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734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1676400"/>
            <a:ext cx="78089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578600" y="3276600"/>
            <a:ext cx="3619500" cy="61722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4"/>
          <a:stretch/>
        </p:blipFill>
        <p:spPr bwMode="auto">
          <a:xfrm>
            <a:off x="6883400" y="3581400"/>
            <a:ext cx="5853605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Loki2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676400"/>
            <a:ext cx="11703050" cy="6816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Loki: </a:t>
            </a:r>
            <a:r>
              <a:rPr lang="en-US" altLang="en-US" smtClean="0"/>
              <a:t>arbitrary information tunneling in the data portion of ICMP_ECHO (type 0x8) and ICMP_ECHOREPLY (type 0x0) packets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Attacker install Loki on compromised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mtClean="0">
                <a:latin typeface="Arial" pitchFamily="34" charset="0"/>
                <a:ea typeface="MS PGothic" pitchFamily="34" charset="-128"/>
              </a:rPr>
              <a:t>Requires root permissions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mtClean="0">
                <a:latin typeface="Arial" pitchFamily="34" charset="0"/>
                <a:ea typeface="MS PGothic" pitchFamily="34" charset="-128"/>
              </a:rPr>
              <a:t>Grabs incoming ICMP packets from the kernel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Can also use UDP 53 to disguise as a DNS request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Can switch between UDP and ICMP on the fly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Encryption supported (Blowfish and DH key exchange)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Under the radar of most detection mechanisms since ICMP is commonly allowed and doesn't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 have UDP/TCP ports.</a:t>
            </a:r>
          </a:p>
          <a:p>
            <a:pPr algn="l">
              <a:buClr>
                <a:srgbClr val="2D2D8A"/>
              </a:buClr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D47DAB1-66D7-4737-ACDB-D425BAEEE0D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9396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7929563"/>
            <a:ext cx="9036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Reverse WWW Shell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Covert channel using HTTP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Reverse WWW shell installed on compromised machine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Every 60 seconds it 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phones home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 and contacts extenal server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It 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pulls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 in commands and sends over normal HTTP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Looks like normal web traffic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Same idea used by legitimate software such as GoToMyPC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EBA44A5-34BB-4A97-93D5-E2523AB874E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 bwMode="auto">
          <a:xfrm>
            <a:off x="787400" y="41910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5400" b="1" i="0" smtClean="0">
                <a:latin typeface="Arial" pitchFamily="34" charset="0"/>
                <a:cs typeface="Arial" pitchFamily="34" charset="0"/>
              </a:rPr>
              <a:t>Removal of Evidence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441800B-CB33-4C61-AD9B-B71E3FC34FC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Post Exploitation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2133600"/>
            <a:ext cx="11053763" cy="3662363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In addition to maintaining access this is the stage where the goal of the attack is normally executed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The exfiltration of stolen data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Manipulation of data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Destruction of data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26A13764-8C42-41F0-B25D-EB0C6496F78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Altering Event Logs	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Even rootkits leave traces in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With admin (or correct) privilege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Attacker could delete log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But probably a bad idea…very obvious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A better idea – selectively edit the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2BEC161-79A3-4A84-94CA-ACE85603BD5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020050"/>
            <a:ext cx="130048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Clr>
                <a:srgbClr val="2D2D8A"/>
              </a:buClr>
              <a:defRPr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is no way to guarantee that an attacker could never modify event logs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Logs in Windows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EventLog is logging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Files ending with .LOG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APPLICATION, SECURITY, SYSTEM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This info is moved to main event logs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/>
              <a:t>Appevent.evt, Sysevent.evt, Secevent.evt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The .EVT files read by admin using Windows Event Viewer or an API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A80D1B9-D9C9-4C3C-BC34-71CC4D276CD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Windows Event Viewer</a:t>
            </a:r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92F3260-A818-4F27-9240-1CCA8A927AF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64515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676400"/>
            <a:ext cx="11658600" cy="770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Windows Logs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SECEVENT.EVT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Failed logins, policy changes, attempts to access files without permission, etc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 smtClean="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SYSEVENT.EVT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E.g. details of driver failures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 smtClean="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APPEVENT.EVT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Application related issues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61AEB4D-6E69-437C-8DE3-FF7A3D2D909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Windows Logs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Altering event logs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At a minimum must change SECEVENTs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Event ID 104 or 1102 will be logged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 smtClean="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EVT files 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locked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 and in a binary format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Cannot open/edit with usual tools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With physical access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Boot to Linux and edit logs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Not practical in most cases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74EAEAB-1198-4E22-82CC-F11997D678F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Windows Logs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Winzapper: Windows event editing tool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Attacker can selectively edit EVT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But must reboot machine to restart EventLog service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Numerous other trojans can modify event logs</a:t>
            </a:r>
          </a:p>
          <a:p>
            <a:pPr algn="l">
              <a:buClr>
                <a:srgbClr val="2D2D8A"/>
              </a:buClr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1D3E53F-0208-4D22-A1A5-46124F76EAB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WinZapper</a:t>
            </a:r>
          </a:p>
        </p:txBody>
      </p:sp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2091C9A-6BF4-4934-9E81-9F09EBC481A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1905000"/>
            <a:ext cx="8686800" cy="710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Unix Logging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81200"/>
            <a:ext cx="11703050" cy="723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Log files usually in ASCII text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With privilege they are easy to edit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 err="1" smtClean="0">
                <a:latin typeface="Arial" pitchFamily="34" charset="0"/>
                <a:cs typeface="Arial" pitchFamily="34" charset="0"/>
              </a:rPr>
              <a:t>Config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 file (typically /</a:t>
            </a:r>
            <a:r>
              <a:rPr lang="en-US" altLang="en-US" sz="2800" dirty="0" err="1" smtClean="0">
                <a:latin typeface="Arial" pitchFamily="34" charset="0"/>
                <a:cs typeface="Arial" pitchFamily="34" charset="0"/>
              </a:rPr>
              <a:t>etc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en-US" sz="2800" dirty="0" err="1" smtClean="0">
                <a:latin typeface="Arial" pitchFamily="34" charset="0"/>
                <a:cs typeface="Arial" pitchFamily="34" charset="0"/>
              </a:rPr>
              <a:t>syslog.conf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 smtClean="0">
                <a:latin typeface="Arial" pitchFamily="34" charset="0"/>
                <a:ea typeface="MS PGothic" pitchFamily="34" charset="-128"/>
              </a:rPr>
              <a:t>Details where log files are located and what is logged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 smtClean="0">
                <a:latin typeface="Arial" pitchFamily="34" charset="0"/>
                <a:ea typeface="MS PGothic" pitchFamily="34" charset="-128"/>
              </a:rPr>
              <a:t>Configures where </a:t>
            </a:r>
            <a:r>
              <a:rPr lang="en-US" altLang="en-US" sz="2800" dirty="0" err="1" smtClean="0">
                <a:latin typeface="Arial" pitchFamily="34" charset="0"/>
                <a:ea typeface="MS PGothic" pitchFamily="34" charset="-128"/>
              </a:rPr>
              <a:t>syslogs</a:t>
            </a:r>
            <a:r>
              <a:rPr lang="en-US" altLang="en-US" sz="2800" dirty="0" smtClean="0">
                <a:latin typeface="Arial" pitchFamily="34" charset="0"/>
                <a:ea typeface="MS PGothic" pitchFamily="34" charset="-128"/>
              </a:rPr>
              <a:t> are forwarded to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Attacker can easily locate files and edit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endParaRPr lang="en-US" altLang="en-US" sz="2800" dirty="0" smtClean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Essential logs</a:t>
            </a:r>
            <a:endParaRPr lang="en-US" altLang="en-US" sz="2800" dirty="0" smtClean="0"/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var</a:t>
            </a:r>
            <a:r>
              <a:rPr lang="en-US" altLang="en-US" sz="2800" dirty="0" smtClean="0"/>
              <a:t>/log/messages - the default location for messages from the syslog facility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var</a:t>
            </a:r>
            <a:r>
              <a:rPr lang="en-US" altLang="en-US" sz="2800" dirty="0" smtClean="0"/>
              <a:t>/log/secure - the default log for access and authentication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var</a:t>
            </a:r>
            <a:r>
              <a:rPr lang="en-US" altLang="en-US" sz="2800" dirty="0" smtClean="0"/>
              <a:t>/log/</a:t>
            </a:r>
            <a:r>
              <a:rPr lang="en-US" altLang="en-US" sz="2800" dirty="0" err="1" smtClean="0"/>
              <a:t>lastlog</a:t>
            </a:r>
            <a:r>
              <a:rPr lang="en-US" altLang="en-US" sz="2800" dirty="0" smtClean="0"/>
              <a:t> – logs the last login time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</a:t>
            </a:r>
            <a:r>
              <a:rPr lang="en-US" altLang="en-US" sz="2800" dirty="0" err="1"/>
              <a:t>btmp</a:t>
            </a:r>
            <a:r>
              <a:rPr lang="en-US" altLang="en-US" sz="2800" dirty="0"/>
              <a:t> - contains the failed login history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var</a:t>
            </a:r>
            <a:r>
              <a:rPr lang="en-US" altLang="en-US" sz="2800" dirty="0" smtClean="0"/>
              <a:t>/run/</a:t>
            </a:r>
            <a:r>
              <a:rPr lang="en-US" altLang="en-US" sz="2800" dirty="0" err="1" smtClean="0"/>
              <a:t>utmp</a:t>
            </a:r>
            <a:r>
              <a:rPr lang="en-US" altLang="en-US" sz="2800" dirty="0" smtClean="0"/>
              <a:t> - contains summary of currently logged on users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var</a:t>
            </a:r>
            <a:r>
              <a:rPr lang="en-US" altLang="en-US" sz="2800" dirty="0" smtClean="0"/>
              <a:t>/log/</a:t>
            </a:r>
            <a:r>
              <a:rPr lang="en-US" altLang="en-US" sz="2800" dirty="0" err="1" smtClean="0"/>
              <a:t>wtmp</a:t>
            </a:r>
            <a:r>
              <a:rPr lang="en-US" altLang="en-US" sz="2800" dirty="0" smtClean="0"/>
              <a:t> - details the history of logins and logouts on the system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FE3D63F-F2ED-428B-AD06-B2EBEDA0BCF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Unix Logging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1336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Tools to edit accounting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Many can be found at </a:t>
            </a:r>
            <a:r>
              <a:rPr lang="en-US" altLang="en-US" sz="4000" smtClean="0">
                <a:latin typeface="Arial" pitchFamily="34" charset="0"/>
                <a:ea typeface="MS PGothic" pitchFamily="34" charset="-128"/>
                <a:hlinkClick r:id="rId2"/>
              </a:rPr>
              <a:t>http://packetstormsecurity.org</a:t>
            </a:r>
            <a:endParaRPr lang="en-US" altLang="en-US" sz="4000" smtClean="0">
              <a:latin typeface="Arial" pitchFamily="34" charset="0"/>
              <a:ea typeface="MS PGothic" pitchFamily="34" charset="-128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Many written by “Simple Nomad”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Other similar tools: wtemped, marry, cloak, logedit, wzap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 smtClean="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Accounting file editing tool is standard part of most rootkits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87C9C3A-0488-49F5-9E8D-89A411939BB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Shell History Files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List of command line commands issues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</a:rPr>
              <a:t>E.g., </a:t>
            </a:r>
            <a:r>
              <a:rPr lang="en-US" altLang="en-US" sz="4000" dirty="0" smtClean="0">
                <a:latin typeface="Courier New" pitchFamily="49" charset="0"/>
                <a:ea typeface="MS PGothic" pitchFamily="34" charset="-128"/>
              </a:rPr>
              <a:t>~/.</a:t>
            </a:r>
            <a:r>
              <a:rPr lang="en-US" altLang="en-US" sz="4000" dirty="0" err="1" smtClean="0">
                <a:latin typeface="Courier New" pitchFamily="49" charset="0"/>
                <a:ea typeface="MS PGothic" pitchFamily="34" charset="-128"/>
              </a:rPr>
              <a:t>bash_history</a:t>
            </a:r>
            <a:endParaRPr lang="en-US" altLang="en-US" sz="4000" dirty="0" smtClean="0">
              <a:latin typeface="Courier New" pitchFamily="49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Attacker would like to edit this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Files are in ASCII so they are easy to edit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</a:rPr>
              <a:t>Can insert lines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</a:rPr>
              <a:t>Why would this be useful?</a:t>
            </a:r>
          </a:p>
          <a:p>
            <a:pPr marL="0" indent="0" algn="l">
              <a:buClr>
                <a:srgbClr val="2D2D8A"/>
              </a:buClr>
            </a:pPr>
            <a:endParaRPr lang="en-US" altLang="en-US" sz="4000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~/.</a:t>
            </a:r>
            <a:r>
              <a:rPr lang="en-US" altLang="en-US" sz="4000" dirty="0" err="1" smtClean="0">
                <a:latin typeface="Arial" pitchFamily="34" charset="0"/>
                <a:cs typeface="Arial" pitchFamily="34" charset="0"/>
              </a:rPr>
              <a:t>bash_history</a:t>
            </a: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 is written to w</a:t>
            </a:r>
            <a:r>
              <a:rPr lang="en-US" altLang="en-US" sz="4000" dirty="0" smtClean="0">
                <a:latin typeface="Arial" pitchFamily="34" charset="0"/>
                <a:ea typeface="MS PGothic" pitchFamily="34" charset="-128"/>
              </a:rPr>
              <a:t>hen shell is exited gracefully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</a:rPr>
              <a:t>How to get around this?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51A9CDD-BD5F-4C11-928D-57DA203022C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 bwMode="auto">
          <a:xfrm>
            <a:off x="787400" y="41910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5400" b="1" i="0" smtClean="0">
                <a:latin typeface="Arial" pitchFamily="34" charset="0"/>
                <a:cs typeface="Arial" pitchFamily="34" charset="0"/>
              </a:rPr>
              <a:t>Persistence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01FC0C6-1D57-445B-8FD2-0D2B7C8CA48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Defenses 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812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Forward logs to central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Logs redirected to logging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Not everything can be redirected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Activate logging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Log according to some specified policy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Periodically audit logging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Allow plenty of space for logs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Restrictive permissions on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Encrypt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Make log files 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append-only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”</a:t>
            </a:r>
            <a:endParaRPr lang="en-US" altLang="ja-JP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Store files on unalterable media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Non rewriteable CD/DVD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571F32E-25CB-4DF3-8629-1EB347DB50D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Hidden Files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050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Why would an attacker use hidden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Store attack tools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Save sniffed passwords, etc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 smtClean="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What does 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hidden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 mean?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Maybe just hard to find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Or easily overlooked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6BBCE52-1222-483F-8407-BC579CC1CD9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Hidden Files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In Unix prepend 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.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 to filename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Use 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.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 followed by spaces(s)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Other ideas?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20D80C5-CC4B-4DB3-B06C-7220FF79A37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Hidden Files in Windows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548640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Use 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hidden</a:t>
            </a:r>
            <a:r>
              <a:rPr lang="ja-JP" altLang="en-US" sz="400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 smtClean="0">
                <a:latin typeface="Arial" pitchFamily="34" charset="0"/>
                <a:cs typeface="Arial" pitchFamily="34" charset="0"/>
              </a:rPr>
              <a:t> attribute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Not great…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E82F3FE-6A2E-4076-AAE6-B87FF67CA09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788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419600"/>
            <a:ext cx="121412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853" name="Straight Arrow Connector 5"/>
          <p:cNvCxnSpPr>
            <a:cxnSpLocks noChangeShapeType="1"/>
          </p:cNvCxnSpPr>
          <p:nvPr/>
        </p:nvCxnSpPr>
        <p:spPr bwMode="auto">
          <a:xfrm>
            <a:off x="4673600" y="3581400"/>
            <a:ext cx="3048000" cy="1905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Hidden Files in Windows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133600"/>
            <a:ext cx="11703050" cy="670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Alternate Data Streams (ADS)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</a:rPr>
              <a:t>Available in NTFS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</a:rPr>
              <a:t>Multiple streams of data can be associated with a single file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</a:rPr>
              <a:t>These streams can store any info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ja-JP" altLang="en-US" sz="4000" smtClean="0">
                <a:latin typeface="Arial" pitchFamily="34" charset="0"/>
                <a:ea typeface="MS PGothic" pitchFamily="34" charset="-128"/>
              </a:rPr>
              <a:t>“</a:t>
            </a:r>
            <a:r>
              <a:rPr lang="en-US" altLang="ja-JP" sz="4000" dirty="0" smtClean="0">
                <a:latin typeface="Arial" pitchFamily="34" charset="0"/>
                <a:cs typeface="Arial" pitchFamily="34" charset="0"/>
              </a:rPr>
              <a:t>usual</a:t>
            </a:r>
            <a:r>
              <a:rPr lang="ja-JP" altLang="en-US" sz="4000" smtClean="0">
                <a:latin typeface="Arial" pitchFamily="34" charset="0"/>
                <a:ea typeface="MS PGothic" pitchFamily="34" charset="-128"/>
              </a:rPr>
              <a:t>”</a:t>
            </a:r>
            <a:r>
              <a:rPr lang="en-US" altLang="ja-JP" sz="40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view is just one such stream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Fairly effective means of hiding files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sz="24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c:\anyfile.exe &gt; c:\</a:t>
            </a:r>
            <a:r>
              <a:rPr lang="en-US" altLang="en-US" sz="24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winnt</a:t>
            </a:r>
            <a:r>
              <a:rPr lang="en-US" altLang="en-US" sz="24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\system32\</a:t>
            </a:r>
            <a:r>
              <a:rPr lang="en-US" altLang="en-US" sz="24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calc.exe:anyfile.exe</a:t>
            </a:r>
            <a:endParaRPr lang="en-US" altLang="en-US" sz="2400" dirty="0" smtClean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To read the file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sz="24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c:\</a:t>
            </a:r>
            <a:r>
              <a:rPr lang="en-US" altLang="en-US" sz="24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winnt</a:t>
            </a:r>
            <a:r>
              <a:rPr lang="en-US" altLang="en-US" sz="24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\system32\</a:t>
            </a:r>
            <a:r>
              <a:rPr lang="en-US" altLang="en-US" sz="24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calc.exe:anyfile.exe</a:t>
            </a:r>
            <a:endParaRPr lang="en-US" altLang="en-US" sz="2400" dirty="0" smtClean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Will fork anyfile.exe with the windows calc file.  Calculator will still work fine!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64494BC-D03F-49D7-96ED-F995AA4A602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Defenses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File integrity checking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Host based IDS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In Windows, use ADS aware tools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CrucialADS, LADS</a:t>
            </a:r>
          </a:p>
          <a:p>
            <a:pPr lvl="2" algn="l">
              <a:buClr>
                <a:srgbClr val="2D2D8A"/>
              </a:buClr>
            </a:pPr>
            <a:r>
              <a:rPr lang="en-US" altLang="en-US" sz="4000" smtClean="0">
                <a:latin typeface="Arial" pitchFamily="34" charset="0"/>
                <a:ea typeface="MS PGothic" pitchFamily="34" charset="-128"/>
              </a:rPr>
              <a:t>	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AB53C57-4316-4489-97D4-7BB68BF3453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 bwMode="auto">
          <a:xfrm>
            <a:off x="787400" y="41910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5400" b="1" i="0" smtClean="0">
                <a:latin typeface="Arial" pitchFamily="34" charset="0"/>
                <a:cs typeface="Arial" pitchFamily="34" charset="0"/>
              </a:rPr>
              <a:t>Example Attacks</a:t>
            </a:r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5061828-D375-45FC-962C-DF5C6F8A870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Example – Operation Aurora - 2009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600200"/>
            <a:ext cx="11703050" cy="693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Affected many large companies such as Google, Adobe, Yahoo, Symantec, and others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Targeted user received a link in email or instant message from trusted source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User clicks on link, visits website with malicious Javascript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Exploit downloads a binary disguised as an image from servers and executes the payload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Payload sets up long term backdoor and connects back to command and control servers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smtClean="0">
                <a:latin typeface="Arial" pitchFamily="34" charset="0"/>
                <a:cs typeface="Arial" pitchFamily="34" charset="0"/>
              </a:rPr>
              <a:t>Attackers target intellectual property and source code control system.</a:t>
            </a:r>
            <a:endParaRPr lang="en-US" altLang="en-US" sz="1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10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r>
              <a:rPr lang="en-US" altLang="en-US" sz="1000" smtClean="0">
                <a:latin typeface="Arial" pitchFamily="34" charset="0"/>
                <a:cs typeface="Arial" pitchFamily="34" charset="0"/>
              </a:rPr>
              <a:t>Reference:  McAfee Report – Protecting YourCritcal Assets</a:t>
            </a:r>
          </a:p>
          <a:p>
            <a:pPr algn="l">
              <a:buClr>
                <a:srgbClr val="2D2D8A"/>
              </a:buClr>
            </a:pPr>
            <a:r>
              <a:rPr lang="en-US" altLang="en-US" sz="1000" smtClean="0">
                <a:latin typeface="Arial" pitchFamily="34" charset="0"/>
                <a:cs typeface="Arial" pitchFamily="34" charset="0"/>
              </a:rPr>
              <a:t>http://www.wired.com/images_blogs/threatlevel/2010/03/operationaurora_wp_0310_fnl.pdf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4322EF6-792B-4D90-996E-B932DE766E1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Example – RSA Breach - 2011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93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Phishing targeted two small groups of employees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Excel spreadsheet contained Zero Day exploit in Adobe Flash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After exploitation of victims machine Poison Ivy RAT tool installed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Reverse TCP to attackers command and control server (C&amp;C)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Attackers then moved laterally in the organization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Clr>
                <a:srgbClr val="2D2D8A"/>
              </a:buClr>
              <a:defRPr/>
            </a:pP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RSA Blog - </a:t>
            </a:r>
            <a:r>
              <a:rPr lang="en-US" sz="3200" dirty="0"/>
              <a:t>Anatomy of an </a:t>
            </a:r>
            <a:r>
              <a:rPr lang="en-US" sz="3200" dirty="0" smtClean="0"/>
              <a:t>Attack</a:t>
            </a: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Clr>
                <a:srgbClr val="2D2D8A"/>
              </a:buClr>
              <a:defRPr/>
            </a:pP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https://blogs.rsa.com/anatomy-of-an-attack/</a:t>
            </a:r>
            <a:endParaRPr lang="en-US" altLang="en-US" sz="800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defRPr/>
            </a:pPr>
            <a:endParaRPr lang="en-US" altLang="en-US" sz="1000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defRPr/>
            </a:pPr>
            <a:endParaRPr lang="en-US" alt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1DAF191-4755-4958-A965-D5C923ADBF4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7EC44D2-F9C5-4603-AD60-3D50D9BCAB6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849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209800"/>
            <a:ext cx="8763000" cy="708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Posion Ivy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Startup Service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Persistence: staying in the system for prolonged periods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Startup services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Linux –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xinetd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inetd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Windows – registry startup key, windows service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OS X –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cron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plist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file for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Launchd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7D6611B-D71C-4C7D-BFE1-8C6962E2E8D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Content Placeholder 2"/>
          <p:cNvSpPr>
            <a:spLocks noGrp="1"/>
          </p:cNvSpPr>
          <p:nvPr>
            <p:ph idx="1"/>
          </p:nvPr>
        </p:nvSpPr>
        <p:spPr bwMode="auto">
          <a:xfrm>
            <a:off x="711200" y="4343400"/>
            <a:ext cx="11703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2D2D8A"/>
              </a:buClr>
            </a:pPr>
            <a:r>
              <a:rPr lang="en-US" altLang="en-US" sz="4800" smtClean="0">
                <a:latin typeface="Arial" pitchFamily="34" charset="0"/>
                <a:cs typeface="Arial" pitchFamily="34" charset="0"/>
              </a:rPr>
              <a:t>Next Lesson: Encryption</a:t>
            </a:r>
          </a:p>
          <a:p>
            <a:pPr>
              <a:buClr>
                <a:srgbClr val="2D2D8A"/>
              </a:buClr>
            </a:pPr>
            <a:endParaRPr lang="en-US" altLang="en-US" sz="480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2D2D8A"/>
              </a:buClr>
            </a:pPr>
            <a:r>
              <a:rPr lang="en-US" altLang="en-US" sz="4800" smtClean="0">
                <a:latin typeface="Arial" pitchFamily="34" charset="0"/>
                <a:cs typeface="Arial" pitchFamily="34" charset="0"/>
              </a:rPr>
              <a:t>Questions?</a:t>
            </a:r>
          </a:p>
          <a:p>
            <a:pPr algn="l">
              <a:buClr>
                <a:srgbClr val="2D2D8A"/>
              </a:buClr>
            </a:pPr>
            <a:endParaRPr lang="en-US" altLang="en-US" sz="1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19FD954-409A-4EB5-BB28-346A51D9E04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Trojans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Any program that does something unexpected of it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Non self replicating “back door” program which runs hidden on the infected computer.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Can be installed using one of the following methods: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ea typeface="MS PGothic" pitchFamily="34" charset="-128"/>
              </a:rPr>
              <a:t>Non-trusted software download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ea typeface="MS PGothic" pitchFamily="34" charset="-128"/>
              </a:rPr>
              <a:t>Email Attachments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ea typeface="MS PGothic" pitchFamily="34" charset="-128"/>
              </a:rPr>
              <a:t>Application level exploits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ea typeface="MS PGothic" pitchFamily="34" charset="-128"/>
              </a:rPr>
              <a:t>Executable content on websites (Flash, Java ActiveX)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Trojan can be used to maintain control of the system, access password,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keylog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etc.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629DA7E-3EFF-4813-8D79-AAAA2DF170B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Viruses, Worms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7239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300" b="1" smtClean="0">
                <a:latin typeface="Arial" pitchFamily="34" charset="0"/>
                <a:cs typeface="Arial" pitchFamily="34" charset="0"/>
              </a:rPr>
              <a:t>Virus - </a:t>
            </a:r>
            <a:r>
              <a:rPr lang="en-US" altLang="en-US" sz="3300" smtClean="0">
                <a:latin typeface="Arial" pitchFamily="34" charset="0"/>
                <a:cs typeface="Arial" pitchFamily="34" charset="0"/>
              </a:rPr>
              <a:t>A virus typically attaches itself to another program to enable replication much like a human virus.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3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300" b="1" smtClean="0">
                <a:latin typeface="Arial" pitchFamily="34" charset="0"/>
                <a:cs typeface="Arial" pitchFamily="34" charset="0"/>
              </a:rPr>
              <a:t>Worm - </a:t>
            </a:r>
            <a:r>
              <a:rPr lang="en-US" altLang="en-US" sz="3300" smtClean="0">
                <a:latin typeface="Arial" pitchFamily="34" charset="0"/>
                <a:cs typeface="Arial" pitchFamily="34" charset="0"/>
              </a:rPr>
              <a:t>A worm is similar to a virus but by design is self replicating.   A worm can replicate through a network without the assistance of a human.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300" smtClean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300" b="1" smtClean="0">
                <a:latin typeface="Arial" pitchFamily="34" charset="0"/>
                <a:cs typeface="Arial" pitchFamily="34" charset="0"/>
              </a:rPr>
              <a:t>Blended Threat – </a:t>
            </a:r>
            <a:r>
              <a:rPr lang="en-US" altLang="en-US" sz="3300" smtClean="0">
                <a:latin typeface="Arial" pitchFamily="34" charset="0"/>
                <a:cs typeface="Arial" pitchFamily="34" charset="0"/>
              </a:rPr>
              <a:t>combines aspect of Trojans viruses and worms.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3300" smtClean="0">
                <a:latin typeface="Arial" pitchFamily="34" charset="0"/>
                <a:cs typeface="Arial" pitchFamily="34" charset="0"/>
              </a:rPr>
              <a:t>CodeRed II: launched DDOS attacks, left behind trojans and was self replicating.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3300" smtClean="0">
                <a:latin typeface="Arial" pitchFamily="34" charset="0"/>
                <a:cs typeface="Arial" pitchFamily="34" charset="0"/>
              </a:rPr>
              <a:t>Nimba: infected MS IIS server, puts itself on the web server, sends itself as an attachment, puts itself on share drives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920BBF9-10A8-445D-A955-6D910A5D3CD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smtClean="0">
                <a:latin typeface="Arial" pitchFamily="34" charset="0"/>
                <a:cs typeface="Arial" pitchFamily="34" charset="0"/>
              </a:rPr>
              <a:t>Malware – What is the Objective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2133600"/>
            <a:ext cx="11053763" cy="3662363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Trojan creators these days are typically motivated by financial gain.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Hence they typically look for credit card, account data, confidential documents, financial data, etc.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Can also allow for the victims computer to become a remote proxy which will allow for the attacker to mask their tracks for additional attacks.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Typically also will plant the ability to launch DDOS type attacks making the infected computer part of a </a:t>
            </a:r>
            <a:r>
              <a:rPr lang="en-US" dirty="0" err="1" smtClean="0">
                <a:latin typeface="Arial"/>
                <a:cs typeface="Arial"/>
              </a:rPr>
              <a:t>BOTnet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A711396-2846-4B08-AD4C-79D76B030FC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</TotalTime>
  <Pages>0</Pages>
  <Words>3114</Words>
  <Characters>0</Characters>
  <Application>Microsoft Macintosh PowerPoint</Application>
  <PresentationFormat>Custom</PresentationFormat>
  <Lines>0</Lines>
  <Paragraphs>591</Paragraphs>
  <Slides>60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Blank</vt:lpstr>
      <vt:lpstr>Network Security</vt:lpstr>
      <vt:lpstr>Network Attack Methodology</vt:lpstr>
      <vt:lpstr>Persistence – Maintaining Access</vt:lpstr>
      <vt:lpstr>Post Exploitation</vt:lpstr>
      <vt:lpstr>Persistence</vt:lpstr>
      <vt:lpstr>Startup Service</vt:lpstr>
      <vt:lpstr>Trojans</vt:lpstr>
      <vt:lpstr>Viruses, Worms</vt:lpstr>
      <vt:lpstr>Malware – What is the Objective</vt:lpstr>
      <vt:lpstr>TCP/UDP Port Typically Used by Trojans</vt:lpstr>
      <vt:lpstr>Determining which ports are listening</vt:lpstr>
      <vt:lpstr>Proxy Server Trojans</vt:lpstr>
      <vt:lpstr>NetBus Trojan</vt:lpstr>
      <vt:lpstr>Rootkits</vt:lpstr>
      <vt:lpstr>Rootkits</vt:lpstr>
      <vt:lpstr>Netcat</vt:lpstr>
      <vt:lpstr>Netcat Client Mode and Listen Mode</vt:lpstr>
      <vt:lpstr>Important Netcat Switches</vt:lpstr>
      <vt:lpstr>Netcat Uses</vt:lpstr>
      <vt:lpstr>Example: Netcat Data Transfer</vt:lpstr>
      <vt:lpstr>Example: Netcat Data Transfer</vt:lpstr>
      <vt:lpstr>Example: Make Connection to Open Port</vt:lpstr>
      <vt:lpstr>Wrappers</vt:lpstr>
      <vt:lpstr>Wrappers - Examples</vt:lpstr>
      <vt:lpstr>Post Exploitation – Data Exfiltration</vt:lpstr>
      <vt:lpstr>Steganography</vt:lpstr>
      <vt:lpstr>Steganography</vt:lpstr>
      <vt:lpstr>Covert Channel</vt:lpstr>
      <vt:lpstr>Network Steganography</vt:lpstr>
      <vt:lpstr>Common Example – Tunnel inside TCP 80</vt:lpstr>
      <vt:lpstr>TCP Header (review)</vt:lpstr>
      <vt:lpstr>covert_tcp</vt:lpstr>
      <vt:lpstr>covert_tcp</vt:lpstr>
      <vt:lpstr>covert_tcp (TCP ACK method)</vt:lpstr>
      <vt:lpstr>covert_tcp (TCP ACK method)</vt:lpstr>
      <vt:lpstr>covert_tcp - Example</vt:lpstr>
      <vt:lpstr>Loki2</vt:lpstr>
      <vt:lpstr>Reverse WWW Shell</vt:lpstr>
      <vt:lpstr>Removal of Evidence</vt:lpstr>
      <vt:lpstr>Altering Event Logs </vt:lpstr>
      <vt:lpstr>Logs in Windows</vt:lpstr>
      <vt:lpstr>Windows Event Viewer</vt:lpstr>
      <vt:lpstr>Windows Logs</vt:lpstr>
      <vt:lpstr>Windows Logs</vt:lpstr>
      <vt:lpstr>Windows Logs</vt:lpstr>
      <vt:lpstr>WinZapper</vt:lpstr>
      <vt:lpstr>Unix Logging</vt:lpstr>
      <vt:lpstr>Unix Logging</vt:lpstr>
      <vt:lpstr>Shell History Files</vt:lpstr>
      <vt:lpstr>Defenses </vt:lpstr>
      <vt:lpstr>Hidden Files</vt:lpstr>
      <vt:lpstr>Hidden Files</vt:lpstr>
      <vt:lpstr>Hidden Files in Windows</vt:lpstr>
      <vt:lpstr>Hidden Files in Windows</vt:lpstr>
      <vt:lpstr>Defenses</vt:lpstr>
      <vt:lpstr>Example Attacks</vt:lpstr>
      <vt:lpstr>Example – Operation Aurora - 2009</vt:lpstr>
      <vt:lpstr>Example – RSA Breach - 2011</vt:lpstr>
      <vt:lpstr>Posion Ivy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Phil</dc:creator>
  <cp:lastModifiedBy>NYU-Poly</cp:lastModifiedBy>
  <cp:revision>149</cp:revision>
  <cp:lastPrinted>2010-02-10T14:10:18Z</cp:lastPrinted>
  <dcterms:created xsi:type="dcterms:W3CDTF">2010-02-10T14:08:35Z</dcterms:created>
  <dcterms:modified xsi:type="dcterms:W3CDTF">2015-09-29T02:15:00Z</dcterms:modified>
</cp:coreProperties>
</file>