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84" r:id="rId2"/>
  </p:sldMasterIdLst>
  <p:notesMasterIdLst>
    <p:notesMasterId r:id="rId69"/>
  </p:notesMasterIdLst>
  <p:sldIdLst>
    <p:sldId id="256" r:id="rId3"/>
    <p:sldId id="289" r:id="rId4"/>
    <p:sldId id="350" r:id="rId5"/>
    <p:sldId id="351" r:id="rId6"/>
    <p:sldId id="352" r:id="rId7"/>
    <p:sldId id="354" r:id="rId8"/>
    <p:sldId id="353" r:id="rId9"/>
    <p:sldId id="290" r:id="rId10"/>
    <p:sldId id="291" r:id="rId11"/>
    <p:sldId id="292" r:id="rId12"/>
    <p:sldId id="293" r:id="rId13"/>
    <p:sldId id="294" r:id="rId14"/>
    <p:sldId id="295" r:id="rId15"/>
    <p:sldId id="357" r:id="rId16"/>
    <p:sldId id="296" r:id="rId17"/>
    <p:sldId id="355" r:id="rId18"/>
    <p:sldId id="356" r:id="rId19"/>
    <p:sldId id="297" r:id="rId20"/>
    <p:sldId id="358" r:id="rId21"/>
    <p:sldId id="37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60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3" r:id="rId48"/>
    <p:sldId id="325" r:id="rId49"/>
    <p:sldId id="376" r:id="rId50"/>
    <p:sldId id="326" r:id="rId51"/>
    <p:sldId id="327" r:id="rId52"/>
    <p:sldId id="328" r:id="rId53"/>
    <p:sldId id="330" r:id="rId54"/>
    <p:sldId id="331" r:id="rId55"/>
    <p:sldId id="368" r:id="rId56"/>
    <p:sldId id="332" r:id="rId57"/>
    <p:sldId id="334" r:id="rId58"/>
    <p:sldId id="370" r:id="rId59"/>
    <p:sldId id="371" r:id="rId60"/>
    <p:sldId id="373" r:id="rId61"/>
    <p:sldId id="374" r:id="rId62"/>
    <p:sldId id="372" r:id="rId63"/>
    <p:sldId id="335" r:id="rId64"/>
    <p:sldId id="339" r:id="rId65"/>
    <p:sldId id="340" r:id="rId66"/>
    <p:sldId id="341" r:id="rId67"/>
    <p:sldId id="361" r:id="rId6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94660"/>
  </p:normalViewPr>
  <p:slideViewPr>
    <p:cSldViewPr>
      <p:cViewPr varScale="1">
        <p:scale>
          <a:sx n="67" d="100"/>
          <a:sy n="67" d="100"/>
        </p:scale>
        <p:origin x="-736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55C238-9BFA-4493-B35B-A19E8E21F79B}" type="datetime1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FE866C-DF08-48D7-A6DD-F3440DD88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310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0BCA25-B97E-44E7-9F68-6589E3C2E56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433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BA3667-1C46-4E11-A866-660A5F671FC1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893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Last line is recovering plaintext.   Take ciphertext 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(m) and apply decryption key Kb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A24070-D6DD-429D-83D2-E6864B914254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604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Frequency Analysis; how to decrypt? What’s the key? How to transfer the key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5CFFB6-B27D-4B14-AD63-1D5197B4226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598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DCCB9-D5FF-44C2-B598-4CB83FB6E6B0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007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659727-EF46-45F1-80B9-C14850D7ED84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745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A56F4F-28C2-48C8-88B0-EF58D34E6055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169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FC6D9-51B1-4929-98A9-2785E9386989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681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16E0A5-C322-4A09-934D-052AF59847D8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1716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6A67AE-AE0B-480B-9D5A-7A78D63B7CDE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10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3CC451-1C1B-452E-A176-32ECE2A7B6FA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433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42615-0852-45F0-903E-2616171ECAA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18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1CCBDC-B196-4ED7-A649-25282F9AC73C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730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CF9A5E-396F-4D8C-B969-501A3433272D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17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05C72D-1BD8-47E7-86E4-3325D2B31DBA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5381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2CFBA2-598E-4BD4-AB92-996829A49D62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149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DD83B7-4528-492D-A0E3-B7800F8E9E54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638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B1CCB8-B440-4D58-AA74-3E71B11DBAC8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9852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01D11E-DB02-43CE-A858-FDE4814AD819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366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4C627-70B5-4EE7-B534-33F6D894D36F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1085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6AE82B-AEA7-41CF-9237-47F7725ECC7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211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5F1150-DB27-46D0-9FE9-F23FD430D81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4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F13EC1-CEE7-4D3C-8119-B068927F9CA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980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4159BC-168E-435D-8BDD-88102CF04735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244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66B3B0-E533-4132-9636-97B3E39863F8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7370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0412D-BDAD-4ACB-A4F1-53563F622D57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4296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473E4B-229F-493C-B8C2-0C7BA737615A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5071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EC72FD-04FF-4BE3-B002-E1C36F4A5D54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8987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2200A0-5162-4127-A4C2-ABCDB9E3FB15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580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Problem with symmetric encryption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83E5C0-0B20-4250-9158-F447148199A4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2369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DC9A22-01E3-4130-B764-F0E772BB1651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9408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64F9C-FAAD-4298-89E8-176566DD139B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7943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36B849-B87A-428B-A573-E65573DB7A2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176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Alphabet Shifts Left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35E79-4673-49EC-998C-5E2ADA5B9BA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086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11550F-56E4-4885-A0D7-6D6E34894BD6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0764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FB455E-2B58-456A-A4BA-491362E60890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895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089768-9F1D-4D5A-BB46-CAA9CD489733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8044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3631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01D6C8-9E34-421F-BB86-93EC8CB5898A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05999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4CBB3-4868-41BF-AF02-B4C2C820E916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232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0C24C0-5E66-4C5A-846E-788AD89CEC69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5613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2936B2-231D-46C8-B4C3-D2DFCBC69632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24604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7AF039-5375-4D13-B9DF-D56682C155B3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47587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65C99F-9A61-492B-8EEF-AEE2A37074F0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83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AES was </a:t>
            </a:r>
            <a:r>
              <a:rPr lang="en-US" smtClean="0"/>
              <a:t>scrutinized for three years, and still is today</a:t>
            </a: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28BA9B-CFE7-441E-BEE3-A74AB1855E2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79323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48F962-B4C5-4720-83C8-234EF0D00A03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4284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0352C3-1888-4890-9A2C-7DA379D98862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9166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8FBB62-9DB9-4E69-96B2-3420019AC133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456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5DD07C-80DC-405D-95CE-F3C8543CC2FD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16389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9F6DC5-77D5-4617-9F4E-060363E1F660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0545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33FE3C-D3BC-4100-9106-4D3AEFE674BB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2752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6FE30-CFBD-428A-9D70-375F88F22596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271403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5CB482-5E6C-4081-8B8E-28FE54921BDC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2249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CCECCD-F265-4FDD-95AE-7E8209F15197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39713"/>
            <a:ext cx="5235575" cy="3927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6888"/>
            <a:ext cx="5989637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23987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62A959-97B9-4119-B763-F1C589BF1C67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92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B19F9C-A5B2-401C-8F44-2024412EF737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46456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90FF7C-F806-45FF-A6CC-3F6F03CA0EDA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39739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2E73F-4856-4B2E-9FF3-E45C724020EB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5478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474246-C0FE-46D3-B359-B878BF3DA6FD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9997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9339EC-9B42-4F76-B57E-3899A479EB39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324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CB69E5-ECF7-40FD-AB86-BD13F070A3B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504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B38E56-2ADE-42BC-B762-648F0A49812E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583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01A56E-FB01-4A96-8C7D-430C33C42F7E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212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80D-53E6-4BF0-AE9C-629084BC2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4E3A-A6B4-4C70-8330-886721676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9E7E-BD8F-48F8-9E4E-3A1B27151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EF684-A5ED-4B40-A1EC-C1E693B42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F399-C725-4462-BA8D-A88BB848B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DF13-E515-4D01-A601-A8B09A9F0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F86C-B5E8-4995-A018-B18DA7E91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F21F-EF64-43FD-8BA3-5AD7D740C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2335-1970-4B28-8017-A4473F5EB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B22C-8666-4B82-91EB-C6F749AF0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EAB4-E103-491A-A31C-642227E21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255316-D028-4146-B308-534F9624C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xmlns:p14="http://schemas.microsoft.com/office/powerpoint/2010/main"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8A984-7E66-47D9-86AF-DB8B673E2967}" type="datetimeFigureOut">
              <a:rPr lang="en-US" altLang="en-US"/>
              <a:pPr>
                <a:defRPr/>
              </a:pPr>
              <a:t>9/28/15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82738-29CD-4AB2-AD17-F1408848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3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ヒラギノ角ゴ ProN W3" charset="-128"/>
              </a:rPr>
              <a:t>Network Security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CS 6823 – Lecture 5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Cryptography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 smtClean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 smtClean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Phillip </a:t>
            </a:r>
            <a:r>
              <a:rPr lang="en-US" altLang="en-US" sz="2800" dirty="0" err="1" smtClean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Mak</a:t>
            </a: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pmak@nyu.edu</a:t>
            </a:r>
            <a:endParaRPr lang="en-US" altLang="en-US" sz="1200" dirty="0" smtClean="0">
              <a:solidFill>
                <a:srgbClr val="898989"/>
              </a:solidFill>
              <a:latin typeface="Gill Sans" charset="0"/>
              <a:ea typeface="ヒラギノ角ゴ ProN W3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6B9687C-C5A2-4440-B227-E43F01490AB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Who might Bob, Alice be?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...well, real-life Bobs and Alices!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Web browsers/server for electronic transactions 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online banking client/server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DNS servers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routers exchanging routing table updates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CB90946-C387-4E3E-A402-E1C9D572C94F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The Language of Cryptography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993D842-5D8D-4534-B93E-07029277CF62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17412" name="Picture 1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286000"/>
            <a:ext cx="969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120"/>
          <p:cNvSpPr>
            <a:spLocks noChangeArrowheads="1"/>
          </p:cNvSpPr>
          <p:nvPr/>
        </p:nvSpPr>
        <p:spPr bwMode="auto">
          <a:xfrm>
            <a:off x="1397000" y="6553200"/>
            <a:ext cx="10210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plaintext message</a:t>
            </a: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 is ciphertext, encrypted with key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lang="en-US" altLang="en-US" sz="3600" dirty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=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B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(m))</a:t>
            </a:r>
            <a:endParaRPr lang="en-US" altLang="en-US" sz="3600" baseline="-250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Simple Encryption Scheme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7404100"/>
          </a:xfrm>
        </p:spPr>
        <p:txBody>
          <a:bodyPr rtlCol="0">
            <a:normAutofit fontScale="85000" lnSpcReduction="1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Substitution Cipher: substituting one thing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Mono-alphabetic cipher: substitute one letter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r>
              <a:rPr lang="en-US" altLang="en-US" b="1" spc="300" dirty="0" smtClean="0">
                <a:latin typeface="Courier New" pitchFamily="49" charset="0"/>
              </a:rPr>
              <a:t>abcdefghijklmnopqrstuvwxyz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spc="300" dirty="0" smtClean="0">
                <a:latin typeface="Courier New" pitchFamily="49" charset="0"/>
              </a:rPr>
              <a:t>mnbvcxzasdfghjklpoiuytrewq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u="sng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altLang="en-US" u="sng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</a:t>
            </a:r>
            <a:r>
              <a:rPr lang="en-US" altLang="en-US" b="1" dirty="0" smtClean="0">
                <a:latin typeface="Courier New" pitchFamily="49" charset="0"/>
              </a:rPr>
              <a:t> bob</a:t>
            </a:r>
            <a:r>
              <a:rPr lang="en-US" altLang="en-US" b="1" dirty="0">
                <a:latin typeface="Courier New" pitchFamily="49" charset="0"/>
              </a:rPr>
              <a:t>. 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 love you. </a:t>
            </a:r>
            <a:r>
              <a:rPr lang="en-US" altLang="en-US" b="1" dirty="0" err="1" smtClean="0">
                <a:latin typeface="Courier New" pitchFamily="49" charset="0"/>
              </a:rPr>
              <a:t>alice</a:t>
            </a:r>
            <a:endParaRPr lang="en-US" altLang="en-US" b="1" dirty="0" smtClean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dirty="0" err="1">
                <a:latin typeface="Courier New" pitchFamily="49" charset="0"/>
              </a:rPr>
              <a:t>nkn</a:t>
            </a:r>
            <a:r>
              <a:rPr lang="en-US" altLang="en-US" b="1" dirty="0">
                <a:latin typeface="Courier New" pitchFamily="49" charset="0"/>
              </a:rPr>
              <a:t>. s </a:t>
            </a:r>
            <a:r>
              <a:rPr lang="en-US" altLang="en-US" b="1" dirty="0" err="1">
                <a:latin typeface="Courier New" pitchFamily="49" charset="0"/>
              </a:rPr>
              <a:t>gktc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wky</a:t>
            </a:r>
            <a:r>
              <a:rPr lang="en-US" altLang="en-US" b="1" dirty="0">
                <a:latin typeface="Courier New" pitchFamily="49" charset="0"/>
              </a:rPr>
              <a:t>. </a:t>
            </a:r>
            <a:r>
              <a:rPr lang="en-US" altLang="en-US" b="1" dirty="0" err="1">
                <a:latin typeface="Courier New" pitchFamily="49" charset="0"/>
              </a:rPr>
              <a:t>mgsbc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 smtClean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dirty="0">
                <a:latin typeface="Arial" pitchFamily="34" charset="0"/>
              </a:rPr>
              <a:t>Key:  The mapping from the set of 26 letters to the set of 26 </a:t>
            </a:r>
            <a:r>
              <a:rPr lang="en-US" altLang="en-US" dirty="0" smtClean="0">
                <a:latin typeface="Arial" pitchFamily="34" charset="0"/>
              </a:rPr>
              <a:t>letters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F11705E-987B-4219-80AC-11882CB7417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Arial" pitchFamily="34" charset="0"/>
                <a:cs typeface="Arial" pitchFamily="34" charset="0"/>
              </a:rPr>
              <a:t>Poly-alphabetic Encryption</a:t>
            </a:r>
            <a:r>
              <a:rPr lang="en-US" sz="5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Vigenère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330200" y="2276475"/>
            <a:ext cx="7467600" cy="6638925"/>
          </a:xfrm>
        </p:spPr>
        <p:txBody>
          <a:bodyPr rtlCol="0">
            <a:normAutofit fontScale="6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n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ciphers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....,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M</a:t>
            </a:r>
            <a:r>
              <a:rPr lang="en-US" sz="1400" dirty="0" err="1" smtClean="0">
                <a:latin typeface="Arial" charset="0"/>
                <a:ea typeface="ＭＳ Ｐゴシック" charset="0"/>
                <a:cs typeface="Arial" charset="0"/>
              </a:rPr>
              <a:t>n</a:t>
            </a:r>
            <a:endParaRPr lang="en-US" sz="1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Cycling pattern: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e.g. n=4,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…</a:t>
            </a:r>
            <a:endParaRPr lang="en-US" sz="1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For each new plaintext symbol, use subsequent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pattern in a cyclic pattern.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dog: d from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o from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g from M</a:t>
            </a:r>
            <a:r>
              <a:rPr lang="en-US" sz="1400" dirty="0" smtClean="0">
                <a:latin typeface="Arial" charset="0"/>
                <a:ea typeface="ＭＳ Ｐゴシック" charset="0"/>
                <a:cs typeface="Arial" charset="0"/>
              </a:rPr>
              <a:t>4</a:t>
            </a: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Key: the n ciphers and the cyclic pattern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Algorithm: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Vigenère</a:t>
            </a: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u="sng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Plaintext: NYU		Row N/Column C -&gt; P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Key: COMSEC		Row Y/Column O -&gt; M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Ciphertext: PMG		Row U/Column M -&gt; 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3FCD27D8-0428-41BA-B8FA-F2D6198F43EE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19461" name="Picture 1" descr="Screen Clipp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7800" y="2667000"/>
            <a:ext cx="509905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940800" y="1833563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1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2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3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,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4</a:t>
            </a:r>
            <a:endParaRPr lang="en-US" sz="2000"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8639175" y="7758113"/>
            <a:ext cx="341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ea typeface="MS PGothic" pitchFamily="34" charset="-128"/>
                <a:cs typeface="Arial" pitchFamily="34" charset="0"/>
              </a:rPr>
              <a:t>Figure: All possible shift ciphers</a:t>
            </a:r>
            <a:endParaRPr lang="en-US" sz="1800"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39175" y="2233613"/>
            <a:ext cx="4540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0" idx="0"/>
          </p:cNvCxnSpPr>
          <p:nvPr/>
        </p:nvCxnSpPr>
        <p:spPr>
          <a:xfrm>
            <a:off x="9699625" y="2233613"/>
            <a:ext cx="64770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626600" y="2233613"/>
            <a:ext cx="560388" cy="50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801350" y="2233613"/>
            <a:ext cx="12541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5700" smtClean="0">
                <a:latin typeface="Arial" pitchFamily="34" charset="0"/>
              </a:rPr>
              <a:t>Vernam – Perfect Substitution Cipher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If we use Vignere with keylength as long as the plaintext then cryptanalysis will become very difficult.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If we change key every time we encrypt then cryptanalyst</a:t>
            </a:r>
            <a:r>
              <a:rPr lang="ja-JP" altLang="en-US" sz="2700" smtClean="0">
                <a:latin typeface="Arial" pitchFamily="34" charset="0"/>
              </a:rPr>
              <a:t>’</a:t>
            </a:r>
            <a:r>
              <a:rPr lang="en-US" altLang="ja-JP" sz="2700" smtClean="0">
                <a:latin typeface="Arial" pitchFamily="34" charset="0"/>
              </a:rPr>
              <a:t>s job becomes even more difficult. One-time pad or Vernam Cipher.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How do we get such long keys?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A large book shared by transmitter and receiver.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Initial key followed by previous messages themselves!!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Random number sequence based on common shared and secret seed.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7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Such a cipher is difficult to break but not very practical.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latin typeface="Arial" pitchFamily="34" charset="0"/>
              </a:rPr>
              <a:t>Also called a “one time pad”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2F38FF4-4CF3-4CEA-9DD1-2EC0CDD02DC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Breaking an Encryption Scheme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Cipher-text only attack: Eve has ciphertext that she can analyze.</a:t>
            </a:r>
          </a:p>
          <a:p>
            <a:pPr marL="568325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Two approaches:</a:t>
            </a: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Search through all keys: must be able to differentiate resulting plaintext from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gibbersh</a:t>
            </a: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Statistical analysis</a:t>
            </a: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Known-plaintext attack: Eve has some plaintext corresponding to some ciphertext.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E.g., in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cipher,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trudy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determines pairings for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a,l,i,c,e,b,o</a:t>
            </a: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Chosen-plaintext attack: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Eve can get the ciphertext from some chosen plaintext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93FD838-484E-451F-9D45-6B056AADF7A8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Computational Effort Required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558800" y="2057400"/>
            <a:ext cx="12128500" cy="7251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4300" smtClean="0">
                <a:latin typeface="Arial" pitchFamily="34" charset="0"/>
                <a:cs typeface="Arial" pitchFamily="34" charset="0"/>
              </a:rPr>
              <a:t>Time – Number of primitive operations required.  Computational time required for the attack.   Some attacks become more feasible as computing power becomes cheaper and faster.</a:t>
            </a:r>
          </a:p>
          <a:p>
            <a:pPr marL="0" indent="0" eaLnBrk="1" hangingPunct="1">
              <a:lnSpc>
                <a:spcPct val="90000"/>
              </a:lnSpc>
              <a:buFont typeface="Gill Sans" charset="0"/>
              <a:buNone/>
            </a:pPr>
            <a:endParaRPr lang="en-US" altLang="en-US" sz="430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 smtClean="0">
                <a:latin typeface="Arial" pitchFamily="34" charset="0"/>
                <a:cs typeface="Arial" pitchFamily="34" charset="0"/>
              </a:rPr>
              <a:t>Memory – Amount of storage required to complete the attack.   This can be either hard disk or memory.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430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 smtClean="0">
                <a:latin typeface="Arial" pitchFamily="34" charset="0"/>
                <a:cs typeface="Arial" pitchFamily="34" charset="0"/>
              </a:rPr>
              <a:t>Data – Amount of captured data required to complete the attack. 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29DC85C-B89F-4C4C-BA45-50AE4A1BF96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Rainbow Tables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50875" y="1828800"/>
            <a:ext cx="11703050" cy="7696199"/>
          </a:xfrm>
          <a:extLst/>
        </p:spPr>
        <p:txBody>
          <a:bodyPr numCol="2">
            <a:normAutofit/>
          </a:bodyPr>
          <a:lstStyle/>
          <a:p>
            <a:pPr marL="231775" indent="0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altLang="en-US" sz="3200" u="sng" dirty="0" smtClean="0">
                <a:latin typeface="Arial" pitchFamily="34" charset="0"/>
              </a:rPr>
              <a:t>Rainbow Table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Pre-computes commonly used passwords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Time/Memory Tradeoff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Used to recover the plaintext from a given HASH value.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Commonly used to attack </a:t>
            </a:r>
            <a:r>
              <a:rPr lang="en-US" altLang="en-US" sz="3200" dirty="0" err="1" smtClean="0">
                <a:latin typeface="Arial" pitchFamily="34" charset="0"/>
              </a:rPr>
              <a:t>HASHed</a:t>
            </a:r>
            <a:r>
              <a:rPr lang="en-US" altLang="en-US" sz="3200" dirty="0" smtClean="0">
                <a:latin typeface="Arial" pitchFamily="34" charset="0"/>
              </a:rPr>
              <a:t> password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endParaRPr lang="en-US" altLang="en-US" sz="32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Each user with the password “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altLang="en-US" sz="3200" dirty="0" smtClean="0">
                <a:latin typeface="Arial" pitchFamily="34" charset="0"/>
              </a:rPr>
              <a:t>” will have the same hash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5f4dcc3b5aa765d61d8327deb882cf99</a:t>
            </a:r>
            <a:endParaRPr lang="en-US" altLang="en-US" sz="3200" dirty="0">
              <a:latin typeface="Arial" pitchFamily="34" charset="0"/>
            </a:endParaRPr>
          </a:p>
          <a:p>
            <a:pPr marL="231775" indent="0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altLang="en-US" sz="3200" u="sng" dirty="0" smtClean="0">
                <a:latin typeface="Arial" pitchFamily="34" charset="0"/>
              </a:rPr>
              <a:t>Defense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Adding a SALT to each password</a:t>
            </a: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SALT – random number concatenated to the PASSWORD to prevent Rainbow table attacks</a:t>
            </a:r>
            <a:endParaRPr lang="en-US" altLang="en-US" sz="2800" dirty="0" smtClean="0">
              <a:latin typeface="Arial" pitchFamily="34" charset="0"/>
            </a:endParaRPr>
          </a:p>
          <a:p>
            <a:pPr indent="-255588" eaLnBrk="1" hangingPunct="1">
              <a:lnSpc>
                <a:spcPct val="80000"/>
              </a:lnSpc>
              <a:defRPr/>
            </a:pPr>
            <a:r>
              <a:rPr lang="en-US" altLang="en-US" sz="3200" dirty="0" smtClean="0">
                <a:latin typeface="Arial" pitchFamily="34" charset="0"/>
              </a:rPr>
              <a:t>Since SALT is a random number the attacker would have to compute a Rainbow table for each SALT value.  Large SALT value is critical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93E1B52-13CC-427A-AA0A-11530383A708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9067"/>
              </p:ext>
            </p:extLst>
          </p:nvPr>
        </p:nvGraphicFramePr>
        <p:xfrm>
          <a:off x="1625600" y="5632450"/>
          <a:ext cx="388620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9184"/>
                <a:gridCol w="1567016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 &amp; hash (MD5)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5f4dc…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5f4dc…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5f4dc…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password123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482c8…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p@ssword123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95463…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p@$$word123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270db…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22922"/>
              </p:ext>
            </p:extLst>
          </p:nvPr>
        </p:nvGraphicFramePr>
        <p:xfrm>
          <a:off x="7416800" y="7080250"/>
          <a:ext cx="449580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541"/>
                <a:gridCol w="1252928"/>
                <a:gridCol w="1400331"/>
              </a:tblGrid>
              <a:tr h="190500">
                <a:tc>
                  <a:txBody>
                    <a:bodyPr/>
                    <a:lstStyle/>
                    <a:p>
                      <a:pPr marL="0" algn="ctr" defTabSz="650230" rtl="0" eaLnBrk="1" fontAlgn="b" latinLnBrk="0" hangingPunct="1"/>
                      <a:r>
                        <a:rPr lang="en-US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50230" rtl="0" eaLnBrk="1" fontAlgn="b" latinLnBrk="0" hangingPunct="1"/>
                      <a:r>
                        <a:rPr lang="en-US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SALT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50230" rtl="0" eaLnBrk="1" fontAlgn="b" latinLnBrk="0" hangingPunct="1"/>
                      <a:r>
                        <a:rPr lang="en-US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 (MD5)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l" defTabSz="65023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5023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3OjH1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650230" rtl="0" eaLnBrk="1" fontAlgn="b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e740b…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gIW9E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9921a…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1Hhw9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a4a16…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pLRt8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C6d82…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p@ssword123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lCwLI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ec33b…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p@$$word123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EFxXk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952ba…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762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Types of Cryptography	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82600" y="1752600"/>
            <a:ext cx="12128500" cy="72517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Crypto often uses keys: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 is typically known to everyone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keys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are secret –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Kerckhoff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s Principle – Can be extended to security systems design in general</a:t>
            </a:r>
          </a:p>
          <a:p>
            <a:pPr marL="330200" lvl="1" indent="0" eaLnBrk="1" hangingPunct="1">
              <a:defRPr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Public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Involves the use of two keys</a:t>
            </a:r>
          </a:p>
          <a:p>
            <a:pPr marL="330200" lvl="1" indent="0" eaLnBrk="1" hangingPunct="1">
              <a:defRPr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Symmetric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Involves the use of one key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Hash functions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Involves the use of no keys</a:t>
            </a:r>
          </a:p>
          <a:p>
            <a:pPr marL="330200" lvl="1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Nothing secret: How can this be useful?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BA3BA98-1B5B-4C03-A01C-275278DCCB76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50875" y="838200"/>
            <a:ext cx="11703050" cy="1177925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latin typeface="Arial" pitchFamily="34" charset="0"/>
              </a:rPr>
              <a:t>Shannon Characteristics of Good Ciphers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The amount of secrecy needed should determine the amount of labor appropriate for encryption and decryption.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The set of keys and enciphering algorithms should be free from complexity.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The implementation of the process should be as simple as possible.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Errors in ciphering should not propagate and cause corruption of future information in the message.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The size of enciphered text should be no longer than the text of the original message.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EEB3A79-FDFA-449B-B87F-C4CF725BE145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Cryptography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Overview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Symmetric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Public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Message integrity and digital signatures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0C264FE-7250-4F95-BD41-8423530AD096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Confusion and Diffusion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Confusion: </a:t>
            </a:r>
            <a:r>
              <a:rPr lang="en-US" altLang="en-US" dirty="0">
                <a:latin typeface="Arial" pitchFamily="34" charset="0"/>
              </a:rPr>
              <a:t>Changes in the key should affect many parts in the ciphertext.</a:t>
            </a:r>
          </a:p>
          <a:p>
            <a:pPr eaLnBrk="1" hangingPunct="1"/>
            <a:endParaRPr lang="en-US" altLang="en-US" dirty="0" smtClean="0">
              <a:latin typeface="Arial" pitchFamily="34" charset="0"/>
            </a:endParaRPr>
          </a:p>
          <a:p>
            <a:pPr eaLnBrk="1" hangingPunct="1"/>
            <a:r>
              <a:rPr lang="en-US" altLang="en-US" dirty="0" smtClean="0">
                <a:latin typeface="Arial" pitchFamily="34" charset="0"/>
              </a:rPr>
              <a:t>Diffusion: Changing </a:t>
            </a:r>
            <a:r>
              <a:rPr lang="en-US" altLang="en-US" dirty="0">
                <a:latin typeface="Arial" pitchFamily="34" charset="0"/>
              </a:rPr>
              <a:t>one character in the plaintext will </a:t>
            </a:r>
            <a:r>
              <a:rPr lang="en-US" altLang="en-US" dirty="0" smtClean="0">
                <a:latin typeface="Arial" pitchFamily="34" charset="0"/>
              </a:rPr>
              <a:t>result in multiple changes throughout </a:t>
            </a:r>
            <a:r>
              <a:rPr lang="en-US" altLang="en-US" dirty="0">
                <a:latin typeface="Arial" pitchFamily="34" charset="0"/>
              </a:rPr>
              <a:t>the ciphertext.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FD4CCF6-AD1B-4AC0-9F2A-5EE47EACCD42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9272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Arial" pitchFamily="34" charset="0"/>
                <a:ea typeface="ヒラギノ角ゴ ProN W3" charset="-128"/>
              </a:rPr>
              <a:t>Symmetric Key Cryptography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8AB5709-4CE8-42E1-9008-2D4D8A90392F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Symmetric Key Cryptography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635000" y="6172200"/>
            <a:ext cx="12128500" cy="236220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Symmetric Key crypto: Bob and Alice share same symmetric key: K</a:t>
            </a:r>
            <a:r>
              <a:rPr lang="en-US" altLang="en-US" baseline="-25000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8560A62-361B-4337-B55E-F59E76E0E675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2489200"/>
            <a:ext cx="10704513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>
                <a:latin typeface="Arial" pitchFamily="34" charset="0"/>
                <a:cs typeface="Arial" pitchFamily="34" charset="0"/>
              </a:rPr>
              <a:t>Two Types of Symmetric Ciphers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Stream Ciphers</a:t>
            </a:r>
          </a:p>
          <a:p>
            <a:pPr marL="330200"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Encrypt one bit at a time</a:t>
            </a:r>
          </a:p>
          <a:p>
            <a:pPr marL="0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Block Ciphers</a:t>
            </a:r>
          </a:p>
          <a:p>
            <a:pPr marL="330200"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Break plaintext message into equal-size blocks</a:t>
            </a:r>
          </a:p>
          <a:p>
            <a:pPr marL="330200"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Encrypt each block as a unit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024C84-19D8-4D70-83E1-73796EEB82B3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Stream Ciphers: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5041900"/>
            <a:ext cx="12128500" cy="40640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sym typeface="Helvetica" charset="0"/>
              </a:rPr>
              <a:t>Combine each bit of </a:t>
            </a:r>
            <a:r>
              <a:rPr lang="en-US" altLang="en-US" dirty="0" err="1" smtClean="0">
                <a:latin typeface="Arial" pitchFamily="34" charset="0"/>
                <a:sym typeface="Helvetica" charset="0"/>
              </a:rPr>
              <a:t>keystream</a:t>
            </a:r>
            <a:r>
              <a:rPr lang="en-US" altLang="en-US" dirty="0" smtClean="0">
                <a:latin typeface="Arial" pitchFamily="34" charset="0"/>
                <a:sym typeface="Helvetica" charset="0"/>
              </a:rPr>
              <a:t> with bit of plaintext to get bit of ciphertext</a:t>
            </a:r>
            <a:endParaRPr lang="en-US" altLang="en-US" dirty="0" smtClean="0">
              <a:latin typeface="Arial" pitchFamily="34" charset="0"/>
              <a:cs typeface="Arial" pitchFamily="34" charset="0"/>
              <a:sym typeface="Helvetica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bit of message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bit of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keystream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bit of ciphertext</a:t>
            </a:r>
          </a:p>
          <a:p>
            <a:pPr marL="330200" lvl="1" indent="0" eaLnBrk="1" hangingPunct="1">
              <a:buNone/>
              <a:defRPr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m(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  (</a:t>
            </a:r>
            <a:r>
              <a:rPr lang="en-US" alt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exclusive or)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c(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384729C-6354-496B-A442-7674CE56BDD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2209800"/>
            <a:ext cx="8293100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Problems With Stream Ciphers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en-US" altLang="en-US" sz="3600" u="sng" dirty="0" smtClean="0">
                <a:latin typeface="Arial" pitchFamily="34" charset="0"/>
                <a:cs typeface="Arial" pitchFamily="34" charset="0"/>
              </a:rPr>
              <a:t>Known plain-text attack</a:t>
            </a:r>
            <a:endParaRPr lang="en-US" altLang="en-US" sz="3600" dirty="0" smtClean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There’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s often predictable and repetitive data in communication messages 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attacker receives some cipher text c and correctly guesses corresponding plaintext m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sz="36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 = m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 c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Attacker now observes c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’, obtained with same sequence </a:t>
            </a:r>
            <a:r>
              <a:rPr lang="en-US" altLang="ja-JP" sz="3600" dirty="0" err="1" smtClean="0">
                <a:latin typeface="Arial" pitchFamily="34" charset="0"/>
                <a:cs typeface="Arial" pitchFamily="34" charset="0"/>
              </a:rPr>
              <a:t>ks</a:t>
            </a:r>
            <a:endParaRPr lang="en-US" altLang="ja-JP" sz="3600" dirty="0" smtClean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 = </a:t>
            </a:r>
            <a:r>
              <a:rPr lang="en-US" altLang="ja-JP" sz="36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ja-JP" sz="36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 c’</a:t>
            </a:r>
            <a:endParaRPr lang="ja-JP" alt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F43C48A6-DAC5-4630-B5FF-C0784CC37483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6883400" y="1905000"/>
            <a:ext cx="5854700" cy="725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l"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 easier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obtains two </a:t>
            </a: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ciphertexts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c and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generating with same key sequence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= 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m’</a:t>
            </a:r>
            <a:endParaRPr lang="en-US" altLang="ja-JP" sz="36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There are well known methods for decrypting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plaintexts given their XOR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endParaRPr lang="en-US" altLang="en-US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Integrity problem too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suppose attacker knows c and m (</a:t>
            </a:r>
            <a:r>
              <a:rPr lang="en-US" altLang="en-US" sz="36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plaintext attack)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en-US" sz="36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wants to change m to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</a:t>
            </a:r>
            <a:endParaRPr lang="en-US" altLang="ja-JP" sz="36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calculates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= c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(m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m’)</a:t>
            </a:r>
            <a:endParaRPr lang="en-US" altLang="ja-JP" sz="36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sends </a:t>
            </a:r>
            <a:r>
              <a:rPr lang="en-US" altLang="en-US" sz="3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ja-JP" sz="3600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to destination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RC4 Stream Cipher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76300" y="1828800"/>
            <a:ext cx="12128500" cy="7251700"/>
          </a:xfrm>
        </p:spPr>
        <p:txBody>
          <a:bodyPr/>
          <a:lstStyle/>
          <a:p>
            <a:pPr marL="0" indent="0"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RC4 is a popular stream cipher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Extensively analyzed and considered good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Key can be from 1 to 256 bytes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Used in WEP for 802.11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Can be used in SSL</a:t>
            </a:r>
          </a:p>
          <a:p>
            <a:pPr marL="0" indent="0"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9B77F5C-D548-40AB-B85A-0F487C6790AB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Block Ciphers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32131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Message to be encrypted is processed in blocks of k bits (e.g., 64-bit blocks).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1-to-1 mapping is used to map k-bit block of plaintext to k-bit block of ciphertext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Example with k=3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D0D000B-E0CA-40CF-9FB3-0842CB417A9F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863600" y="5181600"/>
            <a:ext cx="47101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en-US" u="sng" dirty="0">
                <a:latin typeface="Courier" charset="0"/>
              </a:rPr>
              <a:t>input</a:t>
            </a:r>
            <a:r>
              <a:rPr lang="en-US" altLang="en-US" dirty="0">
                <a:latin typeface="Courier" charset="0"/>
              </a:rPr>
              <a:t>   </a:t>
            </a:r>
            <a:r>
              <a:rPr lang="en-US" altLang="en-US" u="sng" dirty="0">
                <a:latin typeface="Courier" charset="0"/>
              </a:rPr>
              <a:t>output</a:t>
            </a:r>
          </a:p>
          <a:p>
            <a:pPr marL="457200" indent="-457200"/>
            <a:r>
              <a:rPr lang="en-US" altLang="en-US" dirty="0">
                <a:latin typeface="Courier" charset="0"/>
              </a:rPr>
              <a:t>000     110</a:t>
            </a:r>
          </a:p>
          <a:p>
            <a:pPr marL="457200" indent="-457200"/>
            <a:r>
              <a:rPr lang="en-US" altLang="en-US" dirty="0">
                <a:latin typeface="Courier" charset="0"/>
              </a:rPr>
              <a:t>001     111</a:t>
            </a:r>
          </a:p>
          <a:p>
            <a:pPr marL="457200" indent="-457200"/>
            <a:r>
              <a:rPr lang="en-US" altLang="en-US" dirty="0">
                <a:latin typeface="Courier" charset="0"/>
              </a:rPr>
              <a:t>010     101</a:t>
            </a:r>
          </a:p>
          <a:p>
            <a:pPr marL="457200" indent="-457200"/>
            <a:r>
              <a:rPr lang="en-US" altLang="en-US" dirty="0">
                <a:latin typeface="Courier" charset="0"/>
              </a:rPr>
              <a:t>011     100</a:t>
            </a:r>
          </a:p>
          <a:p>
            <a:pPr marL="457200" indent="-457200"/>
            <a:endParaRPr lang="en-US" altLang="en-US" dirty="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502400" y="5105400"/>
            <a:ext cx="47101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en-US" u="sng" dirty="0">
                <a:latin typeface="Courier" charset="0"/>
              </a:rPr>
              <a:t>input</a:t>
            </a:r>
            <a:r>
              <a:rPr lang="en-US" altLang="en-US" dirty="0">
                <a:latin typeface="Courier" charset="0"/>
              </a:rPr>
              <a:t>   </a:t>
            </a:r>
            <a:r>
              <a:rPr lang="en-US" altLang="en-US" u="sng" dirty="0">
                <a:latin typeface="Courier" charset="0"/>
              </a:rPr>
              <a:t>output</a:t>
            </a:r>
          </a:p>
          <a:p>
            <a:pPr marL="457200" indent="-457200"/>
            <a:r>
              <a:rPr lang="en-US" altLang="en-US" dirty="0">
                <a:latin typeface="Courier" charset="0"/>
              </a:rPr>
              <a:t> 100      011</a:t>
            </a:r>
          </a:p>
          <a:p>
            <a:pPr marL="457200" indent="-457200"/>
            <a:r>
              <a:rPr lang="en-US" altLang="en-US" dirty="0" smtClean="0">
                <a:latin typeface="Courier" charset="0"/>
              </a:rPr>
              <a:t> 101      010</a:t>
            </a:r>
          </a:p>
          <a:p>
            <a:pPr marL="457200" indent="-457200"/>
            <a:r>
              <a:rPr lang="en-US" altLang="en-US" dirty="0" smtClean="0">
                <a:latin typeface="Courier" charset="0"/>
              </a:rPr>
              <a:t> 110      000</a:t>
            </a:r>
          </a:p>
          <a:p>
            <a:pPr marL="457200" indent="-457200"/>
            <a:r>
              <a:rPr lang="en-US" altLang="en-US" dirty="0" smtClean="0">
                <a:latin typeface="Courier" charset="0"/>
              </a:rPr>
              <a:t> 111      001</a:t>
            </a:r>
          </a:p>
          <a:p>
            <a:pPr marL="457200" indent="-457200"/>
            <a:endParaRPr lang="en-US" altLang="en-US" dirty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11200" y="8686800"/>
            <a:ext cx="1127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What is the ciphertext for 010110001111 ?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Block Ciphers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How many possible mappings are there for k=3?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How many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How many permutations of the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Answer: 2</a:t>
            </a:r>
            <a:r>
              <a:rPr lang="en-US" altLang="en-US" baseline="30000" dirty="0" smtClean="0">
                <a:latin typeface="Arial" pitchFamily="34" charset="0"/>
              </a:rPr>
              <a:t>3</a:t>
            </a:r>
            <a:r>
              <a:rPr lang="en-US" altLang="en-US" dirty="0" smtClean="0">
                <a:latin typeface="Arial" pitchFamily="34" charset="0"/>
              </a:rPr>
              <a:t>! = 40,320 ;  not very many!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In general, 2</a:t>
            </a:r>
            <a:r>
              <a:rPr lang="en-US" altLang="en-US" baseline="30000" dirty="0" smtClean="0">
                <a:latin typeface="Arial" pitchFamily="34" charset="0"/>
              </a:rPr>
              <a:t>k</a:t>
            </a:r>
            <a:r>
              <a:rPr lang="en-US" altLang="en-US" dirty="0" smtClean="0">
                <a:latin typeface="Arial" pitchFamily="34" charset="0"/>
              </a:rPr>
              <a:t>! mappings;   huge for k=64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Problem: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Table approach requires table with 2</a:t>
            </a:r>
            <a:r>
              <a:rPr lang="en-US" altLang="en-US" baseline="30000" dirty="0" smtClean="0">
                <a:latin typeface="Arial" pitchFamily="34" charset="0"/>
              </a:rPr>
              <a:t>64</a:t>
            </a:r>
            <a:r>
              <a:rPr lang="en-US" altLang="en-US" dirty="0" smtClean="0">
                <a:latin typeface="Arial" pitchFamily="34" charset="0"/>
              </a:rPr>
              <a:t> entries, each entry with 64 bits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Table too big: instead use function that simulates a randomly permuted table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BC5CF04-17BD-4F0F-BDE6-D60D6398A016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Prototype Function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1BDB329-4FDE-49AA-AB48-0C7B98683785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7013" y="2057400"/>
            <a:ext cx="12538075" cy="6477000"/>
            <a:chOff x="144" y="720"/>
            <a:chExt cx="5961" cy="3003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200" y="720"/>
              <a:ext cx="3456" cy="2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input</a:t>
              </a:r>
            </a:p>
          </p:txBody>
        </p:sp>
        <p:grpSp>
          <p:nvGrpSpPr>
            <p:cNvPr id="35847" name="Group 6"/>
            <p:cNvGrpSpPr>
              <a:grpSpLocks/>
            </p:cNvGrpSpPr>
            <p:nvPr/>
          </p:nvGrpSpPr>
          <p:grpSpPr bwMode="auto">
            <a:xfrm>
              <a:off x="480" y="1200"/>
              <a:ext cx="503" cy="1202"/>
              <a:chOff x="480" y="1200"/>
              <a:chExt cx="503" cy="1202"/>
            </a:xfrm>
          </p:grpSpPr>
          <p:grpSp>
            <p:nvGrpSpPr>
              <p:cNvPr id="35935" name="Group 93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40" name="Oval 98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4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1</a:t>
                  </a:r>
                </a:p>
              </p:txBody>
            </p:sp>
          </p:grpSp>
          <p:sp>
            <p:nvSpPr>
              <p:cNvPr id="35936" name="Rectangle 94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7" name="Rectangle 95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8" name="Line 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1152" y="1200"/>
              <a:ext cx="503" cy="1202"/>
              <a:chOff x="480" y="1200"/>
              <a:chExt cx="503" cy="1202"/>
            </a:xfrm>
          </p:grpSpPr>
          <p:grpSp>
            <p:nvGrpSpPr>
              <p:cNvPr id="35928" name="Group 86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33" name="Oval 91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3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2</a:t>
                  </a:r>
                </a:p>
              </p:txBody>
            </p:sp>
          </p:grpSp>
          <p:sp>
            <p:nvSpPr>
              <p:cNvPr id="35929" name="Rectangle 87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0" name="Rectangle 88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1" name="Line 8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8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776" y="1200"/>
              <a:ext cx="503" cy="1202"/>
              <a:chOff x="480" y="1200"/>
              <a:chExt cx="503" cy="1202"/>
            </a:xfrm>
          </p:grpSpPr>
          <p:grpSp>
            <p:nvGrpSpPr>
              <p:cNvPr id="35921" name="Group 79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26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3</a:t>
                  </a:r>
                </a:p>
              </p:txBody>
            </p:sp>
          </p:grpSp>
          <p:sp>
            <p:nvSpPr>
              <p:cNvPr id="35922" name="Rectangle 80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23" name="Rectangle 81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24" name="Line 9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9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0" name="Group 9"/>
            <p:cNvGrpSpPr>
              <a:grpSpLocks/>
            </p:cNvGrpSpPr>
            <p:nvPr/>
          </p:nvGrpSpPr>
          <p:grpSpPr bwMode="auto">
            <a:xfrm>
              <a:off x="2400" y="1200"/>
              <a:ext cx="503" cy="1202"/>
              <a:chOff x="480" y="1200"/>
              <a:chExt cx="503" cy="1202"/>
            </a:xfrm>
          </p:grpSpPr>
          <p:grpSp>
            <p:nvGrpSpPr>
              <p:cNvPr id="35914" name="Group 72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9" name="Oval 77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4</a:t>
                  </a:r>
                </a:p>
              </p:txBody>
            </p:sp>
          </p:grpSp>
          <p:sp>
            <p:nvSpPr>
              <p:cNvPr id="35915" name="Rectangle 73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16" name="Rectangle 74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7" name="Line 103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Line 104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1" name="Group 10"/>
            <p:cNvGrpSpPr>
              <a:grpSpLocks/>
            </p:cNvGrpSpPr>
            <p:nvPr/>
          </p:nvGrpSpPr>
          <p:grpSpPr bwMode="auto">
            <a:xfrm>
              <a:off x="4272" y="1200"/>
              <a:ext cx="503" cy="1202"/>
              <a:chOff x="480" y="1200"/>
              <a:chExt cx="503" cy="1202"/>
            </a:xfrm>
          </p:grpSpPr>
          <p:grpSp>
            <p:nvGrpSpPr>
              <p:cNvPr id="35907" name="Group 65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2" name="Oval 70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1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7</a:t>
                  </a:r>
                </a:p>
              </p:txBody>
            </p:sp>
          </p:grpSp>
          <p:sp>
            <p:nvSpPr>
              <p:cNvPr id="35908" name="Rectangle 66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9" name="Rectangle 67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0" name="Line 111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1" name="Line 112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11"/>
            <p:cNvGrpSpPr>
              <a:grpSpLocks/>
            </p:cNvGrpSpPr>
            <p:nvPr/>
          </p:nvGrpSpPr>
          <p:grpSpPr bwMode="auto">
            <a:xfrm>
              <a:off x="3648" y="1200"/>
              <a:ext cx="503" cy="1202"/>
              <a:chOff x="480" y="1200"/>
              <a:chExt cx="503" cy="1202"/>
            </a:xfrm>
          </p:grpSpPr>
          <p:grpSp>
            <p:nvGrpSpPr>
              <p:cNvPr id="35900" name="Group 58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05" name="Oval 63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0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6</a:t>
                  </a:r>
                </a:p>
              </p:txBody>
            </p:sp>
          </p:grpSp>
          <p:sp>
            <p:nvSpPr>
              <p:cNvPr id="35901" name="Rectangle 59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2" name="Rectangle 60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03" name="Line 1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1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3" name="Group 12"/>
            <p:cNvGrpSpPr>
              <a:grpSpLocks/>
            </p:cNvGrpSpPr>
            <p:nvPr/>
          </p:nvGrpSpPr>
          <p:grpSpPr bwMode="auto">
            <a:xfrm>
              <a:off x="3024" y="1200"/>
              <a:ext cx="503" cy="1202"/>
              <a:chOff x="480" y="1200"/>
              <a:chExt cx="503" cy="1202"/>
            </a:xfrm>
          </p:grpSpPr>
          <p:grpSp>
            <p:nvGrpSpPr>
              <p:cNvPr id="35893" name="Group 51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8" name="Oval 56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5</a:t>
                  </a:r>
                </a:p>
              </p:txBody>
            </p:sp>
          </p:grpSp>
          <p:sp>
            <p:nvSpPr>
              <p:cNvPr id="35894" name="Rectangle 52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95" name="Rectangle 53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896" name="Line 12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Line 12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4" name="Group 13"/>
            <p:cNvGrpSpPr>
              <a:grpSpLocks/>
            </p:cNvGrpSpPr>
            <p:nvPr/>
          </p:nvGrpSpPr>
          <p:grpSpPr bwMode="auto">
            <a:xfrm>
              <a:off x="4896" y="1200"/>
              <a:ext cx="503" cy="1202"/>
              <a:chOff x="480" y="1200"/>
              <a:chExt cx="503" cy="1202"/>
            </a:xfrm>
          </p:grpSpPr>
          <p:grpSp>
            <p:nvGrpSpPr>
              <p:cNvPr id="35886" name="Group 44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1" name="Oval 49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8</a:t>
                  </a:r>
                </a:p>
              </p:txBody>
            </p:sp>
          </p:grpSp>
          <p:sp>
            <p:nvSpPr>
              <p:cNvPr id="35887" name="Rectangle 45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88" name="Rectangle 46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 dirty="0"/>
                  <a:t>8 bits</a:t>
                </a:r>
              </a:p>
            </p:txBody>
          </p:sp>
          <p:sp>
            <p:nvSpPr>
              <p:cNvPr id="35889" name="Line 13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Line 13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1248" y="2688"/>
              <a:ext cx="3456" cy="2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intermediate</a:t>
              </a: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1248" y="3504"/>
              <a:ext cx="3456" cy="21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output</a:t>
              </a:r>
            </a:p>
          </p:txBody>
        </p:sp>
        <p:sp>
          <p:nvSpPr>
            <p:cNvPr id="35857" name="Line 140"/>
            <p:cNvSpPr>
              <a:spLocks noChangeShapeType="1"/>
            </p:cNvSpPr>
            <p:nvPr/>
          </p:nvSpPr>
          <p:spPr bwMode="auto">
            <a:xfrm>
              <a:off x="1536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41"/>
            <p:cNvSpPr>
              <a:spLocks noChangeShapeType="1"/>
            </p:cNvSpPr>
            <p:nvPr/>
          </p:nvSpPr>
          <p:spPr bwMode="auto">
            <a:xfrm flipH="1">
              <a:off x="1536" y="29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42"/>
            <p:cNvSpPr>
              <a:spLocks noChangeShapeType="1"/>
            </p:cNvSpPr>
            <p:nvPr/>
          </p:nvSpPr>
          <p:spPr bwMode="auto">
            <a:xfrm flipH="1">
              <a:off x="1872" y="292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47"/>
            <p:cNvSpPr>
              <a:spLocks noChangeShapeType="1"/>
            </p:cNvSpPr>
            <p:nvPr/>
          </p:nvSpPr>
          <p:spPr bwMode="auto">
            <a:xfrm>
              <a:off x="2256" y="2928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48"/>
            <p:cNvSpPr>
              <a:spLocks noChangeShapeType="1"/>
            </p:cNvSpPr>
            <p:nvPr/>
          </p:nvSpPr>
          <p:spPr bwMode="auto">
            <a:xfrm flipH="1">
              <a:off x="2592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49"/>
            <p:cNvSpPr>
              <a:spLocks noChangeShapeType="1"/>
            </p:cNvSpPr>
            <p:nvPr/>
          </p:nvSpPr>
          <p:spPr bwMode="auto">
            <a:xfrm>
              <a:off x="2688" y="2928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150"/>
            <p:cNvSpPr>
              <a:spLocks noChangeShapeType="1"/>
            </p:cNvSpPr>
            <p:nvPr/>
          </p:nvSpPr>
          <p:spPr bwMode="auto">
            <a:xfrm>
              <a:off x="3120" y="2928"/>
              <a:ext cx="14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51"/>
            <p:cNvSpPr>
              <a:spLocks noChangeShapeType="1"/>
            </p:cNvSpPr>
            <p:nvPr/>
          </p:nvSpPr>
          <p:spPr bwMode="auto">
            <a:xfrm flipH="1">
              <a:off x="2880" y="2928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52"/>
            <p:cNvSpPr>
              <a:spLocks noChangeShapeType="1"/>
            </p:cNvSpPr>
            <p:nvPr/>
          </p:nvSpPr>
          <p:spPr bwMode="auto">
            <a:xfrm>
              <a:off x="3744" y="292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53"/>
            <p:cNvSpPr>
              <a:spLocks noChangeShapeType="1"/>
            </p:cNvSpPr>
            <p:nvPr/>
          </p:nvSpPr>
          <p:spPr bwMode="auto">
            <a:xfrm flipH="1">
              <a:off x="768" y="96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54"/>
            <p:cNvSpPr>
              <a:spLocks noChangeShapeType="1"/>
            </p:cNvSpPr>
            <p:nvPr/>
          </p:nvSpPr>
          <p:spPr bwMode="auto">
            <a:xfrm flipH="1">
              <a:off x="1440" y="9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56"/>
            <p:cNvSpPr>
              <a:spLocks noChangeShapeType="1"/>
            </p:cNvSpPr>
            <p:nvPr/>
          </p:nvSpPr>
          <p:spPr bwMode="auto">
            <a:xfrm flipH="1">
              <a:off x="2064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57"/>
            <p:cNvSpPr>
              <a:spLocks noChangeShapeType="1"/>
            </p:cNvSpPr>
            <p:nvPr/>
          </p:nvSpPr>
          <p:spPr bwMode="auto">
            <a:xfrm flipH="1">
              <a:off x="2640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58"/>
            <p:cNvSpPr>
              <a:spLocks noChangeShapeType="1"/>
            </p:cNvSpPr>
            <p:nvPr/>
          </p:nvSpPr>
          <p:spPr bwMode="auto">
            <a:xfrm>
              <a:off x="3216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59"/>
            <p:cNvSpPr>
              <a:spLocks noChangeShapeType="1"/>
            </p:cNvSpPr>
            <p:nvPr/>
          </p:nvSpPr>
          <p:spPr bwMode="auto">
            <a:xfrm>
              <a:off x="3840" y="91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160"/>
            <p:cNvSpPr>
              <a:spLocks noChangeShapeType="1"/>
            </p:cNvSpPr>
            <p:nvPr/>
          </p:nvSpPr>
          <p:spPr bwMode="auto">
            <a:xfrm>
              <a:off x="4320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161"/>
            <p:cNvSpPr>
              <a:spLocks noChangeShapeType="1"/>
            </p:cNvSpPr>
            <p:nvPr/>
          </p:nvSpPr>
          <p:spPr bwMode="auto">
            <a:xfrm>
              <a:off x="4560" y="91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62"/>
            <p:cNvSpPr>
              <a:spLocks noChangeShapeType="1"/>
            </p:cNvSpPr>
            <p:nvPr/>
          </p:nvSpPr>
          <p:spPr bwMode="auto">
            <a:xfrm>
              <a:off x="720" y="240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63"/>
            <p:cNvSpPr>
              <a:spLocks noChangeShapeType="1"/>
            </p:cNvSpPr>
            <p:nvPr/>
          </p:nvSpPr>
          <p:spPr bwMode="auto">
            <a:xfrm>
              <a:off x="1392" y="24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64"/>
            <p:cNvSpPr>
              <a:spLocks noChangeShapeType="1"/>
            </p:cNvSpPr>
            <p:nvPr/>
          </p:nvSpPr>
          <p:spPr bwMode="auto">
            <a:xfrm>
              <a:off x="2016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66"/>
            <p:cNvSpPr>
              <a:spLocks noChangeShapeType="1"/>
            </p:cNvSpPr>
            <p:nvPr/>
          </p:nvSpPr>
          <p:spPr bwMode="auto">
            <a:xfrm>
              <a:off x="2640" y="240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72"/>
            <p:cNvSpPr>
              <a:spLocks noChangeShapeType="1"/>
            </p:cNvSpPr>
            <p:nvPr/>
          </p:nvSpPr>
          <p:spPr bwMode="auto">
            <a:xfrm flipH="1">
              <a:off x="3168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73"/>
            <p:cNvSpPr>
              <a:spLocks noChangeShapeType="1"/>
            </p:cNvSpPr>
            <p:nvPr/>
          </p:nvSpPr>
          <p:spPr bwMode="auto">
            <a:xfrm flipH="1">
              <a:off x="3696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74"/>
            <p:cNvSpPr>
              <a:spLocks noChangeShapeType="1"/>
            </p:cNvSpPr>
            <p:nvPr/>
          </p:nvSpPr>
          <p:spPr bwMode="auto">
            <a:xfrm flipH="1">
              <a:off x="4128" y="24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75"/>
            <p:cNvSpPr>
              <a:spLocks noChangeShapeType="1"/>
            </p:cNvSpPr>
            <p:nvPr/>
          </p:nvSpPr>
          <p:spPr bwMode="auto">
            <a:xfrm flipH="1">
              <a:off x="4560" y="240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179"/>
            <p:cNvSpPr txBox="1">
              <a:spLocks noChangeArrowheads="1"/>
            </p:cNvSpPr>
            <p:nvPr/>
          </p:nvSpPr>
          <p:spPr bwMode="auto">
            <a:xfrm>
              <a:off x="1670" y="274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en-US"/>
            </a:p>
          </p:txBody>
        </p:sp>
        <p:sp>
          <p:nvSpPr>
            <p:cNvPr id="35883" name="Freeform 42"/>
            <p:cNvSpPr>
              <a:spLocks/>
            </p:cNvSpPr>
            <p:nvPr/>
          </p:nvSpPr>
          <p:spPr bwMode="auto">
            <a:xfrm>
              <a:off x="144" y="816"/>
              <a:ext cx="1096" cy="2832"/>
            </a:xfrm>
            <a:custGeom>
              <a:avLst/>
              <a:gdLst>
                <a:gd name="T0" fmla="*/ 1096 w 1096"/>
                <a:gd name="T1" fmla="*/ 2832 h 2832"/>
                <a:gd name="T2" fmla="*/ 232 w 1096"/>
                <a:gd name="T3" fmla="*/ 1872 h 2832"/>
                <a:gd name="T4" fmla="*/ 136 w 1096"/>
                <a:gd name="T5" fmla="*/ 384 h 2832"/>
                <a:gd name="T6" fmla="*/ 1048 w 1096"/>
                <a:gd name="T7" fmla="*/ 0 h 2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2832"/>
                <a:gd name="T14" fmla="*/ 1096 w 1096"/>
                <a:gd name="T15" fmla="*/ 2832 h 2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2832">
                  <a:moveTo>
                    <a:pt x="1096" y="2832"/>
                  </a:moveTo>
                  <a:cubicBezTo>
                    <a:pt x="744" y="2556"/>
                    <a:pt x="392" y="2280"/>
                    <a:pt x="232" y="1872"/>
                  </a:cubicBezTo>
                  <a:cubicBezTo>
                    <a:pt x="72" y="1464"/>
                    <a:pt x="0" y="696"/>
                    <a:pt x="136" y="384"/>
                  </a:cubicBezTo>
                  <a:cubicBezTo>
                    <a:pt x="272" y="72"/>
                    <a:pt x="660" y="36"/>
                    <a:pt x="10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Text Box 185"/>
            <p:cNvSpPr txBox="1">
              <a:spLocks noChangeArrowheads="1"/>
            </p:cNvSpPr>
            <p:nvPr/>
          </p:nvSpPr>
          <p:spPr bwMode="auto">
            <a:xfrm>
              <a:off x="288" y="3312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Loop for </a:t>
              </a:r>
              <a:br>
                <a:rPr lang="en-US" altLang="en-US" sz="1600"/>
              </a:br>
              <a:r>
                <a:rPr lang="en-US" altLang="en-US" sz="1600"/>
                <a:t>n rounds</a:t>
              </a:r>
            </a:p>
          </p:txBody>
        </p:sp>
        <p:sp>
          <p:nvSpPr>
            <p:cNvPr id="35885" name="Text Box 185"/>
            <p:cNvSpPr txBox="1">
              <a:spLocks noChangeArrowheads="1"/>
            </p:cNvSpPr>
            <p:nvPr/>
          </p:nvSpPr>
          <p:spPr bwMode="auto">
            <a:xfrm>
              <a:off x="5337" y="1669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Substitution table</a:t>
              </a:r>
            </a:p>
          </p:txBody>
        </p:sp>
      </p:grpSp>
      <p:sp>
        <p:nvSpPr>
          <p:cNvPr id="35845" name="Text Box 189"/>
          <p:cNvSpPr txBox="1">
            <a:spLocks noChangeArrowheads="1"/>
          </p:cNvSpPr>
          <p:nvPr/>
        </p:nvSpPr>
        <p:spPr bwMode="auto">
          <a:xfrm>
            <a:off x="11242675" y="8534400"/>
            <a:ext cx="1620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i="1"/>
              <a:t>From Kaufman</a:t>
            </a:r>
          </a:p>
          <a:p>
            <a:r>
              <a:rPr lang="en-US" altLang="en-US" sz="1600" i="1"/>
              <a:t>et al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Cryptography basics	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 smtClean="0">
                <a:latin typeface="Arial" pitchFamily="34" charset="0"/>
              </a:rPr>
              <a:t>Cryptography is the process of converting plaintext into ciphertext.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 smtClean="0">
                <a:latin typeface="Arial" pitchFamily="34" charset="0"/>
              </a:rPr>
              <a:t>Plaintext – Readable text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 smtClean="0">
                <a:latin typeface="Arial" pitchFamily="34" charset="0"/>
              </a:rPr>
              <a:t>Ciphertext – Unreadable or encrypted text</a:t>
            </a:r>
          </a:p>
          <a:p>
            <a:pPr lvl="1" eaLnBrk="1" hangingPunct="1">
              <a:lnSpc>
                <a:spcPct val="130000"/>
              </a:lnSpc>
              <a:defRPr/>
            </a:pPr>
            <a:endParaRPr lang="en-US" altLang="en-US" sz="3700" dirty="0" smtClean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 smtClean="0">
                <a:latin typeface="Arial" pitchFamily="34" charset="0"/>
              </a:rPr>
              <a:t>Cryptography is used to hide information from unauthorized users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 smtClean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 smtClean="0">
                <a:latin typeface="Arial" pitchFamily="34" charset="0"/>
              </a:rPr>
              <a:t>Decryption is the process of converting ciphertext back to plaintext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 smtClean="0">
                <a:latin typeface="Arial" pitchFamily="34" charset="0"/>
              </a:rPr>
              <a:t>Cryptography requires at least two pieces of information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 smtClean="0">
                <a:latin typeface="Arial" pitchFamily="34" charset="0"/>
              </a:rPr>
              <a:t>Encryption algorithm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 smtClean="0">
                <a:latin typeface="Arial" pitchFamily="34" charset="0"/>
              </a:rPr>
              <a:t>Encryption key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F2CD5AD-95FA-4ADC-8FBD-B0D17C71DA78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Why Rounds in Prototype?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If only a single round, then one bit of input affects at most 8 bits of output.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In 2</a:t>
            </a:r>
            <a:r>
              <a:rPr lang="en-US" altLang="en-US" baseline="30000" dirty="0" smtClean="0">
                <a:latin typeface="Arial" pitchFamily="34" charset="0"/>
              </a:rPr>
              <a:t>nd</a:t>
            </a:r>
            <a:r>
              <a:rPr lang="en-US" altLang="en-US" dirty="0" smtClean="0">
                <a:latin typeface="Arial" pitchFamily="34" charset="0"/>
              </a:rPr>
              <a:t> round, the 8 affected bits get scattered and inputted into multiple substitution boxes.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How many rounds?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How many times do you need to shuffle cards?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Becomes less efficient as n increases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100C1BF-910D-4726-98C3-436AD24708D6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Encrypting a Large Message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Why not just break message in 64-bit blocks, encrypt each block separately?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If same block of plaintext appears twice, will give same </a:t>
            </a:r>
            <a:r>
              <a:rPr lang="en-US" altLang="en-US" dirty="0" err="1" smtClean="0">
                <a:latin typeface="Arial" pitchFamily="34" charset="0"/>
              </a:rPr>
              <a:t>cyphertext</a:t>
            </a:r>
            <a:r>
              <a:rPr lang="en-US" altLang="en-US" dirty="0" smtClean="0">
                <a:latin typeface="Arial" pitchFamily="34" charset="0"/>
              </a:rPr>
              <a:t>. 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How about: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Generate random 64-bit number r(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for each plaintext block m(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Calculate c(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= K</a:t>
            </a:r>
            <a:r>
              <a:rPr lang="en-US" altLang="en-US" baseline="-25000" dirty="0" smtClean="0">
                <a:latin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</a:rPr>
              <a:t>( m(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 smtClean="0">
                <a:latin typeface="Arial" pitchFamily="34" charset="0"/>
              </a:rPr>
              <a:t> r(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Transmit c(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), r(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), 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=1,2,…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At receiver: m(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= K</a:t>
            </a:r>
            <a:r>
              <a:rPr lang="en-US" altLang="en-US" baseline="-25000" dirty="0" smtClean="0">
                <a:latin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</a:rPr>
              <a:t>(c(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)) 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 smtClean="0">
                <a:latin typeface="Arial" pitchFamily="34" charset="0"/>
              </a:rPr>
              <a:t> r(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Problem: inefficient, need to send c(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 and r(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</a:rPr>
              <a:t>)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F26A0C9-FFC7-4F6A-A2CE-60C67C6CBB95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Cipher Block Chaining (CBC)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CBC generates its own random numbers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Have encryption of current block depend on result of previous block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c(</a:t>
            </a:r>
            <a:r>
              <a:rPr lang="en-US" altLang="en-US" sz="3200" dirty="0" err="1" smtClean="0">
                <a:latin typeface="Arial" pitchFamily="34" charset="0"/>
              </a:rPr>
              <a:t>i</a:t>
            </a:r>
            <a:r>
              <a:rPr lang="en-US" altLang="en-US" sz="3200" dirty="0" smtClean="0">
                <a:latin typeface="Arial" pitchFamily="34" charset="0"/>
              </a:rPr>
              <a:t>) = K</a:t>
            </a:r>
            <a:r>
              <a:rPr lang="en-US" altLang="en-US" sz="3200" baseline="-25000" dirty="0" smtClean="0">
                <a:latin typeface="Arial" pitchFamily="34" charset="0"/>
              </a:rPr>
              <a:t>S</a:t>
            </a:r>
            <a:r>
              <a:rPr lang="en-US" altLang="en-US" sz="3200" dirty="0" smtClean="0">
                <a:latin typeface="Arial" pitchFamily="34" charset="0"/>
              </a:rPr>
              <a:t>( m(</a:t>
            </a:r>
            <a:r>
              <a:rPr lang="en-US" altLang="en-US" sz="3200" dirty="0" err="1" smtClean="0">
                <a:latin typeface="Arial" pitchFamily="34" charset="0"/>
              </a:rPr>
              <a:t>i</a:t>
            </a:r>
            <a:r>
              <a:rPr lang="en-US" altLang="en-US" sz="3200" dirty="0" smtClean="0">
                <a:latin typeface="Arial" pitchFamily="34" charset="0"/>
              </a:rPr>
              <a:t>) </a:t>
            </a:r>
            <a:r>
              <a:rPr lang="en-US" altLang="en-US" sz="3200" dirty="0" smtClean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 smtClean="0">
                <a:latin typeface="Arial" pitchFamily="34" charset="0"/>
              </a:rPr>
              <a:t> c(i-1) )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m(</a:t>
            </a:r>
            <a:r>
              <a:rPr lang="en-US" altLang="en-US" sz="3200" dirty="0" err="1" smtClean="0">
                <a:latin typeface="Arial" pitchFamily="34" charset="0"/>
              </a:rPr>
              <a:t>i</a:t>
            </a:r>
            <a:r>
              <a:rPr lang="en-US" altLang="en-US" sz="3200" dirty="0" smtClean="0">
                <a:latin typeface="Arial" pitchFamily="34" charset="0"/>
              </a:rPr>
              <a:t>) = K</a:t>
            </a:r>
            <a:r>
              <a:rPr lang="en-US" altLang="en-US" sz="3200" baseline="-25000" dirty="0" smtClean="0">
                <a:latin typeface="Arial" pitchFamily="34" charset="0"/>
              </a:rPr>
              <a:t>S</a:t>
            </a:r>
            <a:r>
              <a:rPr lang="en-US" altLang="en-US" sz="3200" dirty="0" smtClean="0">
                <a:latin typeface="Arial" pitchFamily="34" charset="0"/>
              </a:rPr>
              <a:t>( c(</a:t>
            </a:r>
            <a:r>
              <a:rPr lang="en-US" altLang="en-US" sz="3200" dirty="0" err="1" smtClean="0">
                <a:latin typeface="Arial" pitchFamily="34" charset="0"/>
              </a:rPr>
              <a:t>i</a:t>
            </a:r>
            <a:r>
              <a:rPr lang="en-US" altLang="en-US" sz="3200" dirty="0" smtClean="0">
                <a:latin typeface="Arial" pitchFamily="34" charset="0"/>
              </a:rPr>
              <a:t>)) </a:t>
            </a:r>
            <a:r>
              <a:rPr lang="en-US" altLang="en-US" sz="3200" dirty="0" smtClean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 smtClean="0">
                <a:latin typeface="Arial" pitchFamily="34" charset="0"/>
              </a:rPr>
              <a:t> c(i-1) </a:t>
            </a:r>
          </a:p>
          <a:p>
            <a:pPr lvl="1" indent="0"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How do we encrypt first block?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Initialization vector (IV): random block = c(0)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IV does not have to be secret</a:t>
            </a:r>
          </a:p>
          <a:p>
            <a:pPr lvl="1" indent="0"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Change IV for each message (or session)</a:t>
            </a:r>
          </a:p>
          <a:p>
            <a:pPr lvl="1" indent="0"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Guarantees that even if the same message is sent repeatedly, the ciphertext will be completely different each time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9E0B338-D959-43E5-9883-1C5C2AAFE558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Cipher Block Chaining (CBC)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758E97F-598A-43BF-82C2-E44957735598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781175"/>
            <a:ext cx="10974388" cy="797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Symmetric Key Crypto: DES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DES: Data Encryption Standard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US encryption standard [NIST 1993]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56-bit symmetric key, 64-bit plaintext input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Block cipher with cipher block chaining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How secure is DES?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DES Challenge: 56-bit-key-encrypted phrase decrypted (brute force) in less than a day</a:t>
            </a:r>
          </a:p>
          <a:p>
            <a:pPr lvl="2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1998: EFF’s $250k machine- 1,800 custom chips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No known good analytic attack making DES more secure: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3DES: encrypt/decrypt 3 times with 3 different keys</a:t>
            </a:r>
          </a:p>
          <a:p>
            <a:pPr lvl="1" indent="0" eaLnBrk="1" hangingPunct="1"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			ciphertext = E</a:t>
            </a:r>
            <a:r>
              <a:rPr lang="en-US" altLang="en-US" baseline="-25000" dirty="0" smtClean="0">
                <a:latin typeface="Arial" pitchFamily="34" charset="0"/>
              </a:rPr>
              <a:t>K3</a:t>
            </a:r>
            <a:r>
              <a:rPr lang="en-US" altLang="en-US" dirty="0" smtClean="0">
                <a:latin typeface="Arial" pitchFamily="34" charset="0"/>
              </a:rPr>
              <a:t>(D</a:t>
            </a:r>
            <a:r>
              <a:rPr lang="en-US" altLang="en-US" baseline="-25000" dirty="0" smtClean="0">
                <a:latin typeface="Arial" pitchFamily="34" charset="0"/>
              </a:rPr>
              <a:t>K2</a:t>
            </a:r>
            <a:r>
              <a:rPr lang="en-US" altLang="en-US" dirty="0" smtClean="0">
                <a:latin typeface="Arial" pitchFamily="34" charset="0"/>
              </a:rPr>
              <a:t>(E</a:t>
            </a:r>
            <a:r>
              <a:rPr lang="en-US" altLang="en-US" baseline="-25000" dirty="0" smtClean="0">
                <a:latin typeface="Arial" pitchFamily="34" charset="0"/>
              </a:rPr>
              <a:t>K1</a:t>
            </a:r>
            <a:r>
              <a:rPr lang="en-US" altLang="en-US" dirty="0" smtClean="0">
                <a:latin typeface="Arial" pitchFamily="34" charset="0"/>
              </a:rPr>
              <a:t>(plaintext)))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523F89-7060-445C-9809-2D184AB3F8B0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Symmetric Key Crypto: DES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7378700" cy="7251700"/>
          </a:xfrm>
        </p:spPr>
        <p:txBody>
          <a:bodyPr/>
          <a:lstStyle/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DES Operation:</a:t>
            </a:r>
          </a:p>
          <a:p>
            <a:pPr lvl="1" indent="0" eaLnBrk="1" hangingPunct="1"/>
            <a:endParaRPr lang="en-US" altLang="en-US" sz="3200" smtClean="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 smtClean="0">
                <a:latin typeface="Arial" pitchFamily="34" charset="0"/>
              </a:rPr>
              <a:t>initial permutation </a:t>
            </a:r>
          </a:p>
          <a:p>
            <a:pPr lvl="1" indent="0" eaLnBrk="1" hangingPunct="1"/>
            <a:endParaRPr lang="en-US" altLang="en-US" sz="3200" smtClean="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 smtClean="0">
                <a:latin typeface="Arial" pitchFamily="34" charset="0"/>
              </a:rPr>
              <a:t>16 identical </a:t>
            </a:r>
            <a:r>
              <a:rPr lang="ja-JP" altLang="en-US" sz="3200" smtClean="0">
                <a:latin typeface="Arial" pitchFamily="34" charset="0"/>
              </a:rPr>
              <a:t>“</a:t>
            </a:r>
            <a:r>
              <a:rPr lang="en-US" altLang="ja-JP" sz="3200" smtClean="0">
                <a:latin typeface="Arial" pitchFamily="34" charset="0"/>
              </a:rPr>
              <a:t>rounds</a:t>
            </a:r>
            <a:r>
              <a:rPr lang="ja-JP" altLang="en-US" sz="3200" smtClean="0">
                <a:latin typeface="Arial" pitchFamily="34" charset="0"/>
              </a:rPr>
              <a:t>”</a:t>
            </a:r>
            <a:r>
              <a:rPr lang="en-US" altLang="ja-JP" sz="3200" smtClean="0">
                <a:latin typeface="Arial" pitchFamily="34" charset="0"/>
              </a:rPr>
              <a:t> of function application, each using different 48 bits of key</a:t>
            </a:r>
          </a:p>
          <a:p>
            <a:pPr lvl="1" indent="0" eaLnBrk="1" hangingPunct="1"/>
            <a:endParaRPr lang="en-US" altLang="en-US" sz="3200" smtClean="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 smtClean="0">
                <a:latin typeface="Arial" pitchFamily="34" charset="0"/>
              </a:rPr>
              <a:t>Final permutation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7625368-93BE-4588-87BB-56B73DA36169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41989" name="Picture 5" descr="07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2133600"/>
            <a:ext cx="4572000" cy="7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Advanced Encryption Standard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Newest (Nov. 2001) symmetric-key NIST standard, replacing DES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Processes data in 128 bit blocks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128, 192, or 256 bit keys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Brute force decryption (try each key) takes 10 billion years for AES</a:t>
            </a:r>
          </a:p>
          <a:p>
            <a:pPr marL="568325"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Based on the current fastest supercomputer 33.86 </a:t>
            </a:r>
            <a:r>
              <a:rPr lang="en-US" altLang="en-US" dirty="0" err="1" smtClean="0">
                <a:latin typeface="Arial" pitchFamily="34" charset="0"/>
              </a:rPr>
              <a:t>petaFLOPS</a:t>
            </a:r>
            <a:r>
              <a:rPr lang="en-US" altLang="en-US" dirty="0" smtClean="0">
                <a:latin typeface="Arial" pitchFamily="34" charset="0"/>
              </a:rPr>
              <a:t> (10</a:t>
            </a:r>
            <a:r>
              <a:rPr lang="en-US" altLang="en-US" baseline="30000" dirty="0" smtClean="0">
                <a:latin typeface="Arial" pitchFamily="34" charset="0"/>
              </a:rPr>
              <a:t>15 </a:t>
            </a:r>
            <a:r>
              <a:rPr lang="en-US" altLang="en-US" dirty="0" smtClean="0">
                <a:latin typeface="Arial" pitchFamily="34" charset="0"/>
              </a:rPr>
              <a:t>FLOPS)</a:t>
            </a:r>
          </a:p>
          <a:p>
            <a:pPr marL="568325"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Not adjusted for technological advancements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759CCD-9F66-488A-B207-EE711B217C08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Public Key Cryptography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D74EF24-0422-440D-91BA-5A1A57E3B9B6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Public Key Cryptography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7340600" y="1905000"/>
            <a:ext cx="5359400" cy="7467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en-US" u="sng" dirty="0" smtClean="0">
                <a:latin typeface="Arial" pitchFamily="34" charset="0"/>
              </a:rPr>
              <a:t>Public Key Cryptography (Asymmetric)</a:t>
            </a:r>
            <a:endParaRPr lang="en-US" altLang="en-US" dirty="0" smtClean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 smtClean="0">
                <a:latin typeface="Arial" pitchFamily="34" charset="0"/>
              </a:rPr>
              <a:t>radically different approach [Diffie-Hellman76, RSA78]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 smtClean="0">
                <a:latin typeface="Arial" pitchFamily="34" charset="0"/>
              </a:rPr>
              <a:t>sender, receiver do </a:t>
            </a:r>
            <a:r>
              <a:rPr lang="en-US" altLang="en-US" i="1" dirty="0" smtClean="0">
                <a:solidFill>
                  <a:schemeClr val="accent2"/>
                </a:solidFill>
                <a:latin typeface="Arial" pitchFamily="34" charset="0"/>
              </a:rPr>
              <a:t>not</a:t>
            </a:r>
            <a:r>
              <a:rPr lang="en-US" altLang="en-US" dirty="0" smtClean="0">
                <a:latin typeface="Arial" pitchFamily="34" charset="0"/>
              </a:rPr>
              <a:t> share secret key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 smtClean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altLang="en-US" dirty="0" smtClean="0">
                <a:latin typeface="Arial" pitchFamily="34" charset="0"/>
              </a:rPr>
              <a:t>encryption key</a:t>
            </a:r>
            <a:r>
              <a:rPr lang="en-US" altLang="en-US" i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</a:rPr>
              <a:t>known to</a:t>
            </a:r>
            <a:r>
              <a:rPr lang="en-US" altLang="en-US" i="1" dirty="0" smtClean="0">
                <a:solidFill>
                  <a:schemeClr val="accent2"/>
                </a:solidFill>
                <a:latin typeface="Arial" pitchFamily="34" charset="0"/>
              </a:rPr>
              <a:t> all</a:t>
            </a:r>
            <a:endParaRPr lang="en-US" altLang="en-US" i="1" dirty="0" smtClean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 smtClean="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en-US" altLang="en-US" dirty="0" smtClean="0">
                <a:latin typeface="Arial" pitchFamily="34" charset="0"/>
              </a:rPr>
              <a:t> decryption key known only to receiver</a:t>
            </a:r>
          </a:p>
          <a:p>
            <a:pPr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0B1CD03-FC1D-48F9-A5EB-D1C3F8658BEF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/>
        </p:nvSpPr>
        <p:spPr bwMode="auto">
          <a:xfrm>
            <a:off x="787400" y="2438400"/>
            <a:ext cx="525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 smtClean="0">
                <a:solidFill>
                  <a:schemeClr val="tx1"/>
                </a:solidFill>
                <a:latin typeface="Arial" pitchFamily="34" charset="0"/>
              </a:rPr>
              <a:t>Issues Symmetric </a:t>
            </a: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Cryptography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Requires Sender and Receiver know shared 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Q: How do we agree on the key in the first </a:t>
            </a:r>
            <a:r>
              <a:rPr lang="en-US" altLang="en-US" sz="3600" dirty="0" smtClean="0">
                <a:solidFill>
                  <a:schemeClr val="tx1"/>
                </a:solidFill>
                <a:latin typeface="Arial" pitchFamily="34" charset="0"/>
              </a:rPr>
              <a:t>place?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 smtClean="0">
                <a:solidFill>
                  <a:srgbClr val="FF0000"/>
                </a:solidFill>
                <a:latin typeface="Arial" pitchFamily="34" charset="0"/>
              </a:rPr>
              <a:t>Secretly sharing keys is extremely difficult problem</a:t>
            </a:r>
            <a:endParaRPr lang="en-US" altLang="en-US" sz="3600" dirty="0">
              <a:solidFill>
                <a:srgbClr val="FF0000"/>
              </a:solidFill>
              <a:latin typeface="Arial" pitchFamily="34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Public Key Cryptography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151BE87-C1B9-445F-A722-1785537521A7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46084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048000"/>
            <a:ext cx="112649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History of Cryptography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Substitution Cipher</a:t>
            </a:r>
          </a:p>
          <a:p>
            <a:pPr lvl="1" eaLnBrk="1" hangingPunct="1"/>
            <a:r>
              <a:rPr lang="en-US" altLang="en-US" dirty="0" smtClean="0">
                <a:latin typeface="Arial" pitchFamily="34" charset="0"/>
              </a:rPr>
              <a:t>Replaces one letter with another letter based on some key</a:t>
            </a:r>
          </a:p>
          <a:p>
            <a:pPr lvl="1" eaLnBrk="1" hangingPunct="1"/>
            <a:endParaRPr lang="en-US" altLang="en-US" dirty="0" smtClean="0">
              <a:latin typeface="Arial" pitchFamily="34" charset="0"/>
            </a:endParaRPr>
          </a:p>
          <a:p>
            <a:pPr lvl="1" eaLnBrk="1" hangingPunct="1"/>
            <a:r>
              <a:rPr lang="en-US" altLang="en-US" dirty="0" smtClean="0">
                <a:latin typeface="Arial" pitchFamily="34" charset="0"/>
              </a:rPr>
              <a:t>Example: Julius Caesar</a:t>
            </a:r>
            <a:r>
              <a:rPr lang="ja-JP" altLang="en-US" dirty="0" smtClean="0">
                <a:latin typeface="Arial" pitchFamily="34" charset="0"/>
              </a:rPr>
              <a:t>’</a:t>
            </a:r>
            <a:r>
              <a:rPr lang="en-US" altLang="ja-JP" dirty="0" smtClean="0">
                <a:latin typeface="Arial" pitchFamily="34" charset="0"/>
              </a:rPr>
              <a:t>s Cipher</a:t>
            </a:r>
          </a:p>
          <a:p>
            <a:pPr lvl="2" eaLnBrk="1" hangingPunct="1"/>
            <a:r>
              <a:rPr lang="en-US" altLang="en-US" dirty="0" smtClean="0">
                <a:latin typeface="Arial" pitchFamily="34" charset="0"/>
              </a:rPr>
              <a:t>Key value of right shift 3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 smtClean="0">
                <a:latin typeface="Courier New" pitchFamily="49" charset="0"/>
                <a:cs typeface="Courier New" pitchFamily="49" charset="0"/>
              </a:rPr>
              <a:t>ABCDEFGHIJKLMNOPQRSTUVWXYZ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 smtClean="0">
                <a:latin typeface="Courier New" pitchFamily="49" charset="0"/>
                <a:cs typeface="Courier New" pitchFamily="49" charset="0"/>
              </a:rPr>
              <a:t>DEFGHIJKLMNOPQRSTUVWXYZABC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48D1F4B-78B7-4530-9C0F-9E9978095289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>
                <a:latin typeface="Arial" pitchFamily="34" charset="0"/>
              </a:rPr>
              <a:t>Public Key Encryption Algorithms: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58800" y="2057400"/>
            <a:ext cx="12128500" cy="161290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>
                <a:latin typeface="Arial" pitchFamily="34" charset="0"/>
              </a:rPr>
              <a:t>Requirements:</a:t>
            </a:r>
          </a:p>
          <a:p>
            <a:pPr lvl="1" indent="0" eaLnBrk="1" hangingPunct="1"/>
            <a:r>
              <a:rPr lang="en-US" altLang="en-US" dirty="0" smtClean="0">
                <a:latin typeface="Arial" pitchFamily="34" charset="0"/>
              </a:rPr>
              <a:t>need K</a:t>
            </a:r>
            <a:r>
              <a:rPr lang="en-US" altLang="en-US" sz="1400" dirty="0" smtClean="0">
                <a:latin typeface="Arial" pitchFamily="34" charset="0"/>
              </a:rPr>
              <a:t>B</a:t>
            </a:r>
            <a:r>
              <a:rPr lang="en-US" altLang="en-US" dirty="0" smtClean="0">
                <a:latin typeface="Arial" pitchFamily="34" charset="0"/>
              </a:rPr>
              <a:t> and K</a:t>
            </a:r>
            <a:r>
              <a:rPr lang="en-US" altLang="en-US" sz="1400" dirty="0" smtClean="0">
                <a:latin typeface="Arial" pitchFamily="34" charset="0"/>
              </a:rPr>
              <a:t>B </a:t>
            </a:r>
            <a:r>
              <a:rPr lang="en-US" altLang="en-US" dirty="0" smtClean="0">
                <a:latin typeface="Arial" pitchFamily="34" charset="0"/>
              </a:rPr>
              <a:t>such that:</a:t>
            </a:r>
          </a:p>
          <a:p>
            <a:pPr lvl="1" indent="0" eaLnBrk="1" hangingPunct="1"/>
            <a:endParaRPr lang="en-US" altLang="en-US" dirty="0" smtClean="0">
              <a:latin typeface="Arial" pitchFamily="34" charset="0"/>
            </a:endParaRPr>
          </a:p>
          <a:p>
            <a:pPr lvl="1" indent="0" eaLnBrk="1" hangingPunct="1"/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44736A4-944C-4420-BEA0-D3063FC6ADE2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302000" y="4038600"/>
            <a:ext cx="2830513" cy="942975"/>
            <a:chOff x="1340" y="1706"/>
            <a:chExt cx="1783" cy="594"/>
          </a:xfrm>
        </p:grpSpPr>
        <p:grpSp>
          <p:nvGrpSpPr>
            <p:cNvPr id="47116" name="Group 6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4711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rgbClr val="FF0000"/>
                    </a:solidFill>
                  </a:rPr>
                  <a:t>K  (K  (m))  =  m</a:t>
                </a:r>
                <a:r>
                  <a:rPr lang="en-US" altLang="en-US" sz="2800"/>
                  <a:t> </a:t>
                </a:r>
              </a:p>
            </p:txBody>
          </p:sp>
          <p:sp>
            <p:nvSpPr>
              <p:cNvPr id="47120" name="Text Box 24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B</a:t>
                </a:r>
                <a:endParaRPr lang="en-US" altLang="en-US" sz="2800"/>
              </a:p>
            </p:txBody>
          </p:sp>
          <p:sp>
            <p:nvSpPr>
              <p:cNvPr id="47121" name="Text Box 25"/>
              <p:cNvSpPr txBox="1">
                <a:spLocks noChangeArrowheads="1"/>
              </p:cNvSpPr>
              <p:nvPr/>
            </p:nvSpPr>
            <p:spPr bwMode="auto">
              <a:xfrm>
                <a:off x="1855" y="161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srgbClr val="FF0000"/>
                    </a:solidFill>
                  </a:rPr>
                  <a:t>B</a:t>
                </a:r>
                <a:endParaRPr lang="en-US" altLang="en-US" sz="2800" dirty="0"/>
              </a:p>
            </p:txBody>
          </p:sp>
        </p:grpSp>
        <p:sp>
          <p:nvSpPr>
            <p:cNvPr id="47117" name="Text Box 26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0000"/>
                  </a:solidFill>
                </a:rPr>
                <a:t>-</a:t>
              </a: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10" name="TextBox 12"/>
          <p:cNvSpPr txBox="1">
            <a:spLocks noChangeArrowheads="1"/>
          </p:cNvSpPr>
          <p:nvPr/>
        </p:nvSpPr>
        <p:spPr bwMode="auto">
          <a:xfrm>
            <a:off x="787400" y="5562600"/>
            <a:ext cx="113792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Given public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it should be impossible to compute private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</a:p>
          <a:p>
            <a:endParaRPr lang="en-US" altLang="en-US" dirty="0"/>
          </a:p>
        </p:txBody>
      </p:sp>
      <p:sp>
        <p:nvSpPr>
          <p:cNvPr id="47111" name="TextBox 13"/>
          <p:cNvSpPr txBox="1">
            <a:spLocks noChangeArrowheads="1"/>
          </p:cNvSpPr>
          <p:nvPr/>
        </p:nvSpPr>
        <p:spPr bwMode="auto">
          <a:xfrm>
            <a:off x="3516312" y="6096000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2" name="TextBox 14"/>
          <p:cNvSpPr txBox="1">
            <a:spLocks noChangeArrowheads="1"/>
          </p:cNvSpPr>
          <p:nvPr/>
        </p:nvSpPr>
        <p:spPr bwMode="auto">
          <a:xfrm>
            <a:off x="4613275" y="55626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  <p:sp>
        <p:nvSpPr>
          <p:cNvPr id="47113" name="Rectangle 15"/>
          <p:cNvSpPr>
            <a:spLocks noChangeArrowheads="1"/>
          </p:cNvSpPr>
          <p:nvPr/>
        </p:nvSpPr>
        <p:spPr bwMode="auto">
          <a:xfrm>
            <a:off x="1701800" y="7696200"/>
            <a:ext cx="891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RSA: Rivest, Shamir,  Adelson algorithm</a:t>
            </a:r>
          </a:p>
        </p:txBody>
      </p:sp>
      <p:sp>
        <p:nvSpPr>
          <p:cNvPr id="47114" name="TextBox 13"/>
          <p:cNvSpPr txBox="1">
            <a:spLocks noChangeArrowheads="1"/>
          </p:cNvSpPr>
          <p:nvPr/>
        </p:nvSpPr>
        <p:spPr bwMode="auto">
          <a:xfrm>
            <a:off x="3552611" y="2892425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5" name="TextBox 14"/>
          <p:cNvSpPr txBox="1">
            <a:spLocks noChangeArrowheads="1"/>
          </p:cNvSpPr>
          <p:nvPr/>
        </p:nvSpPr>
        <p:spPr bwMode="auto">
          <a:xfrm>
            <a:off x="5146675" y="2892425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Prereq: Modular Arithmetic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 smtClean="0">
                <a:latin typeface="Arial" pitchFamily="34" charset="0"/>
              </a:rPr>
              <a:t>x mod n = remainder of x when divide by 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3600" dirty="0" smtClean="0">
              <a:latin typeface="Arial" pitchFamily="34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 smtClean="0">
                <a:latin typeface="Arial" pitchFamily="34" charset="0"/>
              </a:rPr>
              <a:t>Facts: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 smtClean="0">
                <a:latin typeface="Arial" pitchFamily="34" charset="0"/>
              </a:rPr>
              <a:t>(</a:t>
            </a:r>
            <a:r>
              <a:rPr lang="en-US" altLang="en-US" sz="3600" dirty="0" err="1" smtClean="0">
                <a:latin typeface="Arial" pitchFamily="34" charset="0"/>
              </a:rPr>
              <a:t>a+b</a:t>
            </a:r>
            <a:r>
              <a:rPr lang="en-US" altLang="en-US" sz="3600" dirty="0" smtClean="0">
                <a:latin typeface="Arial" pitchFamily="34" charset="0"/>
              </a:rPr>
              <a:t>) mod n = [(a mod n) +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 smtClean="0">
                <a:latin typeface="Arial" pitchFamily="34" charset="0"/>
              </a:rPr>
              <a:t>(a-b) mod n = [(a mod n) -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altLang="en-US" sz="3600" dirty="0" smtClean="0">
              <a:latin typeface="Arial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 smtClean="0">
                <a:latin typeface="Arial" pitchFamily="34" charset="0"/>
              </a:rPr>
              <a:t>(a*b) mod n = [(a mod n) *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 smtClean="0">
                <a:latin typeface="Arial" pitchFamily="34" charset="0"/>
              </a:rPr>
              <a:t>(a*b*c)mod n = [(a mod n)(b mod n)(c mod n)] mod n</a:t>
            </a:r>
          </a:p>
          <a:p>
            <a:pPr marL="533400" indent="-533400" eaLnBrk="1" hangingPunct="1"/>
            <a:endParaRPr lang="en-US" altLang="en-US" sz="3600" dirty="0" smtClean="0">
              <a:latin typeface="Arial" pitchFamily="34" charset="0"/>
            </a:endParaRPr>
          </a:p>
          <a:p>
            <a:pPr marL="533400" indent="-533400" eaLnBrk="1" hangingPunct="1"/>
            <a:r>
              <a:rPr lang="en-US" altLang="en-US" sz="3600" dirty="0" smtClean="0">
                <a:latin typeface="Arial" pitchFamily="34" charset="0"/>
              </a:rPr>
              <a:t>Review worked examples: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A9A3E88-622D-4AE1-BB71-5255885DA47C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7035800" y="7696200"/>
            <a:ext cx="543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/>
              <a:t>https://www.khanacademy.org/math/applied-math/cryptography/modarithmetic/a/fast-modular-exponentiation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RSA: Getting Ready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 message is a bit pattern.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 bit pattern can be uniquely represented by an integer number. 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Thus encrypting a message is equivalent to encrypting a number.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 smtClean="0">
                <a:latin typeface="Arial" pitchFamily="34" charset="0"/>
              </a:rPr>
              <a:t>Example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m= 10010001 . This message is uniquely represented by the decimal number 145. 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To encrypt m, we encrypt the corresponding number, which gives a new number (the ciphertext).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6D0F141-C10B-41FD-B24D-737BCD687194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p, q.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1024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65760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= </a:t>
            </a:r>
            <a:r>
              <a:rPr lang="en-US" altLang="en-US" sz="2800" i="1" dirty="0" err="1">
                <a:latin typeface="Arial" pitchFamily="34" charset="0"/>
              </a:rPr>
              <a:t>pq</a:t>
            </a:r>
            <a:r>
              <a:rPr lang="en-US" altLang="en-US" sz="2800" i="1" dirty="0">
                <a:latin typeface="Arial" pitchFamily="34" charset="0"/>
              </a:rPr>
              <a:t>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(p-1)(q-1</a:t>
            </a:r>
            <a:r>
              <a:rPr lang="en-US" altLang="en-US" sz="2800" dirty="0">
                <a:latin typeface="Arial" pitchFamily="34" charset="0"/>
              </a:rPr>
              <a:t>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87400" y="4800600"/>
            <a:ext cx="990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e</a:t>
            </a:r>
            <a:r>
              <a:rPr lang="en-US" altLang="en-US" sz="2800" i="1" dirty="0">
                <a:latin typeface="Arial" pitchFamily="34" charset="0"/>
              </a:rPr>
              <a:t> (</a:t>
            </a:r>
            <a:r>
              <a:rPr lang="en-US" altLang="en-US" sz="2800" dirty="0">
                <a:latin typeface="Arial" pitchFamily="34" charset="0"/>
              </a:rPr>
              <a:t>with</a:t>
            </a:r>
            <a:r>
              <a:rPr lang="en-US" altLang="en-US" sz="2800" i="1" dirty="0">
                <a:latin typeface="Arial" pitchFamily="34" charset="0"/>
              </a:rPr>
              <a:t> e</a:t>
            </a:r>
            <a:r>
              <a:rPr lang="en-US" altLang="en-US" sz="2800" i="1" dirty="0" smtClean="0">
                <a:latin typeface="Arial" pitchFamily="34" charset="0"/>
              </a:rPr>
              <a:t>&lt;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l-GR" altLang="en-US" sz="2800" i="1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 smtClean="0">
                <a:latin typeface="Arial" pitchFamily="34" charset="0"/>
              </a:rPr>
              <a:t>)</a:t>
            </a:r>
            <a:r>
              <a:rPr lang="en-US" altLang="en-US" sz="2800" dirty="0" smtClean="0">
                <a:latin typeface="Arial" pitchFamily="34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that has no common factors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with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 (</a:t>
            </a:r>
            <a:r>
              <a:rPr lang="en-US" altLang="en-US" sz="2800" i="1" dirty="0">
                <a:latin typeface="Arial" pitchFamily="34" charset="0"/>
              </a:rPr>
              <a:t>e,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are </a:t>
            </a:r>
            <a:r>
              <a:rPr lang="ja-JP" altLang="en-US" sz="2800" dirty="0">
                <a:latin typeface="Arial" pitchFamily="34" charset="0"/>
              </a:rPr>
              <a:t>“</a:t>
            </a:r>
            <a:r>
              <a:rPr lang="en-US" altLang="ja-JP" sz="2800" dirty="0">
                <a:latin typeface="Arial" pitchFamily="34" charset="0"/>
              </a:rPr>
              <a:t>relatively prime</a:t>
            </a:r>
            <a:r>
              <a:rPr lang="ja-JP" altLang="en-US" sz="2800" dirty="0">
                <a:latin typeface="Arial" pitchFamily="34" charset="0"/>
              </a:rPr>
              <a:t>”</a:t>
            </a:r>
            <a:r>
              <a:rPr lang="en-US" altLang="ja-JP" sz="2800" dirty="0">
                <a:latin typeface="Arial" pitchFamily="34" charset="0"/>
              </a:rPr>
              <a:t>).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8350" y="6172200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 err="1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87400" y="75438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454400" y="8534400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731000" y="8534400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4893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7659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7416800" y="65532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30200" y="9144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RSA: Encryption and Decryption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9473DD6-E5E8-47DE-888D-3CD297129048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25600" y="251460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0.</a:t>
            </a:r>
            <a:r>
              <a:rPr lang="en-US" altLang="en-US" sz="3200"/>
              <a:t>  Given (</a:t>
            </a:r>
            <a:r>
              <a:rPr lang="en-US" altLang="en-US" sz="3200" i="1"/>
              <a:t>n,e</a:t>
            </a:r>
            <a:r>
              <a:rPr lang="en-US" altLang="en-US" sz="3200"/>
              <a:t>) and (</a:t>
            </a:r>
            <a:r>
              <a:rPr lang="en-US" altLang="en-US" sz="3200" i="1"/>
              <a:t>n,d</a:t>
            </a:r>
            <a:r>
              <a:rPr lang="en-US" altLang="en-US" sz="3200"/>
              <a:t>) as computed above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625600" y="3733800"/>
            <a:ext cx="8001000" cy="1271588"/>
            <a:chOff x="333" y="1494"/>
            <a:chExt cx="3869" cy="643"/>
          </a:xfrm>
        </p:grpSpPr>
        <p:sp>
          <p:nvSpPr>
            <p:cNvPr id="51218" name="Text Box 5"/>
            <p:cNvSpPr txBox="1">
              <a:spLocks noChangeArrowheads="1"/>
            </p:cNvSpPr>
            <p:nvPr/>
          </p:nvSpPr>
          <p:spPr bwMode="auto">
            <a:xfrm>
              <a:off x="333" y="1494"/>
              <a:ext cx="3753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US" sz="3200">
                  <a:solidFill>
                    <a:schemeClr val="accent2"/>
                  </a:solidFill>
                </a:rPr>
                <a:t>1.</a:t>
              </a:r>
              <a:r>
                <a:rPr lang="en-US" altLang="en-US" sz="3200"/>
                <a:t> To encrypt message </a:t>
              </a:r>
              <a:r>
                <a:rPr lang="en-US" altLang="en-US" sz="3200" i="1"/>
                <a:t>m (&lt;n)</a:t>
              </a:r>
              <a:r>
                <a:rPr lang="en-US" altLang="en-US" sz="3200"/>
                <a:t>, compute</a:t>
              </a:r>
            </a:p>
          </p:txBody>
        </p:sp>
        <p:grpSp>
          <p:nvGrpSpPr>
            <p:cNvPr id="51219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369"/>
              <a:chOff x="1688" y="1812"/>
              <a:chExt cx="1451" cy="369"/>
            </a:xfrm>
          </p:grpSpPr>
          <p:sp>
            <p:nvSpPr>
              <p:cNvPr id="51223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c = m   </a:t>
                </a:r>
                <a:r>
                  <a:rPr lang="en-US" altLang="en-US" sz="3200">
                    <a:solidFill>
                      <a:srgbClr val="FF0000"/>
                    </a:solidFill>
                  </a:rPr>
                  <a:t>mod</a:t>
                </a:r>
                <a:r>
                  <a:rPr lang="en-US" altLang="en-US" sz="3200" i="1">
                    <a:solidFill>
                      <a:srgbClr val="FF0000"/>
                    </a:solidFill>
                  </a:rPr>
                  <a:t>  n</a:t>
                </a:r>
              </a:p>
            </p:txBody>
          </p:sp>
          <p:sp>
            <p:nvSpPr>
              <p:cNvPr id="51224" name="Text Box 8"/>
              <p:cNvSpPr txBox="1">
                <a:spLocks noChangeArrowheads="1"/>
              </p:cNvSpPr>
              <p:nvPr/>
            </p:nvSpPr>
            <p:spPr bwMode="auto">
              <a:xfrm>
                <a:off x="2224" y="1812"/>
                <a:ext cx="22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e</a:t>
                </a:r>
              </a:p>
            </p:txBody>
          </p:sp>
        </p:grpSp>
        <p:grpSp>
          <p:nvGrpSpPr>
            <p:cNvPr id="51220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05"/>
              <a:chOff x="777" y="2538"/>
              <a:chExt cx="2236" cy="405"/>
            </a:xfrm>
          </p:grpSpPr>
          <p:sp>
            <p:nvSpPr>
              <p:cNvPr id="51221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/>
              </a:p>
            </p:txBody>
          </p:sp>
          <p:sp>
            <p:nvSpPr>
              <p:cNvPr id="51222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 i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1206" name="Text Box 12"/>
          <p:cNvSpPr txBox="1">
            <a:spLocks noChangeArrowheads="1"/>
          </p:cNvSpPr>
          <p:nvPr/>
        </p:nvSpPr>
        <p:spPr bwMode="auto">
          <a:xfrm>
            <a:off x="1625600" y="5334000"/>
            <a:ext cx="882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2.</a:t>
            </a:r>
            <a:r>
              <a:rPr lang="en-US" altLang="en-US" sz="3200"/>
              <a:t> To decrypt received bit pattern, </a:t>
            </a:r>
            <a:r>
              <a:rPr lang="en-US" altLang="en-US" sz="3200" i="1"/>
              <a:t>c</a:t>
            </a:r>
            <a:r>
              <a:rPr lang="en-US" altLang="en-US" sz="3200"/>
              <a:t>, compute</a:t>
            </a:r>
          </a:p>
        </p:txBody>
      </p: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100263" y="5932488"/>
            <a:ext cx="3001962" cy="728662"/>
            <a:chOff x="1688" y="1812"/>
            <a:chExt cx="1451" cy="369"/>
          </a:xfrm>
        </p:grpSpPr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m = c   </a:t>
              </a:r>
              <a:r>
                <a:rPr lang="en-US" altLang="en-US" sz="3200">
                  <a:solidFill>
                    <a:srgbClr val="FF0000"/>
                  </a:solidFill>
                </a:rPr>
                <a:t>mod</a:t>
              </a:r>
              <a:r>
                <a:rPr lang="en-US" altLang="en-US" sz="3200" i="1">
                  <a:solidFill>
                    <a:srgbClr val="FF0000"/>
                  </a:solidFill>
                </a:rPr>
                <a:t>  n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2220" y="1812"/>
              <a:ext cx="22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51208" name="Group 16"/>
          <p:cNvGrpSpPr>
            <a:grpSpLocks/>
          </p:cNvGrpSpPr>
          <p:nvPr/>
        </p:nvGrpSpPr>
        <p:grpSpPr bwMode="auto">
          <a:xfrm>
            <a:off x="2022475" y="7292975"/>
            <a:ext cx="5126038" cy="627063"/>
            <a:chOff x="868" y="3306"/>
            <a:chExt cx="2479" cy="317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m  =  (m   </a:t>
              </a:r>
              <a:r>
                <a:rPr lang="en-US" altLang="en-US" sz="2400"/>
                <a:t>mod</a:t>
              </a:r>
              <a:r>
                <a:rPr lang="en-US" altLang="en-US" sz="2400" i="1"/>
                <a:t>  n)</a:t>
              </a:r>
            </a:p>
          </p:txBody>
        </p:sp>
        <p:sp>
          <p:nvSpPr>
            <p:cNvPr id="51213" name="Text Box 18"/>
            <p:cNvSpPr txBox="1">
              <a:spLocks noChangeArrowheads="1"/>
            </p:cNvSpPr>
            <p:nvPr/>
          </p:nvSpPr>
          <p:spPr bwMode="auto">
            <a:xfrm>
              <a:off x="1617" y="3308"/>
              <a:ext cx="22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e</a:t>
              </a:r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 </a:t>
              </a:r>
              <a:r>
                <a:rPr lang="en-US" altLang="en-US" sz="2400"/>
                <a:t>mod</a:t>
              </a:r>
              <a:r>
                <a:rPr lang="en-US" altLang="en-US" sz="2400" i="1"/>
                <a:t>  n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2222" y="3306"/>
              <a:ext cx="22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d</a:t>
              </a:r>
            </a:p>
          </p:txBody>
        </p:sp>
      </p:grp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778000" y="7086600"/>
            <a:ext cx="6092825" cy="1600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058444" y="7327106"/>
            <a:ext cx="173038" cy="1355725"/>
          </a:xfrm>
          <a:prstGeom prst="leftBrace">
            <a:avLst>
              <a:gd name="adj1" fmla="val 73379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043363" y="7964488"/>
            <a:ext cx="482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RSA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252730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>
                <a:latin typeface="Arial" pitchFamily="34" charset="0"/>
              </a:rPr>
              <a:t>Bob chooses </a:t>
            </a:r>
            <a:r>
              <a:rPr lang="en-US" altLang="en-US" i="1" dirty="0" smtClean="0">
                <a:latin typeface="Arial" pitchFamily="34" charset="0"/>
              </a:rPr>
              <a:t>p=5, q=7</a:t>
            </a:r>
            <a:r>
              <a:rPr lang="en-US" altLang="en-US" dirty="0" smtClean="0">
                <a:latin typeface="Arial" pitchFamily="34" charset="0"/>
              </a:rPr>
              <a:t>.  Then </a:t>
            </a:r>
            <a:r>
              <a:rPr lang="en-US" altLang="en-US" i="1" dirty="0" smtClean="0">
                <a:latin typeface="Arial" pitchFamily="34" charset="0"/>
              </a:rPr>
              <a:t>n=35, </a:t>
            </a:r>
            <a:r>
              <a:rPr lang="el-GR" altLang="en-US" dirty="0" smtClean="0">
                <a:latin typeface="SBL Hebrew" pitchFamily="2" charset="0"/>
              </a:rPr>
              <a:t>Φ</a:t>
            </a:r>
            <a:r>
              <a:rPr lang="en-US" altLang="en-US" i="1" dirty="0" smtClean="0">
                <a:latin typeface="Arial" pitchFamily="34" charset="0"/>
              </a:rPr>
              <a:t>=24</a:t>
            </a:r>
            <a:r>
              <a:rPr lang="en-US" altLang="en-US" dirty="0" smtClean="0">
                <a:latin typeface="Arial" pitchFamily="34" charset="0"/>
              </a:rPr>
              <a:t>.</a:t>
            </a:r>
          </a:p>
          <a:p>
            <a:pPr lvl="1" indent="0" eaLnBrk="1" hangingPunct="1"/>
            <a:r>
              <a:rPr lang="en-US" altLang="en-US" i="1" dirty="0" smtClean="0">
                <a:latin typeface="Arial" pitchFamily="34" charset="0"/>
              </a:rPr>
              <a:t>e=5</a:t>
            </a:r>
            <a:r>
              <a:rPr lang="en-US" altLang="en-US" dirty="0" smtClean="0">
                <a:latin typeface="Arial" pitchFamily="34" charset="0"/>
              </a:rPr>
              <a:t>  (so </a:t>
            </a:r>
            <a:r>
              <a:rPr lang="en-US" altLang="en-US" i="1" dirty="0" smtClean="0">
                <a:latin typeface="Arial" pitchFamily="34" charset="0"/>
              </a:rPr>
              <a:t>e, </a:t>
            </a:r>
            <a:r>
              <a:rPr lang="el-GR" altLang="en-US" dirty="0" smtClean="0">
                <a:latin typeface="SBL Hebrew" pitchFamily="2" charset="0"/>
              </a:rPr>
              <a:t>Φ</a:t>
            </a:r>
            <a:r>
              <a:rPr lang="en-US" altLang="en-US" dirty="0" smtClean="0">
                <a:latin typeface="Arial" pitchFamily="34" charset="0"/>
              </a:rPr>
              <a:t>  relatively prime).</a:t>
            </a:r>
          </a:p>
          <a:p>
            <a:pPr lvl="1" indent="0" eaLnBrk="1" hangingPunct="1"/>
            <a:r>
              <a:rPr lang="en-US" altLang="en-US" i="1" dirty="0" smtClean="0">
                <a:latin typeface="Arial" pitchFamily="34" charset="0"/>
              </a:rPr>
              <a:t>d=29</a:t>
            </a:r>
            <a:r>
              <a:rPr lang="en-US" altLang="en-US" dirty="0" smtClean="0">
                <a:latin typeface="Arial" pitchFamily="34" charset="0"/>
              </a:rPr>
              <a:t> (so </a:t>
            </a:r>
            <a:r>
              <a:rPr lang="en-US" altLang="en-US" i="1" dirty="0" smtClean="0">
                <a:latin typeface="Arial" pitchFamily="34" charset="0"/>
              </a:rPr>
              <a:t>ed-1</a:t>
            </a:r>
            <a:r>
              <a:rPr lang="en-US" altLang="en-US" dirty="0" smtClean="0">
                <a:latin typeface="Arial" pitchFamily="34" charset="0"/>
              </a:rPr>
              <a:t> exactly divisible by </a:t>
            </a:r>
            <a:r>
              <a:rPr lang="el-GR" altLang="en-US" dirty="0" smtClean="0">
                <a:latin typeface="SBL Hebrew" pitchFamily="2" charset="0"/>
              </a:rPr>
              <a:t>Φ</a:t>
            </a:r>
            <a:r>
              <a:rPr lang="en-US" altLang="en-US" dirty="0" smtClean="0">
                <a:latin typeface="Arial" pitchFamily="34" charset="0"/>
              </a:rPr>
              <a:t>).</a:t>
            </a:r>
          </a:p>
          <a:p>
            <a:pPr marL="0" indent="0" eaLnBrk="1" hangingPunct="1"/>
            <a:r>
              <a:rPr lang="en-US" altLang="en-US" dirty="0" smtClean="0">
                <a:latin typeface="Arial" pitchFamily="34" charset="0"/>
              </a:rPr>
              <a:t>Encrypting 8-bit messages.</a:t>
            </a:r>
            <a:endParaRPr lang="en-US" altLang="en-US" dirty="0" smtClean="0">
              <a:latin typeface="Times New Roman" pitchFamily="18" charset="0"/>
            </a:endParaRPr>
          </a:p>
          <a:p>
            <a:pPr marL="0" indent="0" eaLnBrk="1" hangingPunct="1"/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9F122E1-13FE-414C-8E13-3A931D117D96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1701800" y="5105400"/>
            <a:ext cx="10058400" cy="3251200"/>
            <a:chOff x="212725" y="3179763"/>
            <a:chExt cx="8296275" cy="2322103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654175" y="3335338"/>
              <a:ext cx="176212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bit pattern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3602038" y="3311525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4859338" y="3321050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5081588" y="3179763"/>
              <a:ext cx="35083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/>
                <a:t>e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34" name="Group 9"/>
            <p:cNvGrpSpPr>
              <a:grpSpLocks/>
            </p:cNvGrpSpPr>
            <p:nvPr/>
          </p:nvGrpSpPr>
          <p:grpSpPr bwMode="auto">
            <a:xfrm>
              <a:off x="6496050" y="3190876"/>
              <a:ext cx="2012950" cy="458788"/>
              <a:chOff x="2721" y="1773"/>
              <a:chExt cx="1268" cy="289"/>
            </a:xfrm>
          </p:grpSpPr>
          <p:sp>
            <p:nvSpPr>
              <p:cNvPr id="52251" name="Text Box 10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 = m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2" name="Text Box 11"/>
              <p:cNvSpPr txBox="1">
                <a:spLocks noChangeArrowheads="1"/>
              </p:cNvSpPr>
              <p:nvPr/>
            </p:nvSpPr>
            <p:spPr bwMode="auto">
              <a:xfrm>
                <a:off x="3170" y="1773"/>
                <a:ext cx="22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e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778000" y="3810000"/>
              <a:ext cx="1441450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0000lI00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3513138" y="383222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4554538" y="3824288"/>
              <a:ext cx="1033462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248832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7408863" y="3822700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2130425" y="4732338"/>
              <a:ext cx="3413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c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40" name="Group 15"/>
            <p:cNvGrpSpPr>
              <a:grpSpLocks/>
            </p:cNvGrpSpPr>
            <p:nvPr/>
          </p:nvGrpSpPr>
          <p:grpSpPr bwMode="auto">
            <a:xfrm>
              <a:off x="5845175" y="4657726"/>
              <a:ext cx="2012950" cy="458788"/>
              <a:chOff x="2721" y="1773"/>
              <a:chExt cx="1268" cy="289"/>
            </a:xfrm>
          </p:grpSpPr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m = c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1979613" y="51593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73350" y="5268913"/>
              <a:ext cx="3213100" cy="21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FF0000"/>
                  </a:solidFill>
                  <a:latin typeface="Arial" pitchFamily="34" charset="0"/>
                </a:rPr>
                <a:t>481968572106750915091411825223071697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6580188" y="51720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2244" name="Group 19"/>
            <p:cNvGrpSpPr>
              <a:grpSpLocks/>
            </p:cNvGrpSpPr>
            <p:nvPr/>
          </p:nvGrpSpPr>
          <p:grpSpPr bwMode="auto">
            <a:xfrm>
              <a:off x="3260734" y="4587876"/>
              <a:ext cx="514351" cy="484188"/>
              <a:chOff x="3034" y="2876"/>
              <a:chExt cx="324" cy="305"/>
            </a:xfrm>
          </p:grpSpPr>
          <p:sp>
            <p:nvSpPr>
              <p:cNvPr id="5224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4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12725" y="3603625"/>
              <a:ext cx="13700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encrypt: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6" name="Text Box 29"/>
            <p:cNvSpPr txBox="1">
              <a:spLocks noChangeArrowheads="1"/>
            </p:cNvSpPr>
            <p:nvPr/>
          </p:nvSpPr>
          <p:spPr bwMode="auto">
            <a:xfrm>
              <a:off x="260350" y="4895850"/>
              <a:ext cx="138906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decrypt: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>
                <a:latin typeface="Arial" pitchFamily="34" charset="0"/>
              </a:rPr>
              <a:t>RSA: Another Important Property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1231900"/>
          </a:xfrm>
        </p:spPr>
        <p:txBody>
          <a:bodyPr/>
          <a:lstStyle/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The following property will be very useful later: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37EB9A3-1D59-458D-B852-DCC3219441B6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3225800" y="3581400"/>
            <a:ext cx="5259388" cy="942975"/>
            <a:chOff x="501" y="1586"/>
            <a:chExt cx="3313" cy="594"/>
          </a:xfrm>
        </p:grpSpPr>
        <p:grpSp>
          <p:nvGrpSpPr>
            <p:cNvPr id="53259" name="Group 9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3266" name="Group 1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32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800">
                      <a:solidFill>
                        <a:srgbClr val="FF0000"/>
                      </a:solidFill>
                    </a:rPr>
                    <a:t>K  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(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K  (m)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  =  m</a:t>
                  </a:r>
                  <a:r>
                    <a:rPr lang="en-US" altLang="en-US" sz="2800"/>
                    <a:t> </a:t>
                  </a:r>
                </a:p>
              </p:txBody>
            </p:sp>
            <p:sp>
              <p:nvSpPr>
                <p:cNvPr id="532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82" y="1634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  <p:sp>
              <p:nvSpPr>
                <p:cNvPr id="532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64" y="1620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</p:grpSp>
          <p:sp>
            <p:nvSpPr>
              <p:cNvPr id="53267" name="Text Box 10"/>
              <p:cNvSpPr txBox="1">
                <a:spLocks noChangeArrowheads="1"/>
              </p:cNvSpPr>
              <p:nvPr/>
            </p:nvSpPr>
            <p:spPr bwMode="auto">
              <a:xfrm>
                <a:off x="1497" y="1706"/>
                <a:ext cx="1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-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268" name="Text Box 11"/>
              <p:cNvSpPr txBox="1">
                <a:spLocks noChangeArrowheads="1"/>
              </p:cNvSpPr>
              <p:nvPr/>
            </p:nvSpPr>
            <p:spPr bwMode="auto">
              <a:xfrm>
                <a:off x="1853" y="1722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+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0000"/>
                  </a:solidFill>
                </a:rPr>
                <a:t>K  </a:t>
              </a:r>
              <a:r>
                <a:rPr lang="en-US" altLang="en-US" sz="3200">
                  <a:solidFill>
                    <a:srgbClr val="FF0000"/>
                  </a:solidFill>
                </a:rPr>
                <a:t>(</a:t>
              </a:r>
              <a:r>
                <a:rPr lang="en-US" altLang="en-US" sz="2800">
                  <a:solidFill>
                    <a:srgbClr val="FF0000"/>
                  </a:solidFill>
                </a:rPr>
                <a:t>K  (m)</a:t>
              </a:r>
              <a:r>
                <a:rPr lang="en-US" altLang="en-US" sz="3200">
                  <a:solidFill>
                    <a:srgbClr val="FF0000"/>
                  </a:solidFill>
                </a:rPr>
                <a:t>)</a:t>
              </a:r>
              <a:r>
                <a:rPr lang="en-US" altLang="en-US" sz="2800">
                  <a:solidFill>
                    <a:srgbClr val="FF0000"/>
                  </a:solidFill>
                </a:rPr>
                <a:t>  </a:t>
              </a:r>
              <a:endParaRPr lang="en-US" altLang="en-US" sz="2800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3018" y="188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663" y="189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2654" y="1636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3011" y="16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-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261" y="1755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=</a:t>
              </a:r>
            </a:p>
          </p:txBody>
        </p:sp>
      </p:grpSp>
      <p:sp>
        <p:nvSpPr>
          <p:cNvPr id="53254" name="Text Box 18"/>
          <p:cNvSpPr txBox="1">
            <a:spLocks noChangeArrowheads="1"/>
          </p:cNvSpPr>
          <p:nvPr/>
        </p:nvSpPr>
        <p:spPr bwMode="auto">
          <a:xfrm>
            <a:off x="2752725" y="4811713"/>
            <a:ext cx="29178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public key first, followed by private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5" name="Text Box 19"/>
          <p:cNvSpPr txBox="1">
            <a:spLocks noChangeArrowheads="1"/>
          </p:cNvSpPr>
          <p:nvPr/>
        </p:nvSpPr>
        <p:spPr bwMode="auto">
          <a:xfrm>
            <a:off x="6083300" y="4803775"/>
            <a:ext cx="2917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private key first, followed by public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6" name="AutoShape 20"/>
          <p:cNvSpPr>
            <a:spLocks/>
          </p:cNvSpPr>
          <p:nvPr/>
        </p:nvSpPr>
        <p:spPr bwMode="auto">
          <a:xfrm rot="5400000">
            <a:off x="4070351" y="3833812"/>
            <a:ext cx="138112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7" name="AutoShape 21"/>
          <p:cNvSpPr>
            <a:spLocks/>
          </p:cNvSpPr>
          <p:nvPr/>
        </p:nvSpPr>
        <p:spPr bwMode="auto">
          <a:xfrm rot="5400000">
            <a:off x="7342187" y="3825876"/>
            <a:ext cx="138113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8" name="TextBox 22"/>
          <p:cNvSpPr txBox="1">
            <a:spLocks noChangeArrowheads="1"/>
          </p:cNvSpPr>
          <p:nvPr/>
        </p:nvSpPr>
        <p:spPr bwMode="auto">
          <a:xfrm>
            <a:off x="3683000" y="7239000"/>
            <a:ext cx="42799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Result is the same!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Why is RSA Secure?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68707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Suppose you know Bob</a:t>
            </a:r>
            <a:r>
              <a:rPr lang="en-US" altLang="ja-JP" dirty="0" smtClean="0">
                <a:latin typeface="Arial" pitchFamily="34" charset="0"/>
              </a:rPr>
              <a:t>’s public key (</a:t>
            </a:r>
            <a:r>
              <a:rPr lang="en-US" altLang="ja-JP" dirty="0" err="1" smtClean="0">
                <a:latin typeface="Arial" pitchFamily="34" charset="0"/>
              </a:rPr>
              <a:t>n,e</a:t>
            </a:r>
            <a:r>
              <a:rPr lang="en-US" altLang="ja-JP" dirty="0" smtClean="0">
                <a:latin typeface="Arial" pitchFamily="34" charset="0"/>
              </a:rPr>
              <a:t>). How hard is it to determine d?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Essentially need to find factors of n without knowing the two factors p and q. </a:t>
            </a: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Fact: factoring a big number is hard.</a:t>
            </a:r>
          </a:p>
          <a:p>
            <a:pPr marL="568325" lvl="1" indent="0" eaLnBrk="1" hangingPunct="1">
              <a:defRPr/>
            </a:pPr>
            <a:r>
              <a:rPr lang="el-GR" altLang="en-US" dirty="0" smtClean="0">
                <a:latin typeface="SBL Hebrew" pitchFamily="2" charset="0"/>
              </a:rPr>
              <a:t>Φ</a:t>
            </a:r>
            <a:r>
              <a:rPr lang="en-US" altLang="en-US" i="1" dirty="0" smtClean="0">
                <a:latin typeface="Arial" pitchFamily="34" charset="0"/>
              </a:rPr>
              <a:t> = (p-1)(q-1</a:t>
            </a:r>
            <a:r>
              <a:rPr lang="en-US" altLang="en-US" dirty="0" smtClean="0">
                <a:latin typeface="Arial" pitchFamily="34" charset="0"/>
              </a:rPr>
              <a:t>)</a:t>
            </a:r>
          </a:p>
          <a:p>
            <a:pPr marL="568325"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Hard to find </a:t>
            </a:r>
            <a:r>
              <a:rPr lang="en-US" altLang="en-US" i="1" dirty="0" smtClean="0">
                <a:latin typeface="Arial" pitchFamily="34" charset="0"/>
              </a:rPr>
              <a:t>p</a:t>
            </a:r>
            <a:r>
              <a:rPr lang="en-US" altLang="en-US" dirty="0" smtClean="0">
                <a:latin typeface="Arial" pitchFamily="34" charset="0"/>
              </a:rPr>
              <a:t>, </a:t>
            </a:r>
            <a:r>
              <a:rPr lang="en-US" altLang="en-US" i="1" dirty="0" smtClean="0">
                <a:latin typeface="Arial" pitchFamily="34" charset="0"/>
              </a:rPr>
              <a:t>q</a:t>
            </a:r>
            <a:r>
              <a:rPr lang="en-US" altLang="en-US" dirty="0" smtClean="0">
                <a:latin typeface="Arial" pitchFamily="34" charset="0"/>
              </a:rPr>
              <a:t>, </a:t>
            </a:r>
            <a:r>
              <a:rPr lang="el-GR" altLang="en-US" i="1" dirty="0" smtClean="0">
                <a:latin typeface="SBL Hebrew" pitchFamily="2" charset="0"/>
              </a:rPr>
              <a:t>Φ</a:t>
            </a:r>
            <a:r>
              <a:rPr lang="en-US" altLang="en-US" dirty="0" smtClean="0">
                <a:latin typeface="Arial" pitchFamily="34" charset="0"/>
              </a:rPr>
              <a:t> when given </a:t>
            </a:r>
            <a:r>
              <a:rPr lang="en-US" altLang="en-US" i="1" dirty="0" smtClean="0">
                <a:latin typeface="Arial" pitchFamily="34" charset="0"/>
              </a:rPr>
              <a:t>n</a:t>
            </a:r>
            <a:r>
              <a:rPr lang="en-US" altLang="en-US" dirty="0" smtClean="0">
                <a:latin typeface="Arial" pitchFamily="34" charset="0"/>
              </a:rPr>
              <a:t>, </a:t>
            </a:r>
            <a:r>
              <a:rPr lang="en-US" altLang="en-US" i="1" dirty="0" smtClean="0">
                <a:latin typeface="Arial" pitchFamily="34" charset="0"/>
              </a:rPr>
              <a:t>e</a:t>
            </a:r>
          </a:p>
          <a:p>
            <a:pPr marL="0" indent="0" eaLnBrk="1" hangingPunct="1">
              <a:defRPr/>
            </a:pPr>
            <a:r>
              <a:rPr lang="en-US" sz="4800" kern="0" dirty="0"/>
              <a:t>Generating RSA </a:t>
            </a:r>
            <a:r>
              <a:rPr lang="en-US" sz="4800" kern="0" dirty="0" smtClean="0"/>
              <a:t>Keys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 smtClean="0"/>
              <a:t>Have to find big primes p and q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 smtClean="0"/>
              <a:t>Approach: make good guess then apply testing rules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 smtClean="0"/>
              <a:t>Typical key size is 2048-bits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1EA66B4-8C13-4474-98D6-1E922FB94362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RSA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Slow to generate keys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 even by today’s CPU power</a:t>
            </a:r>
          </a:p>
          <a:p>
            <a:pPr eaLnBrk="1" hangingPunct="1"/>
            <a:r>
              <a:rPr lang="en-US" dirty="0" smtClean="0"/>
              <a:t>Does not have Perfect Forward Security</a:t>
            </a:r>
          </a:p>
          <a:p>
            <a:pPr eaLnBrk="1" hangingPunct="1"/>
            <a:r>
              <a:rPr lang="en-US" dirty="0" smtClean="0"/>
              <a:t>But it’s free from licensing concerns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97C147-9B9E-4400-90B1-3BB7D11286A3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Session Keys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Exponentiation is computationally intensive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DES is at least 100 times faster than RSA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 smtClean="0">
                <a:solidFill>
                  <a:srgbClr val="000000"/>
                </a:solidFill>
                <a:latin typeface="Arial" pitchFamily="34" charset="0"/>
              </a:rPr>
              <a:t>Session key, K</a:t>
            </a:r>
            <a:r>
              <a:rPr lang="en-US" altLang="en-US" u="sng" baseline="-25000" dirty="0" smtClean="0">
                <a:solidFill>
                  <a:srgbClr val="000000"/>
                </a:solidFill>
                <a:latin typeface="Arial" pitchFamily="34" charset="0"/>
              </a:rPr>
              <a:t>S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endParaRPr lang="en-US" altLang="en-US" u="sng" baseline="-25000" dirty="0" smtClean="0">
              <a:solidFill>
                <a:srgbClr val="FF0000"/>
              </a:solidFill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Bob and Alice use RSA to exchange a symmetric key K</a:t>
            </a:r>
            <a:r>
              <a:rPr lang="en-US" altLang="en-US" baseline="-25000" dirty="0" smtClean="0">
                <a:latin typeface="Arial" pitchFamily="34" charset="0"/>
              </a:rPr>
              <a:t>S</a:t>
            </a:r>
          </a:p>
          <a:p>
            <a:pPr marL="0" indent="0" eaLnBrk="1" hangingPunct="1">
              <a:defRPr/>
            </a:pPr>
            <a:endParaRPr lang="en-US" altLang="en-US" baseline="-25000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Once both have K</a:t>
            </a:r>
            <a:r>
              <a:rPr lang="en-US" altLang="en-US" baseline="-25000" dirty="0" smtClean="0">
                <a:latin typeface="Arial" pitchFamily="34" charset="0"/>
              </a:rPr>
              <a:t>S</a:t>
            </a:r>
            <a:r>
              <a:rPr lang="en-US" altLang="en-US" dirty="0" smtClean="0">
                <a:latin typeface="Arial" pitchFamily="34" charset="0"/>
              </a:rPr>
              <a:t>, they use symmetric key cryptography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E87BDD5-7FE1-479F-B2A4-1182D8AFF3FA}" type="slidenum">
              <a:rPr lang="en-US" altLang="en-US" sz="1200" smtClean="0">
                <a:solidFill>
                  <a:schemeClr val="tx1"/>
                </a:solidFill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History of Cryptography (cont)	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Cryptanalysis studies the process of breaking encryption algorithms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When a new encryption algorithm is developed; cryptanalysts study it and try to break it.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i="1" dirty="0" smtClean="0">
                <a:latin typeface="Arial" charset="0"/>
                <a:ea typeface="ＭＳ Ｐゴシック" charset="0"/>
              </a:rPr>
              <a:t>This is an important part of the development cycle of a new encryption algorithm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A9C4086-8598-4F71-878D-4ADDB3E35674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140200" y="60960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140200" y="76962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Diffie-Hellman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2128500" cy="2514600"/>
          </a:xfrm>
        </p:spPr>
        <p:txBody>
          <a:bodyPr/>
          <a:lstStyle/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Allows two entities to agree on shared key.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</a:rPr>
              <a:t>But does not provide encryption</a:t>
            </a:r>
          </a:p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n is a large prime; g is a number less than n.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</a:rPr>
              <a:t>n and g are made public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4E7790E-FCA5-428C-A29A-B80428EFB331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20800" y="5029200"/>
            <a:ext cx="2819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n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A=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K=B</a:t>
            </a:r>
            <a:r>
              <a:rPr lang="en-US" sz="3600" baseline="500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64200" y="5638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4200" y="72390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5872163" y="5791200"/>
            <a:ext cx="1747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g,  n,  A</a:t>
            </a: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78588" y="7391400"/>
            <a:ext cx="49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21800" y="5029200"/>
            <a:ext cx="29718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B=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K=A</a:t>
            </a:r>
            <a:r>
              <a:rPr lang="en-US" sz="3600" baseline="500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mod n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Diffie-Hellman (cont)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7251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Alice and Bob agree to use a prime number n=23 and base g=5.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Alice chooses a secret integer a=6, then sends Bob A = </a:t>
            </a:r>
            <a:r>
              <a:rPr lang="en-US" altLang="en-US" dirty="0" err="1" smtClean="0">
                <a:latin typeface="Arial" pitchFamily="34" charset="0"/>
              </a:rPr>
              <a:t>g</a:t>
            </a:r>
            <a:r>
              <a:rPr lang="en-US" altLang="en-US" baseline="30000" dirty="0" err="1" smtClean="0">
                <a:latin typeface="Arial" pitchFamily="34" charset="0"/>
              </a:rPr>
              <a:t>a</a:t>
            </a:r>
            <a:r>
              <a:rPr lang="en-US" altLang="en-US" dirty="0" smtClean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 = 5</a:t>
            </a:r>
            <a:r>
              <a:rPr lang="en-US" altLang="en-US" baseline="30000" dirty="0" smtClean="0">
                <a:latin typeface="Arial" pitchFamily="34" charset="0"/>
              </a:rPr>
              <a:t>6</a:t>
            </a:r>
            <a:r>
              <a:rPr lang="en-US" altLang="en-US" dirty="0" smtClean="0">
                <a:latin typeface="Arial" pitchFamily="34" charset="0"/>
              </a:rPr>
              <a:t> mod 23 = 8.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Bob chooses a secret integer b=15, then sends Alice B = </a:t>
            </a:r>
            <a:r>
              <a:rPr lang="en-US" altLang="en-US" dirty="0" err="1" smtClean="0">
                <a:latin typeface="Arial" pitchFamily="34" charset="0"/>
              </a:rPr>
              <a:t>g</a:t>
            </a:r>
            <a:r>
              <a:rPr lang="en-US" altLang="en-US" baseline="30000" dirty="0" err="1" smtClean="0">
                <a:latin typeface="Arial" pitchFamily="34" charset="0"/>
              </a:rPr>
              <a:t>b</a:t>
            </a:r>
            <a:r>
              <a:rPr lang="en-US" altLang="en-US" dirty="0" smtClean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 = 5</a:t>
            </a:r>
            <a:r>
              <a:rPr lang="en-US" altLang="en-US" baseline="30000" dirty="0" smtClean="0">
                <a:latin typeface="Arial" pitchFamily="34" charset="0"/>
              </a:rPr>
              <a:t>15</a:t>
            </a:r>
            <a:r>
              <a:rPr lang="en-US" altLang="en-US" dirty="0" smtClean="0">
                <a:latin typeface="Arial" pitchFamily="34" charset="0"/>
              </a:rPr>
              <a:t> mod 23 = 19.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Alice computes s = B</a:t>
            </a:r>
            <a:r>
              <a:rPr lang="en-US" altLang="en-US" baseline="30000" dirty="0" smtClean="0">
                <a:latin typeface="Arial" pitchFamily="34" charset="0"/>
              </a:rPr>
              <a:t>a</a:t>
            </a:r>
            <a:r>
              <a:rPr lang="en-US" altLang="en-US" dirty="0" smtClean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19</a:t>
            </a:r>
            <a:r>
              <a:rPr lang="en-US" altLang="en-US" baseline="30000" dirty="0" smtClean="0">
                <a:latin typeface="Arial" pitchFamily="34" charset="0"/>
              </a:rPr>
              <a:t>6</a:t>
            </a:r>
            <a:r>
              <a:rPr lang="en-US" altLang="en-US" dirty="0" smtClean="0">
                <a:latin typeface="Arial" pitchFamily="34" charset="0"/>
              </a:rPr>
              <a:t> mod 23 = 2.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Bob computes s = A</a:t>
            </a:r>
            <a:r>
              <a:rPr lang="en-US" altLang="en-US" baseline="30000" dirty="0" smtClean="0">
                <a:latin typeface="Arial" pitchFamily="34" charset="0"/>
              </a:rPr>
              <a:t>b</a:t>
            </a:r>
            <a:r>
              <a:rPr lang="en-US" altLang="en-US" dirty="0" smtClean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8</a:t>
            </a:r>
            <a:r>
              <a:rPr lang="en-US" altLang="en-US" baseline="30000" dirty="0" smtClean="0">
                <a:latin typeface="Arial" pitchFamily="34" charset="0"/>
              </a:rPr>
              <a:t>15</a:t>
            </a:r>
            <a:r>
              <a:rPr lang="en-US" altLang="en-US" dirty="0" smtClean="0">
                <a:latin typeface="Arial" pitchFamily="34" charset="0"/>
              </a:rPr>
              <a:t> mod 23 = 2.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53FD942-FAA1-41CD-83FB-295BABFD6455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Message Integrity and Digital Signatures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F5082A7-22D5-4725-BF5E-28ED82DF7841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Message Integrity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Allows communicating parties to verify that received messages are authentic.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Content of message has not been altered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Source of message is who/what you think it is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Message has not been artificially delayed (playback attack)</a:t>
            </a:r>
          </a:p>
          <a:p>
            <a:pPr lvl="1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Sequence of messages is maintained</a:t>
            </a:r>
          </a:p>
          <a:p>
            <a:pPr lvl="1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Let’</a:t>
            </a:r>
            <a:r>
              <a:rPr lang="en-US" altLang="ja-JP" dirty="0" smtClean="0">
                <a:latin typeface="Arial" pitchFamily="34" charset="0"/>
              </a:rPr>
              <a:t>s first talk about message digests</a:t>
            </a:r>
          </a:p>
          <a:p>
            <a:pPr marL="0" indent="0" eaLnBrk="1" hangingPunct="1"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D0EC8DF-54D3-4063-96B6-8E6F9F1BB209}" type="slidenum">
              <a:rPr lang="en-US" altLang="en-US" sz="1200" smtClean="0">
                <a:solidFill>
                  <a:schemeClr val="tx1"/>
                </a:solidFill>
              </a:rPr>
              <a:pPr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1300163" y="2503488"/>
            <a:ext cx="976312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502400" y="4876800"/>
            <a:ext cx="5707063" cy="4362450"/>
          </a:xfrm>
          <a:prstGeom prst="rect">
            <a:avLst/>
          </a:prstGeom>
          <a:solidFill>
            <a:srgbClr val="83A2CF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95313" y="4886325"/>
            <a:ext cx="5762625" cy="4341813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 altLang="en-US"/>
          </a:p>
        </p:txBody>
      </p:sp>
      <p:sp>
        <p:nvSpPr>
          <p:cNvPr id="61445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Encryption vs. Hashing</a:t>
            </a:r>
          </a:p>
        </p:txBody>
      </p:sp>
      <p:sp>
        <p:nvSpPr>
          <p:cNvPr id="124933" name="Rectangle 87"/>
          <p:cNvSpPr>
            <a:spLocks noGrp="1" noChangeArrowheads="1"/>
          </p:cNvSpPr>
          <p:nvPr>
            <p:ph sz="half" idx="1"/>
          </p:nvPr>
        </p:nvSpPr>
        <p:spPr>
          <a:xfrm>
            <a:off x="931863" y="4918075"/>
            <a:ext cx="5462587" cy="42116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 smtClean="0">
                <a:latin typeface="Arial" pitchFamily="34" charset="0"/>
              </a:rPr>
              <a:t>Encryption keeps </a:t>
            </a:r>
            <a:br>
              <a:rPr lang="en-US" altLang="en-US" dirty="0" smtClean="0">
                <a:latin typeface="Arial" pitchFamily="34" charset="0"/>
              </a:rPr>
            </a:br>
            <a:r>
              <a:rPr lang="en-US" altLang="en-US" dirty="0" smtClean="0">
                <a:latin typeface="Arial" pitchFamily="34" charset="0"/>
              </a:rPr>
              <a:t>communications private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 smtClean="0">
                <a:latin typeface="Arial" pitchFamily="34" charset="0"/>
              </a:rPr>
              <a:t>Encryption and decryption can </a:t>
            </a:r>
            <a:br>
              <a:rPr lang="en-US" altLang="en-US" dirty="0" smtClean="0">
                <a:latin typeface="Arial" pitchFamily="34" charset="0"/>
              </a:rPr>
            </a:br>
            <a:r>
              <a:rPr lang="en-US" altLang="en-US" dirty="0" smtClean="0">
                <a:latin typeface="Arial" pitchFamily="34" charset="0"/>
              </a:rPr>
              <a:t>use same or different keys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 smtClean="0">
                <a:latin typeface="Arial" pitchFamily="34" charset="0"/>
              </a:rPr>
              <a:t>Achieved by various algorithms, </a:t>
            </a:r>
            <a:br>
              <a:rPr lang="en-US" altLang="en-US" dirty="0" smtClean="0">
                <a:latin typeface="Arial" pitchFamily="34" charset="0"/>
              </a:rPr>
            </a:br>
            <a:r>
              <a:rPr lang="en-US" altLang="en-US" dirty="0" smtClean="0">
                <a:latin typeface="Arial" pitchFamily="34" charset="0"/>
              </a:rPr>
              <a:t>e.g. DES, CAST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 smtClean="0">
                <a:latin typeface="Arial" pitchFamily="34" charset="0"/>
              </a:rPr>
              <a:t>Need key management</a:t>
            </a:r>
          </a:p>
        </p:txBody>
      </p:sp>
      <p:sp>
        <p:nvSpPr>
          <p:cNvPr id="61447" name="Rectangle 88"/>
          <p:cNvSpPr>
            <a:spLocks noGrp="1" noChangeArrowheads="1"/>
          </p:cNvSpPr>
          <p:nvPr>
            <p:ph sz="half" idx="2"/>
          </p:nvPr>
        </p:nvSpPr>
        <p:spPr>
          <a:xfrm>
            <a:off x="6688138" y="4918075"/>
            <a:ext cx="5537200" cy="4211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Hash transforms message into </a:t>
            </a:r>
            <a:br>
              <a:rPr lang="en-US" altLang="en-US" sz="2600" smtClean="0">
                <a:latin typeface="Arial" pitchFamily="34" charset="0"/>
              </a:rPr>
            </a:br>
            <a:r>
              <a:rPr lang="en-US" altLang="en-US" sz="2600" smtClean="0">
                <a:latin typeface="Arial" pitchFamily="34" charset="0"/>
              </a:rPr>
              <a:t>fixed-size string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One-way hash function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Strongly collision-free hash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Message digest can be viewed as </a:t>
            </a:r>
            <a:r>
              <a:rPr lang="ja-JP" altLang="en-US" sz="2600" smtClean="0">
                <a:latin typeface="Arial" pitchFamily="34" charset="0"/>
              </a:rPr>
              <a:t>“</a:t>
            </a:r>
            <a:r>
              <a:rPr lang="en-US" altLang="ja-JP" sz="2600" smtClean="0">
                <a:latin typeface="Arial" pitchFamily="34" charset="0"/>
              </a:rPr>
              <a:t>digital fingerprint</a:t>
            </a:r>
            <a:r>
              <a:rPr lang="ja-JP" altLang="en-US" sz="2600" smtClean="0">
                <a:latin typeface="Arial" pitchFamily="34" charset="0"/>
              </a:rPr>
              <a:t>”</a:t>
            </a:r>
            <a:endParaRPr lang="en-US" altLang="ja-JP" sz="260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Used for message integrity check and digital certificates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600" smtClean="0">
                <a:latin typeface="Arial" pitchFamily="34" charset="0"/>
              </a:rPr>
              <a:t>Hash is generally faster than encryption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4659313" y="4238625"/>
            <a:ext cx="868362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 flipH="1">
            <a:off x="2347913" y="2139950"/>
            <a:ext cx="2276475" cy="730250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 flipH="1">
            <a:off x="2528888" y="3930650"/>
            <a:ext cx="2274887" cy="728663"/>
          </a:xfrm>
          <a:prstGeom prst="rect">
            <a:avLst/>
          </a:prstGeom>
          <a:solidFill>
            <a:srgbClr val="F0C566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 altLang="en-US"/>
          </a:p>
        </p:txBody>
      </p:sp>
      <p:sp>
        <p:nvSpPr>
          <p:cNvPr id="61451" name="Freeform 12"/>
          <p:cNvSpPr>
            <a:spLocks/>
          </p:cNvSpPr>
          <p:nvPr/>
        </p:nvSpPr>
        <p:spPr bwMode="auto">
          <a:xfrm rot="889635">
            <a:off x="611188" y="1854200"/>
            <a:ext cx="1192212" cy="130016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rgbClr val="F0C566"/>
          </a:solidFill>
          <a:ln w="9525">
            <a:solidFill>
              <a:srgbClr val="D28700"/>
            </a:solidFill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grpSp>
        <p:nvGrpSpPr>
          <p:cNvPr id="61452" name="Group 13"/>
          <p:cNvGrpSpPr>
            <a:grpSpLocks/>
          </p:cNvGrpSpPr>
          <p:nvPr/>
        </p:nvGrpSpPr>
        <p:grpSpPr bwMode="auto">
          <a:xfrm rot="828767">
            <a:off x="720725" y="2287588"/>
            <a:ext cx="796925" cy="584200"/>
            <a:chOff x="3995" y="882"/>
            <a:chExt cx="701" cy="471"/>
          </a:xfrm>
        </p:grpSpPr>
        <p:sp>
          <p:nvSpPr>
            <p:cNvPr id="61507" name="Line 14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8" name="Line 15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9" name="Line 16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0" name="Line 17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1" name="Line 18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2" name="Line 19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3" name="Line 20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4" name="Line 21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5" name="Line 22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6" name="Line 23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7" name="Line 24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18" name="Line 25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D28700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61453" name="Text Box 26"/>
          <p:cNvSpPr txBox="1">
            <a:spLocks noChangeArrowheads="1"/>
          </p:cNvSpPr>
          <p:nvPr/>
        </p:nvSpPr>
        <p:spPr bwMode="auto">
          <a:xfrm>
            <a:off x="669925" y="2022475"/>
            <a:ext cx="1173163" cy="36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r>
              <a:rPr lang="en-US" altLang="en-US" sz="1600" b="1"/>
              <a:t>PlainText</a:t>
            </a:r>
          </a:p>
        </p:txBody>
      </p:sp>
      <p:sp>
        <p:nvSpPr>
          <p:cNvPr id="61454" name="Rectangle 27"/>
          <p:cNvSpPr>
            <a:spLocks noChangeArrowheads="1"/>
          </p:cNvSpPr>
          <p:nvPr/>
        </p:nvSpPr>
        <p:spPr bwMode="auto">
          <a:xfrm>
            <a:off x="2347913" y="2178050"/>
            <a:ext cx="2276475" cy="650875"/>
          </a:xfrm>
          <a:prstGeom prst="rect">
            <a:avLst/>
          </a:prstGeom>
          <a:solidFill>
            <a:srgbClr val="F0C566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r>
              <a:rPr lang="en-US" altLang="en-US" sz="2600"/>
              <a:t>Encryption( )</a:t>
            </a:r>
          </a:p>
        </p:txBody>
      </p:sp>
      <p:pic>
        <p:nvPicPr>
          <p:cNvPr id="61455" name="Picture 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63" y="3240088"/>
            <a:ext cx="758825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56" name="Line 29"/>
          <p:cNvSpPr>
            <a:spLocks noChangeShapeType="1"/>
          </p:cNvSpPr>
          <p:nvPr/>
        </p:nvSpPr>
        <p:spPr bwMode="auto">
          <a:xfrm>
            <a:off x="4624388" y="2503488"/>
            <a:ext cx="541337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57" name="Line 30"/>
          <p:cNvSpPr>
            <a:spLocks noChangeShapeType="1"/>
          </p:cNvSpPr>
          <p:nvPr/>
        </p:nvSpPr>
        <p:spPr bwMode="auto">
          <a:xfrm flipH="1" flipV="1">
            <a:off x="2835275" y="2882900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58" name="Line 31"/>
          <p:cNvSpPr>
            <a:spLocks noChangeShapeType="1"/>
          </p:cNvSpPr>
          <p:nvPr/>
        </p:nvSpPr>
        <p:spPr bwMode="auto">
          <a:xfrm>
            <a:off x="5816600" y="2990850"/>
            <a:ext cx="0" cy="1247775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59" name="Freeform 33"/>
          <p:cNvSpPr>
            <a:spLocks/>
          </p:cNvSpPr>
          <p:nvPr/>
        </p:nvSpPr>
        <p:spPr bwMode="auto">
          <a:xfrm rot="889635">
            <a:off x="5140325" y="1924050"/>
            <a:ext cx="1350963" cy="147161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chemeClr val="folHlink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grpSp>
        <p:nvGrpSpPr>
          <p:cNvPr id="61460" name="Group 35"/>
          <p:cNvGrpSpPr>
            <a:grpSpLocks/>
          </p:cNvGrpSpPr>
          <p:nvPr/>
        </p:nvGrpSpPr>
        <p:grpSpPr bwMode="auto">
          <a:xfrm rot="828767">
            <a:off x="5251450" y="2363788"/>
            <a:ext cx="1014413" cy="742950"/>
            <a:chOff x="3995" y="882"/>
            <a:chExt cx="701" cy="471"/>
          </a:xfrm>
        </p:grpSpPr>
        <p:sp>
          <p:nvSpPr>
            <p:cNvPr id="61495" name="Line 36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6" name="Line 37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7" name="Line 38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8" name="Line 39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9" name="Line 40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0" name="Line 41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1" name="Line 42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2" name="Line 43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3" name="Line 44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4" name="Line 45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5" name="Line 46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506" name="Line 47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B54F03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61461" name="Text Box 48"/>
          <p:cNvSpPr txBox="1">
            <a:spLocks noChangeArrowheads="1"/>
          </p:cNvSpPr>
          <p:nvPr/>
        </p:nvSpPr>
        <p:spPr bwMode="auto">
          <a:xfrm>
            <a:off x="5297488" y="2112963"/>
            <a:ext cx="1087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r>
              <a:rPr lang="en-US" altLang="en-US" sz="1400" b="1" dirty="0" err="1"/>
              <a:t>CipherText</a:t>
            </a:r>
            <a:endParaRPr lang="en-US" altLang="en-US" sz="1400" b="1" dirty="0"/>
          </a:p>
        </p:txBody>
      </p:sp>
      <p:sp>
        <p:nvSpPr>
          <p:cNvPr id="61462" name="Line 49"/>
          <p:cNvSpPr>
            <a:spLocks noChangeShapeType="1"/>
          </p:cNvSpPr>
          <p:nvPr/>
        </p:nvSpPr>
        <p:spPr bwMode="auto">
          <a:xfrm flipH="1">
            <a:off x="4876800" y="4294188"/>
            <a:ext cx="974725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63" name="Line 50"/>
          <p:cNvSpPr>
            <a:spLocks noChangeShapeType="1"/>
          </p:cNvSpPr>
          <p:nvPr/>
        </p:nvSpPr>
        <p:spPr bwMode="auto">
          <a:xfrm flipH="1">
            <a:off x="1300163" y="4294188"/>
            <a:ext cx="1155700" cy="0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64" name="Line 51"/>
          <p:cNvSpPr>
            <a:spLocks noChangeShapeType="1"/>
          </p:cNvSpPr>
          <p:nvPr/>
        </p:nvSpPr>
        <p:spPr bwMode="auto">
          <a:xfrm flipV="1">
            <a:off x="1225550" y="3046413"/>
            <a:ext cx="0" cy="1192212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65" name="Line 52"/>
          <p:cNvSpPr>
            <a:spLocks noChangeShapeType="1"/>
          </p:cNvSpPr>
          <p:nvPr/>
        </p:nvSpPr>
        <p:spPr bwMode="auto">
          <a:xfrm>
            <a:off x="2835275" y="3479800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66" name="Line 53"/>
          <p:cNvSpPr>
            <a:spLocks noChangeShapeType="1"/>
          </p:cNvSpPr>
          <p:nvPr/>
        </p:nvSpPr>
        <p:spPr bwMode="auto">
          <a:xfrm>
            <a:off x="3973513" y="3370263"/>
            <a:ext cx="0" cy="542925"/>
          </a:xfrm>
          <a:prstGeom prst="line">
            <a:avLst/>
          </a:prstGeom>
          <a:noFill/>
          <a:ln w="28575" cap="rnd">
            <a:solidFill>
              <a:srgbClr val="8E8E95"/>
            </a:solidFill>
            <a:prstDash val="sysDot"/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67" name="Rectangle 54"/>
          <p:cNvSpPr>
            <a:spLocks noChangeArrowheads="1"/>
          </p:cNvSpPr>
          <p:nvPr/>
        </p:nvSpPr>
        <p:spPr bwMode="auto">
          <a:xfrm>
            <a:off x="2565400" y="3968750"/>
            <a:ext cx="2166938" cy="650875"/>
          </a:xfrm>
          <a:prstGeom prst="rect">
            <a:avLst/>
          </a:prstGeom>
          <a:solidFill>
            <a:srgbClr val="F0C566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r>
              <a:rPr lang="en-US" altLang="en-US" sz="2600"/>
              <a:t>Decryption( )</a:t>
            </a:r>
          </a:p>
        </p:txBody>
      </p:sp>
      <p:sp>
        <p:nvSpPr>
          <p:cNvPr id="61468" name="Text Box 55"/>
          <p:cNvSpPr txBox="1">
            <a:spLocks noChangeArrowheads="1"/>
          </p:cNvSpPr>
          <p:nvPr/>
        </p:nvSpPr>
        <p:spPr bwMode="auto">
          <a:xfrm>
            <a:off x="3214688" y="3154363"/>
            <a:ext cx="533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56" tIns="51927" rIns="103856" bIns="51927">
            <a:spAutoFit/>
          </a:bodyPr>
          <a:lstStyle/>
          <a:p>
            <a:r>
              <a:rPr lang="en-US" altLang="en-US" sz="2600"/>
              <a:t>or</a:t>
            </a:r>
          </a:p>
        </p:txBody>
      </p:sp>
      <p:pic>
        <p:nvPicPr>
          <p:cNvPr id="61469" name="Picture 5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4588" y="3228975"/>
            <a:ext cx="7413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0" name="Rectangle 57"/>
          <p:cNvSpPr>
            <a:spLocks noChangeArrowheads="1"/>
          </p:cNvSpPr>
          <p:nvPr/>
        </p:nvSpPr>
        <p:spPr bwMode="auto">
          <a:xfrm flipH="1">
            <a:off x="8218488" y="4129088"/>
            <a:ext cx="2619375" cy="441325"/>
          </a:xfrm>
          <a:prstGeom prst="rect">
            <a:avLst/>
          </a:prstGeom>
          <a:solidFill>
            <a:srgbClr val="015F85"/>
          </a:solidFill>
          <a:ln w="9525">
            <a:noFill/>
            <a:miter lim="800000"/>
            <a:headEnd/>
            <a:tailEnd/>
          </a:ln>
        </p:spPr>
        <p:txBody>
          <a:bodyPr wrap="none" lIns="103856" tIns="51927" rIns="103856" bIns="51927" anchor="ctr"/>
          <a:lstStyle/>
          <a:p>
            <a:endParaRPr lang="en-US" altLang="en-US"/>
          </a:p>
        </p:txBody>
      </p:sp>
      <p:sp>
        <p:nvSpPr>
          <p:cNvPr id="61471" name="Line 58"/>
          <p:cNvSpPr>
            <a:spLocks noChangeShapeType="1"/>
          </p:cNvSpPr>
          <p:nvPr/>
        </p:nvSpPr>
        <p:spPr bwMode="auto">
          <a:xfrm>
            <a:off x="9137650" y="2828925"/>
            <a:ext cx="0" cy="433388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72" name="Freeform 60"/>
          <p:cNvSpPr>
            <a:spLocks/>
          </p:cNvSpPr>
          <p:nvPr/>
        </p:nvSpPr>
        <p:spPr bwMode="auto">
          <a:xfrm rot="889635">
            <a:off x="8520113" y="1800225"/>
            <a:ext cx="1192212" cy="1300163"/>
          </a:xfrm>
          <a:custGeom>
            <a:avLst/>
            <a:gdLst>
              <a:gd name="T0" fmla="*/ 2147483647 w 871"/>
              <a:gd name="T1" fmla="*/ 2147483647 h 708"/>
              <a:gd name="T2" fmla="*/ 2147483647 w 871"/>
              <a:gd name="T3" fmla="*/ 2147483647 h 708"/>
              <a:gd name="T4" fmla="*/ 2147483647 w 871"/>
              <a:gd name="T5" fmla="*/ 2147483647 h 708"/>
              <a:gd name="T6" fmla="*/ 2147483647 w 871"/>
              <a:gd name="T7" fmla="*/ 2147483647 h 708"/>
              <a:gd name="T8" fmla="*/ 2147483647 w 871"/>
              <a:gd name="T9" fmla="*/ 2147483647 h 708"/>
              <a:gd name="T10" fmla="*/ 2147483647 w 871"/>
              <a:gd name="T11" fmla="*/ 2147483647 h 708"/>
              <a:gd name="T12" fmla="*/ 2147483647 w 871"/>
              <a:gd name="T13" fmla="*/ 2147483647 h 708"/>
              <a:gd name="T14" fmla="*/ 2147483647 w 871"/>
              <a:gd name="T15" fmla="*/ 2147483647 h 708"/>
              <a:gd name="T16" fmla="*/ 0 w 871"/>
              <a:gd name="T17" fmla="*/ 2147483647 h 708"/>
              <a:gd name="T18" fmla="*/ 2147483647 w 871"/>
              <a:gd name="T19" fmla="*/ 0 h 708"/>
              <a:gd name="T20" fmla="*/ 2147483647 w 871"/>
              <a:gd name="T21" fmla="*/ 2147483647 h 708"/>
              <a:gd name="T22" fmla="*/ 2147483647 w 871"/>
              <a:gd name="T23" fmla="*/ 2147483647 h 708"/>
              <a:gd name="T24" fmla="*/ 2147483647 w 871"/>
              <a:gd name="T25" fmla="*/ 2147483647 h 708"/>
              <a:gd name="T26" fmla="*/ 2147483647 w 871"/>
              <a:gd name="T27" fmla="*/ 2147483647 h 708"/>
              <a:gd name="T28" fmla="*/ 2147483647 w 871"/>
              <a:gd name="T29" fmla="*/ 2147483647 h 708"/>
              <a:gd name="T30" fmla="*/ 2147483647 w 871"/>
              <a:gd name="T31" fmla="*/ 2147483647 h 708"/>
              <a:gd name="T32" fmla="*/ 2147483647 w 871"/>
              <a:gd name="T33" fmla="*/ 2147483647 h 708"/>
              <a:gd name="T34" fmla="*/ 2147483647 w 871"/>
              <a:gd name="T35" fmla="*/ 2147483647 h 708"/>
              <a:gd name="T36" fmla="*/ 2147483647 w 871"/>
              <a:gd name="T37" fmla="*/ 2147483647 h 708"/>
              <a:gd name="T38" fmla="*/ 2147483647 w 871"/>
              <a:gd name="T39" fmla="*/ 2147483647 h 7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71"/>
              <a:gd name="T61" fmla="*/ 0 h 708"/>
              <a:gd name="T62" fmla="*/ 871 w 871"/>
              <a:gd name="T63" fmla="*/ 708 h 7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71" h="708">
                <a:moveTo>
                  <a:pt x="98" y="705"/>
                </a:moveTo>
                <a:lnTo>
                  <a:pt x="103" y="614"/>
                </a:lnTo>
                <a:lnTo>
                  <a:pt x="87" y="486"/>
                </a:lnTo>
                <a:lnTo>
                  <a:pt x="66" y="374"/>
                </a:lnTo>
                <a:lnTo>
                  <a:pt x="41" y="294"/>
                </a:lnTo>
                <a:lnTo>
                  <a:pt x="30" y="254"/>
                </a:lnTo>
                <a:lnTo>
                  <a:pt x="23" y="223"/>
                </a:lnTo>
                <a:lnTo>
                  <a:pt x="11" y="201"/>
                </a:lnTo>
                <a:lnTo>
                  <a:pt x="0" y="183"/>
                </a:lnTo>
                <a:lnTo>
                  <a:pt x="769" y="0"/>
                </a:lnTo>
                <a:lnTo>
                  <a:pt x="763" y="37"/>
                </a:lnTo>
                <a:lnTo>
                  <a:pt x="767" y="120"/>
                </a:lnTo>
                <a:lnTo>
                  <a:pt x="776" y="201"/>
                </a:lnTo>
                <a:lnTo>
                  <a:pt x="784" y="246"/>
                </a:lnTo>
                <a:lnTo>
                  <a:pt x="793" y="290"/>
                </a:lnTo>
                <a:lnTo>
                  <a:pt x="807" y="345"/>
                </a:lnTo>
                <a:lnTo>
                  <a:pt x="819" y="406"/>
                </a:lnTo>
                <a:lnTo>
                  <a:pt x="842" y="473"/>
                </a:lnTo>
                <a:lnTo>
                  <a:pt x="870" y="521"/>
                </a:lnTo>
                <a:lnTo>
                  <a:pt x="96" y="707"/>
                </a:lnTo>
              </a:path>
            </a:pathLst>
          </a:custGeom>
          <a:solidFill>
            <a:srgbClr val="83A2CF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103856" tIns="51927" rIns="103856" bIns="51927" anchor="ctr"/>
          <a:lstStyle/>
          <a:p>
            <a:endParaRPr lang="en-US"/>
          </a:p>
        </p:txBody>
      </p:sp>
      <p:grpSp>
        <p:nvGrpSpPr>
          <p:cNvPr id="61473" name="Group 61"/>
          <p:cNvGrpSpPr>
            <a:grpSpLocks/>
          </p:cNvGrpSpPr>
          <p:nvPr/>
        </p:nvGrpSpPr>
        <p:grpSpPr bwMode="auto">
          <a:xfrm rot="828767">
            <a:off x="8629650" y="2233613"/>
            <a:ext cx="796925" cy="584200"/>
            <a:chOff x="3995" y="882"/>
            <a:chExt cx="701" cy="471"/>
          </a:xfrm>
        </p:grpSpPr>
        <p:sp>
          <p:nvSpPr>
            <p:cNvPr id="61483" name="Line 62"/>
            <p:cNvSpPr>
              <a:spLocks noChangeShapeType="1"/>
            </p:cNvSpPr>
            <p:nvPr/>
          </p:nvSpPr>
          <p:spPr bwMode="auto">
            <a:xfrm flipV="1">
              <a:off x="3995" y="882"/>
              <a:ext cx="638" cy="149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4" name="Line 63"/>
            <p:cNvSpPr>
              <a:spLocks noChangeShapeType="1"/>
            </p:cNvSpPr>
            <p:nvPr/>
          </p:nvSpPr>
          <p:spPr bwMode="auto">
            <a:xfrm flipV="1">
              <a:off x="4002" y="907"/>
              <a:ext cx="638" cy="152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5" name="Line 64"/>
            <p:cNvSpPr>
              <a:spLocks noChangeShapeType="1"/>
            </p:cNvSpPr>
            <p:nvPr/>
          </p:nvSpPr>
          <p:spPr bwMode="auto">
            <a:xfrm flipV="1">
              <a:off x="4011" y="937"/>
              <a:ext cx="637" cy="149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6" name="Line 65"/>
            <p:cNvSpPr>
              <a:spLocks noChangeShapeType="1"/>
            </p:cNvSpPr>
            <p:nvPr/>
          </p:nvSpPr>
          <p:spPr bwMode="auto">
            <a:xfrm flipV="1">
              <a:off x="4018" y="1046"/>
              <a:ext cx="294" cy="67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7" name="Line 66"/>
            <p:cNvSpPr>
              <a:spLocks noChangeShapeType="1"/>
            </p:cNvSpPr>
            <p:nvPr/>
          </p:nvSpPr>
          <p:spPr bwMode="auto">
            <a:xfrm flipV="1">
              <a:off x="4020" y="1005"/>
              <a:ext cx="638" cy="151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8" name="Line 67"/>
            <p:cNvSpPr>
              <a:spLocks noChangeShapeType="1"/>
            </p:cNvSpPr>
            <p:nvPr/>
          </p:nvSpPr>
          <p:spPr bwMode="auto">
            <a:xfrm flipV="1">
              <a:off x="4029" y="1032"/>
              <a:ext cx="637" cy="151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9" name="Line 68"/>
            <p:cNvSpPr>
              <a:spLocks noChangeShapeType="1"/>
            </p:cNvSpPr>
            <p:nvPr/>
          </p:nvSpPr>
          <p:spPr bwMode="auto">
            <a:xfrm flipV="1">
              <a:off x="4035" y="1057"/>
              <a:ext cx="638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0" name="Line 69"/>
            <p:cNvSpPr>
              <a:spLocks noChangeShapeType="1"/>
            </p:cNvSpPr>
            <p:nvPr/>
          </p:nvSpPr>
          <p:spPr bwMode="auto">
            <a:xfrm flipV="1">
              <a:off x="4041" y="1172"/>
              <a:ext cx="294" cy="68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1" name="Line 70"/>
            <p:cNvSpPr>
              <a:spLocks noChangeShapeType="1"/>
            </p:cNvSpPr>
            <p:nvPr/>
          </p:nvSpPr>
          <p:spPr bwMode="auto">
            <a:xfrm flipV="1">
              <a:off x="4042" y="1116"/>
              <a:ext cx="639" cy="152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2" name="Line 71"/>
            <p:cNvSpPr>
              <a:spLocks noChangeShapeType="1"/>
            </p:cNvSpPr>
            <p:nvPr/>
          </p:nvSpPr>
          <p:spPr bwMode="auto">
            <a:xfrm flipV="1">
              <a:off x="4049" y="1144"/>
              <a:ext cx="638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3" name="Line 72"/>
            <p:cNvSpPr>
              <a:spLocks noChangeShapeType="1"/>
            </p:cNvSpPr>
            <p:nvPr/>
          </p:nvSpPr>
          <p:spPr bwMode="auto">
            <a:xfrm flipV="1">
              <a:off x="4057" y="1170"/>
              <a:ext cx="639" cy="150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94" name="Line 73"/>
            <p:cNvSpPr>
              <a:spLocks noChangeShapeType="1"/>
            </p:cNvSpPr>
            <p:nvPr/>
          </p:nvSpPr>
          <p:spPr bwMode="auto">
            <a:xfrm flipV="1">
              <a:off x="4062" y="1285"/>
              <a:ext cx="294" cy="68"/>
            </a:xfrm>
            <a:prstGeom prst="line">
              <a:avLst/>
            </a:prstGeom>
            <a:noFill/>
            <a:ln w="9525">
              <a:solidFill>
                <a:srgbClr val="015F85"/>
              </a:solidFill>
              <a:round/>
              <a:headEnd type="none" w="sm" len="sm"/>
              <a:tailEnd type="none" w="sm" len="sm"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61474" name="Text Box 74"/>
          <p:cNvSpPr txBox="1">
            <a:spLocks noChangeArrowheads="1"/>
          </p:cNvSpPr>
          <p:nvPr/>
        </p:nvSpPr>
        <p:spPr bwMode="auto">
          <a:xfrm>
            <a:off x="8623300" y="19685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56" tIns="51927" rIns="103856" bIns="51927">
            <a:spAutoFit/>
          </a:bodyPr>
          <a:lstStyle/>
          <a:p>
            <a:r>
              <a:rPr lang="en-US" altLang="en-US" sz="1700" b="1"/>
              <a:t>Message</a:t>
            </a:r>
          </a:p>
        </p:txBody>
      </p:sp>
      <p:sp>
        <p:nvSpPr>
          <p:cNvPr id="61475" name="Rectangle 75"/>
          <p:cNvSpPr>
            <a:spLocks noChangeArrowheads="1"/>
          </p:cNvSpPr>
          <p:nvPr/>
        </p:nvSpPr>
        <p:spPr bwMode="auto">
          <a:xfrm>
            <a:off x="8228013" y="4186238"/>
            <a:ext cx="2600325" cy="325437"/>
          </a:xfrm>
          <a:prstGeom prst="rect">
            <a:avLst/>
          </a:prstGeom>
          <a:solidFill>
            <a:srgbClr val="015F85"/>
          </a:solidFill>
          <a:ln w="12700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r>
              <a:rPr lang="en-US" altLang="en-US" sz="2300">
                <a:solidFill>
                  <a:srgbClr val="FFFFFF"/>
                </a:solidFill>
              </a:rPr>
              <a:t>Message Digest</a:t>
            </a:r>
          </a:p>
        </p:txBody>
      </p:sp>
      <p:sp>
        <p:nvSpPr>
          <p:cNvPr id="61476" name="Line 76"/>
          <p:cNvSpPr>
            <a:spLocks noChangeShapeType="1"/>
          </p:cNvSpPr>
          <p:nvPr/>
        </p:nvSpPr>
        <p:spPr bwMode="auto">
          <a:xfrm>
            <a:off x="9137650" y="3678238"/>
            <a:ext cx="0" cy="396875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77" name="Line 77"/>
          <p:cNvSpPr>
            <a:spLocks noChangeShapeType="1"/>
          </p:cNvSpPr>
          <p:nvPr/>
        </p:nvSpPr>
        <p:spPr bwMode="auto">
          <a:xfrm flipV="1">
            <a:off x="9861550" y="2576513"/>
            <a:ext cx="0" cy="1408112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 type="triangle" w="med" len="med"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78" name="Line 78"/>
          <p:cNvSpPr>
            <a:spLocks noChangeShapeType="1"/>
          </p:cNvSpPr>
          <p:nvPr/>
        </p:nvSpPr>
        <p:spPr bwMode="auto">
          <a:xfrm>
            <a:off x="9645650" y="3551238"/>
            <a:ext cx="433388" cy="325437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61479" name="Line 79"/>
          <p:cNvSpPr>
            <a:spLocks noChangeShapeType="1"/>
          </p:cNvSpPr>
          <p:nvPr/>
        </p:nvSpPr>
        <p:spPr bwMode="auto">
          <a:xfrm flipH="1">
            <a:off x="9645650" y="3551238"/>
            <a:ext cx="433388" cy="325437"/>
          </a:xfrm>
          <a:prstGeom prst="line">
            <a:avLst/>
          </a:prstGeom>
          <a:noFill/>
          <a:ln w="28575">
            <a:solidFill>
              <a:srgbClr val="8E8E95"/>
            </a:solidFill>
            <a:round/>
            <a:headEnd/>
            <a:tailEnd/>
          </a:ln>
        </p:spPr>
        <p:txBody>
          <a:bodyPr lIns="103856" tIns="51927" rIns="103856" bIns="51927"/>
          <a:lstStyle/>
          <a:p>
            <a:endParaRPr lang="en-US"/>
          </a:p>
        </p:txBody>
      </p:sp>
      <p:grpSp>
        <p:nvGrpSpPr>
          <p:cNvPr id="61480" name="Group 80"/>
          <p:cNvGrpSpPr>
            <a:grpSpLocks/>
          </p:cNvGrpSpPr>
          <p:nvPr/>
        </p:nvGrpSpPr>
        <p:grpSpPr bwMode="auto">
          <a:xfrm>
            <a:off x="8594725" y="3257550"/>
            <a:ext cx="1084263" cy="511175"/>
            <a:chOff x="3736" y="1494"/>
            <a:chExt cx="480" cy="226"/>
          </a:xfrm>
        </p:grpSpPr>
        <p:sp>
          <p:nvSpPr>
            <p:cNvPr id="61481" name="AutoShape 81"/>
            <p:cNvSpPr>
              <a:spLocks noChangeArrowheads="1"/>
            </p:cNvSpPr>
            <p:nvPr/>
          </p:nvSpPr>
          <p:spPr bwMode="auto">
            <a:xfrm>
              <a:off x="3780" y="1494"/>
              <a:ext cx="392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8 w 21600"/>
                <a:gd name="T13" fmla="*/ 4492 h 21600"/>
                <a:gd name="T14" fmla="*/ 17082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61482" name="Text Box 82"/>
            <p:cNvSpPr txBox="1">
              <a:spLocks noChangeArrowheads="1"/>
            </p:cNvSpPr>
            <p:nvPr/>
          </p:nvSpPr>
          <p:spPr bwMode="auto">
            <a:xfrm>
              <a:off x="3736" y="1527"/>
              <a:ext cx="48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2" rIns="73025" bIns="36512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</a:rPr>
                <a:t>Hash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Message Digests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6311900" cy="6794500"/>
          </a:xfrm>
        </p:spPr>
        <p:txBody>
          <a:bodyPr/>
          <a:lstStyle/>
          <a:p>
            <a:pPr marL="0" indent="0" eaLnBrk="1" hangingPunct="1"/>
            <a:r>
              <a:rPr lang="en-US" altLang="en-US" sz="3200" dirty="0" smtClean="0">
                <a:latin typeface="Arial" pitchFamily="34" charset="0"/>
              </a:rPr>
              <a:t>Function H( ) that takes as input an arbitrary length message and outputs a fixed-length string: </a:t>
            </a:r>
            <a:r>
              <a:rPr lang="ja-JP" altLang="en-US" sz="3200" dirty="0" smtClean="0">
                <a:solidFill>
                  <a:srgbClr val="000000"/>
                </a:solidFill>
                <a:latin typeface="Arial" pitchFamily="34" charset="0"/>
              </a:rPr>
              <a:t>“</a:t>
            </a:r>
            <a:r>
              <a:rPr lang="en-US" altLang="ja-JP" sz="3200" dirty="0" smtClean="0">
                <a:solidFill>
                  <a:srgbClr val="000000"/>
                </a:solidFill>
                <a:latin typeface="Arial" pitchFamily="34" charset="0"/>
              </a:rPr>
              <a:t>message signature</a:t>
            </a:r>
            <a:r>
              <a:rPr lang="ja-JP" altLang="en-US" sz="3200" dirty="0" smtClean="0">
                <a:solidFill>
                  <a:srgbClr val="000000"/>
                </a:solidFill>
                <a:latin typeface="Arial" pitchFamily="34" charset="0"/>
              </a:rPr>
              <a:t>”</a:t>
            </a:r>
            <a:endParaRPr lang="en-US" altLang="ja-JP" sz="32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0" indent="0" eaLnBrk="1" hangingPunct="1"/>
            <a:r>
              <a:rPr lang="en-US" altLang="en-US" sz="3200" dirty="0" smtClean="0">
                <a:latin typeface="Arial" pitchFamily="34" charset="0"/>
              </a:rPr>
              <a:t>Note that H( ) is a many-to-1 function</a:t>
            </a:r>
          </a:p>
          <a:p>
            <a:pPr marL="0" indent="0" eaLnBrk="1" hangingPunct="1"/>
            <a:r>
              <a:rPr lang="en-US" altLang="en-US" sz="3200" dirty="0" smtClean="0">
                <a:latin typeface="Arial" pitchFamily="34" charset="0"/>
              </a:rPr>
              <a:t>H( ) is often called a </a:t>
            </a:r>
            <a:r>
              <a:rPr lang="ja-JP" altLang="en-US" sz="3200" dirty="0" smtClean="0">
                <a:latin typeface="Arial" pitchFamily="34" charset="0"/>
              </a:rPr>
              <a:t>“</a:t>
            </a:r>
            <a:r>
              <a:rPr lang="en-US" altLang="ja-JP" sz="3200" dirty="0" smtClean="0">
                <a:latin typeface="Arial" pitchFamily="34" charset="0"/>
              </a:rPr>
              <a:t>hash function</a:t>
            </a:r>
            <a:r>
              <a:rPr lang="ja-JP" altLang="en-US" sz="3200" dirty="0" smtClean="0">
                <a:latin typeface="Arial" pitchFamily="34" charset="0"/>
              </a:rPr>
              <a:t>”</a:t>
            </a:r>
            <a:endParaRPr lang="en-US" altLang="ja-JP" sz="3200" dirty="0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1EE084D-5B05-4929-877B-71061E7E4B8C}" type="slidenum">
              <a:rPr lang="en-US" altLang="en-US" sz="1200" smtClean="0">
                <a:solidFill>
                  <a:schemeClr val="tx1"/>
                </a:solidFill>
              </a:rPr>
              <a:pPr/>
              <a:t>55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62469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800" y="1752600"/>
            <a:ext cx="419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7797800" y="5791200"/>
            <a:ext cx="1841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2471" name="TextBox 15"/>
          <p:cNvSpPr txBox="1">
            <a:spLocks noChangeArrowheads="1"/>
          </p:cNvSpPr>
          <p:nvPr/>
        </p:nvSpPr>
        <p:spPr bwMode="auto">
          <a:xfrm>
            <a:off x="6731000" y="4675188"/>
            <a:ext cx="6096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200" dirty="0"/>
              <a:t>Desirable properties:	</a:t>
            </a:r>
          </a:p>
          <a:p>
            <a:pPr lvl="1"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200" dirty="0"/>
              <a:t>Easy to calculate</a:t>
            </a:r>
          </a:p>
          <a:p>
            <a:pPr lvl="1"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200" dirty="0"/>
              <a:t>Irreversibility</a:t>
            </a:r>
            <a:endParaRPr lang="en-US" altLang="ja-JP" sz="3200" dirty="0"/>
          </a:p>
          <a:p>
            <a:pPr lvl="1"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200" dirty="0"/>
              <a:t>Collision resistance: 	Computationally difficult to 	produce m and </a:t>
            </a:r>
            <a:r>
              <a:rPr lang="en-US" altLang="en-US" sz="3200" dirty="0" smtClean="0"/>
              <a:t>m</a:t>
            </a:r>
            <a:r>
              <a:rPr lang="en-US" altLang="ja-JP" sz="3200" dirty="0" smtClean="0"/>
              <a:t>’ </a:t>
            </a:r>
            <a:r>
              <a:rPr lang="en-US" altLang="ja-JP" sz="3200" dirty="0"/>
              <a:t>such that H(m) = </a:t>
            </a:r>
            <a:r>
              <a:rPr lang="en-US" altLang="ja-JP" sz="3200" dirty="0" smtClean="0"/>
              <a:t>H(m’)</a:t>
            </a:r>
            <a:endParaRPr lang="en-US" altLang="ja-JP" sz="3200" dirty="0"/>
          </a:p>
          <a:p>
            <a:pPr lvl="1"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200" dirty="0"/>
              <a:t>Seemingly random output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Hash Function Algorithms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3594100"/>
          </a:xfrm>
        </p:spPr>
        <p:txBody>
          <a:bodyPr/>
          <a:lstStyle/>
          <a:p>
            <a:pPr marL="0" indent="0" eaLnBrk="1" hangingPunct="1"/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MD5 hash function widely used (RFC 1321) </a:t>
            </a:r>
          </a:p>
          <a:p>
            <a:pPr lvl="1" indent="0" eaLnBrk="1" hangingPunct="1"/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computes 128-bit message digest in 4-step process. </a:t>
            </a:r>
          </a:p>
          <a:p>
            <a:pPr marL="0" indent="0" eaLnBrk="1" hangingPunct="1"/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SHA-1 is also used.</a:t>
            </a:r>
          </a:p>
          <a:p>
            <a:pPr lvl="1" indent="0" eaLnBrk="1" hangingPunct="1"/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US standard [NIST, FIPS PUB 180-1]</a:t>
            </a:r>
          </a:p>
          <a:p>
            <a:pPr lvl="1" indent="0" eaLnBrk="1" hangingPunct="1"/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160-bit message digest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51E1768-F830-416E-B147-5152CF524AD3}" type="slidenum">
              <a:rPr lang="en-US" altLang="en-US" sz="1200" smtClean="0">
                <a:solidFill>
                  <a:schemeClr val="tx1"/>
                </a:solidFill>
              </a:rPr>
              <a:pPr/>
              <a:t>56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540000" y="6553200"/>
            <a:ext cx="9372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1800">
                <a:latin typeface="Courier" charset="0"/>
              </a:rPr>
              <a:t>kobrien-laptop:~ kobrien$ echo "test" | md5sum</a:t>
            </a:r>
          </a:p>
          <a:p>
            <a:pPr algn="l"/>
            <a:r>
              <a:rPr lang="en-US" altLang="en-US" sz="1800">
                <a:latin typeface="Courier" charset="0"/>
              </a:rPr>
              <a:t>d8e8fca2dc0f896fd7cb4cb0031ba249  -</a:t>
            </a:r>
          </a:p>
          <a:p>
            <a:pPr algn="l"/>
            <a:endParaRPr lang="en-US" altLang="en-US" sz="1800">
              <a:latin typeface="Courier" charset="0"/>
            </a:endParaRPr>
          </a:p>
          <a:p>
            <a:pPr algn="l"/>
            <a:r>
              <a:rPr lang="en-US" altLang="en-US" sz="1800">
                <a:latin typeface="Courier" charset="0"/>
              </a:rPr>
              <a:t>kobrien-laptop:~ kobrien$ echo "test" | md5sum</a:t>
            </a:r>
          </a:p>
          <a:p>
            <a:pPr algn="l"/>
            <a:r>
              <a:rPr lang="en-US" altLang="en-US" sz="1800">
                <a:latin typeface="Courier" charset="0"/>
              </a:rPr>
              <a:t>d8e8fca2dc0f896fd7cb4cb0031ba249  -</a:t>
            </a:r>
          </a:p>
          <a:p>
            <a:pPr algn="l"/>
            <a:endParaRPr lang="en-US" altLang="en-US" sz="1800">
              <a:latin typeface="Courier" charset="0"/>
            </a:endParaRPr>
          </a:p>
          <a:p>
            <a:pPr algn="l"/>
            <a:r>
              <a:rPr lang="en-US" altLang="en-US" sz="1800">
                <a:latin typeface="Courier" charset="0"/>
              </a:rPr>
              <a:t>kobrien-laptop:~ kobrien$ echo "test1" | md5sum</a:t>
            </a:r>
          </a:p>
          <a:p>
            <a:pPr algn="l"/>
            <a:r>
              <a:rPr lang="en-US" altLang="en-US" sz="1800">
                <a:latin typeface="Courier" charset="0"/>
              </a:rPr>
              <a:t>3e7705498e8be60520841409ebc69bc1  -</a:t>
            </a:r>
          </a:p>
          <a:p>
            <a:pPr algn="l"/>
            <a:endParaRPr lang="en-US" altLang="en-US" sz="1800">
              <a:latin typeface="Courier" charset="0"/>
            </a:endParaRPr>
          </a:p>
          <a:p>
            <a:pPr algn="l"/>
            <a:r>
              <a:rPr lang="en-US" altLang="en-US" sz="1800">
                <a:latin typeface="Courier" charset="0"/>
              </a:rPr>
              <a:t>kobrien-laptop:~ kobrien$ echo "test1" | md5sum</a:t>
            </a:r>
          </a:p>
          <a:p>
            <a:pPr algn="l"/>
            <a:r>
              <a:rPr lang="en-US" altLang="en-US" sz="1800">
                <a:latin typeface="Courier" charset="0"/>
              </a:rPr>
              <a:t>3e7705498e8be60520841409ebc69bc1  - 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latin typeface="Arial" pitchFamily="34" charset="0"/>
              </a:rPr>
              <a:t>Commonly Used Hash Functions</a:t>
            </a:r>
            <a:br>
              <a:rPr lang="en-US" altLang="en-US" sz="6000" smtClean="0">
                <a:latin typeface="Arial" pitchFamily="34" charset="0"/>
              </a:rPr>
            </a:br>
            <a:r>
              <a:rPr lang="en-US" altLang="en-US" sz="6000" smtClean="0">
                <a:latin typeface="Arial" pitchFamily="34" charset="0"/>
              </a:rPr>
              <a:t>(MD5 and SHA)</a:t>
            </a:r>
          </a:p>
        </p:txBody>
      </p:sp>
      <p:sp>
        <p:nvSpPr>
          <p:cNvPr id="131074" name="Rectangle 9"/>
          <p:cNvSpPr>
            <a:spLocks noGrp="1" noChangeArrowheads="1"/>
          </p:cNvSpPr>
          <p:nvPr>
            <p:ph idx="1"/>
          </p:nvPr>
        </p:nvSpPr>
        <p:spPr>
          <a:xfrm>
            <a:off x="711200" y="2514600"/>
            <a:ext cx="11293475" cy="6934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Both MD5 and SHA are derived based on MD4</a:t>
            </a:r>
          </a:p>
          <a:p>
            <a:pPr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MD5 provides 128-bit output, SHA provide 160-bit output,</a:t>
            </a:r>
            <a:br>
              <a:rPr lang="en-US" altLang="en-US" sz="3200" dirty="0" smtClean="0">
                <a:latin typeface="Arial" pitchFamily="34" charset="0"/>
              </a:rPr>
            </a:br>
            <a:r>
              <a:rPr lang="en-US" altLang="en-US" sz="3200" dirty="0" smtClean="0">
                <a:latin typeface="Arial" pitchFamily="34" charset="0"/>
              </a:rPr>
              <a:t>(only first 96 bits used in </a:t>
            </a:r>
            <a:r>
              <a:rPr lang="en-US" altLang="en-US" sz="3200" dirty="0" err="1" smtClean="0">
                <a:latin typeface="Arial" pitchFamily="34" charset="0"/>
              </a:rPr>
              <a:t>IPSec</a:t>
            </a:r>
            <a:r>
              <a:rPr lang="en-US" altLang="en-US" sz="3200" dirty="0" smtClean="0">
                <a:latin typeface="Arial" pitchFamily="34" charset="0"/>
              </a:rPr>
              <a:t>)</a:t>
            </a:r>
          </a:p>
          <a:p>
            <a:pPr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Both of MD5 and SHA are considered </a:t>
            </a:r>
            <a:r>
              <a:rPr lang="en-US" altLang="en-US" sz="3200" dirty="0" smtClean="0">
                <a:solidFill>
                  <a:schemeClr val="accent2"/>
                </a:solidFill>
                <a:latin typeface="Arial" pitchFamily="34" charset="0"/>
              </a:rPr>
              <a:t>one-way strongly collision-free </a:t>
            </a:r>
            <a:r>
              <a:rPr lang="en-US" altLang="en-US" sz="3200" dirty="0" smtClean="0">
                <a:latin typeface="Arial" pitchFamily="34" charset="0"/>
              </a:rPr>
              <a:t>hash functions</a:t>
            </a:r>
          </a:p>
          <a:p>
            <a:pPr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3200" dirty="0" smtClean="0">
                <a:latin typeface="Arial" pitchFamily="34" charset="0"/>
              </a:rPr>
              <a:t>SHA is computationally slower than MD5, but more secure</a:t>
            </a:r>
          </a:p>
          <a:p>
            <a:pPr eaLnBrk="1" hangingPunct="1">
              <a:defRPr/>
            </a:pPr>
            <a:endParaRPr lang="en-US" altLang="en-US" sz="3200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b="1" i="1" dirty="0" smtClean="0">
                <a:solidFill>
                  <a:schemeClr val="accent2"/>
                </a:solidFill>
                <a:latin typeface="Arial" pitchFamily="34" charset="0"/>
              </a:rPr>
              <a:t>MD5, SHA1 not collision resistant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Relevance to non-repudiation, commitment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So What Does This Mean?</a:t>
            </a:r>
          </a:p>
        </p:txBody>
      </p:sp>
      <p:sp>
        <p:nvSpPr>
          <p:cNvPr id="13312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SHA1 is still much safer than MD5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Best known attack has effort &gt; 2^64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HMAC SHA1 (keyed SHA1) believed to be unaffected by current attacks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Industry making a move towards SHA256 and other secure crypto methods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Actual transition will take place within standard groups first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IETF and NIST among others addressing this issue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Birthday Attack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558800" y="2286000"/>
            <a:ext cx="12128500" cy="6858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pitchFamily="34" charset="0"/>
              </a:rPr>
              <a:t>If 23 people are in the room, what is the chance that they all have different birthdays?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   </a:t>
            </a:r>
            <a:r>
              <a:rPr lang="en-US" altLang="en-US" u="sng" dirty="0" smtClean="0">
                <a:latin typeface="Arial" pitchFamily="34" charset="0"/>
              </a:rPr>
              <a:t>365</a:t>
            </a:r>
            <a:r>
              <a:rPr lang="en-US" altLang="en-US" dirty="0" smtClean="0">
                <a:latin typeface="Arial" pitchFamily="34" charset="0"/>
              </a:rPr>
              <a:t>   </a:t>
            </a:r>
            <a:r>
              <a:rPr lang="en-US" altLang="en-US" u="sng" dirty="0" smtClean="0">
                <a:latin typeface="Arial" pitchFamily="34" charset="0"/>
              </a:rPr>
              <a:t>364</a:t>
            </a:r>
            <a:r>
              <a:rPr lang="en-US" altLang="en-US" dirty="0" smtClean="0">
                <a:latin typeface="Arial" pitchFamily="34" charset="0"/>
              </a:rPr>
              <a:t>   </a:t>
            </a:r>
            <a:r>
              <a:rPr lang="en-US" altLang="en-US" u="sng" dirty="0" smtClean="0">
                <a:latin typeface="Arial" pitchFamily="34" charset="0"/>
              </a:rPr>
              <a:t>363</a:t>
            </a:r>
            <a:r>
              <a:rPr lang="en-US" altLang="en-US" dirty="0" smtClean="0">
                <a:latin typeface="Arial" pitchFamily="34" charset="0"/>
              </a:rPr>
              <a:t>   </a:t>
            </a:r>
            <a:r>
              <a:rPr lang="en-US" altLang="en-US" u="sng" dirty="0" smtClean="0">
                <a:latin typeface="Arial" pitchFamily="34" charset="0"/>
              </a:rPr>
              <a:t>362</a:t>
            </a:r>
            <a:r>
              <a:rPr lang="en-US" altLang="en-US" dirty="0" smtClean="0">
                <a:latin typeface="Arial" pitchFamily="34" charset="0"/>
              </a:rPr>
              <a:t>    </a:t>
            </a:r>
            <a:r>
              <a:rPr lang="en-US" altLang="en-US" u="sng" dirty="0" smtClean="0">
                <a:latin typeface="Arial" pitchFamily="34" charset="0"/>
              </a:rPr>
              <a:t>361</a:t>
            </a:r>
            <a:r>
              <a:rPr lang="en-US" altLang="en-US" dirty="0" smtClean="0">
                <a:latin typeface="Arial" pitchFamily="34" charset="0"/>
              </a:rPr>
              <a:t>   </a:t>
            </a:r>
            <a:r>
              <a:rPr lang="en-US" altLang="en-US" u="sng" dirty="0" smtClean="0">
                <a:latin typeface="Arial" pitchFamily="34" charset="0"/>
              </a:rPr>
              <a:t>360</a:t>
            </a:r>
            <a:r>
              <a:rPr lang="en-US" altLang="en-US" dirty="0" smtClean="0">
                <a:latin typeface="Arial" pitchFamily="34" charset="0"/>
              </a:rPr>
              <a:t>       </a:t>
            </a:r>
            <a:r>
              <a:rPr lang="en-US" altLang="en-US" u="sng" dirty="0" smtClean="0">
                <a:latin typeface="Arial" pitchFamily="34" charset="0"/>
              </a:rPr>
              <a:t>343 </a:t>
            </a:r>
            <a:br>
              <a:rPr lang="en-US" altLang="en-US" u="sng" dirty="0" smtClean="0">
                <a:latin typeface="Arial" pitchFamily="34" charset="0"/>
              </a:rPr>
            </a:br>
            <a:r>
              <a:rPr lang="en-US" altLang="en-US" dirty="0" smtClean="0">
                <a:latin typeface="Arial" pitchFamily="34" charset="0"/>
              </a:rPr>
              <a:t>365 </a:t>
            </a:r>
            <a:r>
              <a:rPr lang="en-US" altLang="en-US" baseline="62000" dirty="0" smtClean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 365 </a:t>
            </a:r>
            <a:r>
              <a:rPr lang="en-US" altLang="en-US" baseline="62000" dirty="0" smtClean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 365 </a:t>
            </a:r>
            <a:r>
              <a:rPr lang="en-US" altLang="en-US" baseline="62000" dirty="0" smtClean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 365 </a:t>
            </a:r>
            <a:r>
              <a:rPr lang="en-US" altLang="en-US" baseline="62000" dirty="0" smtClean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 365 </a:t>
            </a:r>
            <a:r>
              <a:rPr lang="en-US" altLang="en-US" baseline="62000" dirty="0" smtClean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 365 </a:t>
            </a:r>
            <a:r>
              <a:rPr lang="en-US" altLang="en-US" baseline="62000" dirty="0" smtClean="0">
                <a:latin typeface="Arial" pitchFamily="34" charset="0"/>
              </a:rPr>
              <a:t>x . . .  </a:t>
            </a:r>
            <a:r>
              <a:rPr lang="en-US" altLang="en-US" dirty="0" smtClean="0">
                <a:latin typeface="Arial" pitchFamily="34" charset="0"/>
              </a:rPr>
              <a:t>365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pitchFamily="34" charset="0"/>
              </a:rPr>
              <a:t>	= 49%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latin typeface="Arial" pitchFamily="34" charset="0"/>
              </a:rPr>
              <a:t>So there</a:t>
            </a:r>
            <a:r>
              <a:rPr lang="en-US" altLang="ja-JP" dirty="0" smtClean="0">
                <a:latin typeface="Arial" pitchFamily="34" charset="0"/>
              </a:rPr>
              <a:t>’s a 51% chance that two of them have the same birthday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A5F9258-84E6-4E92-BF1A-A4F803D0D72A}" type="slidenum">
              <a:rPr lang="en-US" altLang="en-US" sz="1200" smtClean="0">
                <a:solidFill>
                  <a:schemeClr val="tx1"/>
                </a:solidFill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World War I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 rtlCol="0">
            <a:normAutofit fontScale="92500"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Zimmerman Telegram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Encrypted telegram from foreign secretary of the German empire to German ambassador in Mexico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Intercepted and decrypted by the British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Indicated that unrestricted sub warfare would commence.   Proposed an alliance with Mexico to reclaim lost land to US.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Pivotal in US entering WWI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A31C7A2B-3093-42A2-8044-A8961F4C1EE1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1905000"/>
            <a:ext cx="5588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885488" y="8839200"/>
            <a:ext cx="1651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  <a:cs typeface="ヒラギノ角ゴ ProN W3" charset="-128"/>
              </a:rPr>
              <a:t>Courtesy: Wikipedia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Birthday Attack (Cont)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If there are N possible hash values, </a:t>
            </a:r>
          </a:p>
          <a:p>
            <a:pPr lvl="1" eaLnBrk="1" hangingPunct="1"/>
            <a:r>
              <a:rPr lang="en-US" altLang="en-US" dirty="0" smtClean="0">
                <a:latin typeface="Arial" pitchFamily="34" charset="0"/>
              </a:rPr>
              <a:t>You</a:t>
            </a:r>
            <a:r>
              <a:rPr lang="en-US" altLang="ja-JP" dirty="0" smtClean="0">
                <a:latin typeface="Arial" pitchFamily="34" charset="0"/>
              </a:rPr>
              <a:t>’ll find collisions when you have calculated </a:t>
            </a:r>
            <a:r>
              <a:rPr lang="en-US" altLang="ja-JP" u="sng" dirty="0" smtClean="0">
                <a:solidFill>
                  <a:srgbClr val="FF0000"/>
                </a:solidFill>
                <a:latin typeface="Arial" pitchFamily="34" charset="0"/>
              </a:rPr>
              <a:t>1.2 x </a:t>
            </a:r>
            <a:r>
              <a:rPr lang="en-US" altLang="ja-JP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sqrt</a:t>
            </a:r>
            <a:r>
              <a:rPr lang="en-US" altLang="ja-JP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(N)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values</a:t>
            </a:r>
          </a:p>
          <a:p>
            <a:pPr lvl="1" eaLnBrk="1" hangingPunct="1"/>
            <a:endParaRPr lang="en-US" altLang="en-US" dirty="0" smtClean="0">
              <a:latin typeface="Arial" pitchFamily="34" charset="0"/>
            </a:endParaRPr>
          </a:p>
          <a:p>
            <a:pPr eaLnBrk="1" hangingPunct="1"/>
            <a:r>
              <a:rPr lang="en-US" altLang="en-US" dirty="0" smtClean="0">
                <a:latin typeface="Arial" pitchFamily="34" charset="0"/>
              </a:rPr>
              <a:t>SHA-1 uses a 160-bit key</a:t>
            </a:r>
          </a:p>
          <a:p>
            <a:pPr lvl="1" eaLnBrk="1" hangingPunct="1"/>
            <a:r>
              <a:rPr lang="en-US" altLang="en-US" dirty="0" smtClean="0">
                <a:latin typeface="Arial" pitchFamily="34" charset="0"/>
              </a:rPr>
              <a:t>Theoretically, it would require 2</a:t>
            </a:r>
            <a:r>
              <a:rPr lang="en-US" altLang="en-US" baseline="30000" dirty="0" smtClean="0">
                <a:latin typeface="Arial" pitchFamily="34" charset="0"/>
              </a:rPr>
              <a:t>80</a:t>
            </a:r>
            <a:r>
              <a:rPr lang="en-US" altLang="en-US" dirty="0" smtClean="0">
                <a:latin typeface="Arial" pitchFamily="34" charset="0"/>
              </a:rPr>
              <a:t> computations to break</a:t>
            </a:r>
          </a:p>
          <a:p>
            <a:pPr lvl="1" eaLnBrk="1" hangingPunct="1"/>
            <a:r>
              <a:rPr lang="en-US" altLang="en-US" dirty="0" smtClean="0">
                <a:latin typeface="Arial" pitchFamily="34" charset="0"/>
              </a:rPr>
              <a:t>SHA-1 has already been broken, because of other weaknesses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C5CE12BA-B4EA-4130-94DD-A74E0C8EAC10}" type="slidenum">
              <a:rPr lang="en-US" altLang="en-US" sz="1200" smtClean="0">
                <a:solidFill>
                  <a:schemeClr val="tx1"/>
                </a:solidFill>
              </a:rPr>
              <a:pPr/>
              <a:t>60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>
                <a:latin typeface="Arial" pitchFamily="34" charset="0"/>
              </a:rPr>
              <a:t>Security Level of Crypto Algorithms</a:t>
            </a:r>
          </a:p>
        </p:txBody>
      </p:sp>
      <p:graphicFrame>
        <p:nvGraphicFramePr>
          <p:cNvPr id="1122416" name="Group 112"/>
          <p:cNvGraphicFramePr>
            <a:graphicFrameLocks noGrp="1"/>
          </p:cNvGraphicFramePr>
          <p:nvPr/>
        </p:nvGraphicFramePr>
        <p:xfrm>
          <a:off x="846138" y="2652713"/>
          <a:ext cx="11293474" cy="5780090"/>
        </p:xfrm>
        <a:graphic>
          <a:graphicData uri="http://schemas.openxmlformats.org/drawingml/2006/table">
            <a:tbl>
              <a:tblPr/>
              <a:tblGrid>
                <a:gridCol w="3400234"/>
                <a:gridCol w="3237673"/>
                <a:gridCol w="4655567"/>
              </a:tblGrid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Security Level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Work Factor</a:t>
                      </a:r>
                    </a:p>
                  </a:txBody>
                  <a:tcPr marL="103859" marR="103859" marT="51930" marB="519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Algorithms</a:t>
                      </a:r>
                    </a:p>
                  </a:txBody>
                  <a:tcPr marL="103859" marR="103859" marT="51930" marB="519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2411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DES, MD5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Legacy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RC4, SHA1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Minimum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3DES, SEAL, SKIPJACK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AES-128, SHA-256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  <a:tr h="82411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AES-192, SHA-384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  <a:tr h="826372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</a:t>
                      </a:r>
                    </a:p>
                  </a:txBody>
                  <a:tcPr marL="103859" marR="103859" marT="51930" marB="5193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AES-256, SHA-512</a:t>
                      </a:r>
                    </a:p>
                  </a:txBody>
                  <a:tcPr marL="103859" marR="103859" marT="51930" marB="5193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E8E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Arial" pitchFamily="34" charset="0"/>
              </a:rPr>
              <a:t>Hash-Based Message Authentication Code (HMAC)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58800" y="6324600"/>
            <a:ext cx="12128500" cy="297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3200" b="1" i="1" smtClean="0">
                <a:latin typeface="Arial" pitchFamily="34" charset="0"/>
              </a:rPr>
              <a:t>Authenticates sender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3200" b="1" i="1" smtClean="0">
                <a:latin typeface="Arial" pitchFamily="34" charset="0"/>
              </a:rPr>
              <a:t>Verifies message integrity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3200" smtClean="0">
                <a:latin typeface="Arial" pitchFamily="34" charset="0"/>
              </a:rPr>
              <a:t>No encryption!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3200" smtClean="0">
                <a:latin typeface="Arial" pitchFamily="34" charset="0"/>
              </a:rPr>
              <a:t>Also called </a:t>
            </a:r>
            <a:r>
              <a:rPr lang="en-US" altLang="ja-JP" sz="3200" smtClean="0">
                <a:latin typeface="Arial" pitchFamily="34" charset="0"/>
              </a:rPr>
              <a:t>“keyed hash”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A2993A0E-DF0C-4006-B30E-37C4397ED05B}" type="slidenum">
              <a:rPr lang="en-US" altLang="en-US" sz="1200" smtClean="0">
                <a:solidFill>
                  <a:schemeClr val="tx1"/>
                </a:solidFill>
              </a:rPr>
              <a:pPr/>
              <a:t>62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6963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6600" y="2057400"/>
            <a:ext cx="89154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End Point Authentication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Want to be sure of the originator of the message – </a:t>
            </a:r>
            <a:r>
              <a:rPr lang="en-US" altLang="en-US" i="1" smtClean="0">
                <a:solidFill>
                  <a:schemeClr val="accent2"/>
                </a:solidFill>
                <a:latin typeface="Arial" pitchFamily="34" charset="0"/>
              </a:rPr>
              <a:t>end-point authentication</a:t>
            </a:r>
            <a:r>
              <a:rPr lang="en-US" altLang="en-US" smtClean="0">
                <a:latin typeface="Arial" pitchFamily="34" charset="0"/>
              </a:rPr>
              <a:t>.</a:t>
            </a:r>
          </a:p>
          <a:p>
            <a:pPr marL="0" indent="0" eaLnBrk="1" hangingPunct="1"/>
            <a:endParaRPr lang="en-US" altLang="en-US" smtClean="0">
              <a:latin typeface="Arial" pitchFamily="34" charset="0"/>
            </a:endParaRPr>
          </a:p>
          <a:p>
            <a:pPr marL="0" indent="0" eaLnBrk="1" hangingPunct="1"/>
            <a:r>
              <a:rPr lang="en-US" altLang="en-US" smtClean="0">
                <a:latin typeface="Arial" pitchFamily="34" charset="0"/>
              </a:rPr>
              <a:t>Assuming Alice and Bob have a shared secret, will MAC provide message authentication.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</a:rPr>
              <a:t>We do know that Alice created the message. </a:t>
            </a:r>
          </a:p>
          <a:p>
            <a:pPr lvl="1" indent="0" eaLnBrk="1" hangingPunct="1"/>
            <a:r>
              <a:rPr lang="en-US" altLang="en-US" smtClean="0">
                <a:latin typeface="Arial" pitchFamily="34" charset="0"/>
              </a:rPr>
              <a:t>But did she send it?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8BCCE98-2C79-4A7B-A7D9-6132F5D87E2D}" type="slidenum">
              <a:rPr lang="en-US" altLang="en-US" sz="1200" smtClean="0">
                <a:solidFill>
                  <a:schemeClr val="tx1"/>
                </a:solidFill>
              </a:rPr>
              <a:pPr/>
              <a:t>63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Playback Attack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CC4E713-D309-48B2-9234-6C30807E0F0C}" type="slidenum">
              <a:rPr lang="en-US" altLang="en-US" sz="1200" smtClean="0">
                <a:solidFill>
                  <a:schemeClr val="tx1"/>
                </a:solidFill>
              </a:rPr>
              <a:pPr/>
              <a:t>64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716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1828800"/>
            <a:ext cx="88392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254000" y="6400800"/>
            <a:ext cx="12192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/>
              <a:t>Bob cannot distinguish between the original communication and the later playback</a:t>
            </a:r>
          </a:p>
          <a:p>
            <a:pPr algn="l"/>
            <a:endParaRPr lang="en-US" altLang="en-US" sz="3200"/>
          </a:p>
          <a:p>
            <a:pPr algn="l"/>
            <a:r>
              <a:rPr lang="en-US" altLang="en-US" sz="3200"/>
              <a:t>Problem is that the shared secret is used over and over</a:t>
            </a:r>
          </a:p>
          <a:p>
            <a:pPr algn="l"/>
            <a:endParaRPr lang="en-US" altLang="en-US" sz="3200"/>
          </a:p>
          <a:p>
            <a:pPr algn="l"/>
            <a:endParaRPr lang="en-US" altLang="en-US" sz="3200"/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>
                <a:latin typeface="Arial" pitchFamily="34" charset="0"/>
              </a:rPr>
              <a:t>Defending Against Playback Attack: Nonce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9527103-BEC3-4C66-98F3-9CE5CC0132FD}" type="slidenum">
              <a:rPr lang="en-US" altLang="en-US" sz="1200" smtClean="0">
                <a:solidFill>
                  <a:schemeClr val="tx1"/>
                </a:solidFill>
              </a:rPr>
              <a:pPr/>
              <a:t>65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635000" y="2057400"/>
            <a:ext cx="6477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1) Alice sends the message, 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“I am Alice,” to Bob</a:t>
            </a:r>
          </a:p>
          <a:p>
            <a:pPr marL="742950" indent="-742950" algn="l">
              <a:buFontTx/>
              <a:buAutoNum type="arabicParenR"/>
            </a:pPr>
            <a:endParaRPr lang="en-US" alt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2) Bob chooses a nonce, 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  and sends it to Alice </a:t>
            </a:r>
          </a:p>
          <a:p>
            <a:pPr marL="742950" indent="-742950" algn="l"/>
            <a:endParaRPr lang="en-US" alt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3) </a:t>
            </a:r>
            <a:r>
              <a:rPr lang="en-US" altLang="en-US" sz="3600">
                <a:latin typeface="Arial" pitchFamily="34" charset="0"/>
                <a:cs typeface="Arial" pitchFamily="34" charset="0"/>
              </a:rPr>
              <a:t>Alice </a:t>
            </a:r>
            <a:r>
              <a:rPr lang="en-US" altLang="en-US" sz="3600" smtClean="0">
                <a:latin typeface="Arial" pitchFamily="34" charset="0"/>
                <a:cs typeface="Arial" pitchFamily="34" charset="0"/>
              </a:rPr>
              <a:t>encrypts 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 nonce using Alice and Bob's symmetric secret key,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 K</a:t>
            </a:r>
            <a:r>
              <a:rPr lang="en-US" altLang="en-US" sz="3600" i="1" baseline="-25000" dirty="0">
                <a:latin typeface="Arial" pitchFamily="34" charset="0"/>
                <a:cs typeface="Arial" pitchFamily="34" charset="0"/>
              </a:rPr>
              <a:t>A-B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and sends the encrypted nonce, 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sz="3600" i="1" baseline="-25000" dirty="0">
                <a:latin typeface="Arial" pitchFamily="34" charset="0"/>
                <a:cs typeface="Arial" pitchFamily="34" charset="0"/>
              </a:rPr>
              <a:t>A-B 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(R)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back to Bob.  </a:t>
            </a:r>
          </a:p>
        </p:txBody>
      </p:sp>
      <p:pic>
        <p:nvPicPr>
          <p:cNvPr id="7270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800" y="1981200"/>
            <a:ext cx="5359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35000" y="8763000"/>
            <a:ext cx="11760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 i="1"/>
              <a:t>A nonce is a number that a protocol will only ever use once-in-a-lifetime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Nonce (</a:t>
            </a:r>
            <a:r>
              <a:rPr lang="en-US" altLang="en-US" dirty="0" err="1" smtClean="0">
                <a:latin typeface="Arial" pitchFamily="34" charset="0"/>
              </a:rPr>
              <a:t>con</a:t>
            </a:r>
            <a:r>
              <a:rPr lang="en-US" altLang="ja-JP" dirty="0" err="1" smtClean="0">
                <a:latin typeface="Arial" pitchFamily="34" charset="0"/>
              </a:rPr>
              <a:t>’t</a:t>
            </a:r>
            <a:r>
              <a:rPr lang="en-US" altLang="ja-JP" dirty="0" smtClean="0">
                <a:latin typeface="Arial" pitchFamily="34" charset="0"/>
              </a:rPr>
              <a:t>)</a:t>
            </a: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It is the fact that Alice knows  K</a:t>
            </a:r>
            <a:r>
              <a:rPr lang="en-US" altLang="en-US" i="1" baseline="-25000" dirty="0" smtClean="0">
                <a:latin typeface="Arial" pitchFamily="34" charset="0"/>
                <a:cs typeface="Arial" pitchFamily="34" charset="0"/>
              </a:rPr>
              <a:t>A-B  </a:t>
            </a:r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and uses it to encrypt a value that lets Bob know that the message he receives was generated by Alice.  </a:t>
            </a:r>
          </a:p>
          <a:p>
            <a:pPr eaLnBrk="1" hangingPunct="1"/>
            <a:endParaRPr lang="en-US" altLang="en-US" i="1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The nonce is used to ensure that Alice is "live." Bob decrypts the received message. If the decrypted nonce equals the nonce he sent Alice, then Alice is authenticated.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8A75134-923B-415E-A81D-C4ABC8EF7A1F}" type="slidenum">
              <a:rPr lang="en-US" altLang="en-US" sz="1200" smtClean="0">
                <a:solidFill>
                  <a:schemeClr val="tx1"/>
                </a:solidFill>
              </a:rPr>
              <a:pPr/>
              <a:t>66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World War II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6235700" cy="72517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Enigma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</a:rPr>
              <a:t>Used by the Germans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</a:rPr>
              <a:t>Replaced letters as they were typed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</a:rPr>
              <a:t>Substitutions were computed using a key and a set of switches and rotors.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D9C03C2-61BA-422D-9A16-2EB267152B09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2200" y="1219200"/>
            <a:ext cx="3429000" cy="781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Cryptography Issues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 smtClean="0">
                <a:latin typeface="Arial" pitchFamily="34" charset="0"/>
              </a:rPr>
              <a:t>Confidentiality: only sender, intended receiver should </a:t>
            </a:r>
            <a:r>
              <a:rPr lang="ja-JP" altLang="en-US" sz="4300" dirty="0" smtClean="0">
                <a:latin typeface="Arial" pitchFamily="34" charset="0"/>
              </a:rPr>
              <a:t>“</a:t>
            </a:r>
            <a:r>
              <a:rPr lang="en-US" altLang="ja-JP" sz="4300" dirty="0" smtClean="0">
                <a:latin typeface="Arial" pitchFamily="34" charset="0"/>
              </a:rPr>
              <a:t>understand</a:t>
            </a:r>
            <a:r>
              <a:rPr lang="ja-JP" altLang="en-US" sz="4300" dirty="0" smtClean="0">
                <a:latin typeface="Arial" pitchFamily="34" charset="0"/>
              </a:rPr>
              <a:t>”</a:t>
            </a:r>
            <a:r>
              <a:rPr lang="en-US" altLang="ja-JP" sz="4300" dirty="0" smtClean="0">
                <a:latin typeface="Arial" pitchFamily="34" charset="0"/>
              </a:rPr>
              <a:t> message contents: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 smtClean="0">
                <a:latin typeface="Arial" pitchFamily="34" charset="0"/>
              </a:rPr>
              <a:t>sender encrypts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 smtClean="0">
                <a:latin typeface="Arial" pitchFamily="34" charset="0"/>
              </a:rPr>
              <a:t>receiver decrypts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3700" dirty="0">
              <a:latin typeface="Arial" pitchFamily="34" charset="0"/>
            </a:endParaRP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 smtClean="0">
                <a:latin typeface="Arial" pitchFamily="34" charset="0"/>
              </a:rPr>
              <a:t>Message Integrity: sender, receiver want to ensure message not altered (in transit, or afterwards) without detection.</a:t>
            </a: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 smtClean="0">
                <a:latin typeface="Arial" pitchFamily="34" charset="0"/>
              </a:rPr>
              <a:t>End-Point Authentication: send, receiver want to confirm identity of each other.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 smtClean="0">
                <a:latin typeface="Arial" pitchFamily="34" charset="0"/>
              </a:rPr>
              <a:t>Non-Repudiation: ensuring that the sender actually sent the message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358F8C1-05A4-4435-86D6-F999DC441AB3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latin typeface="Arial" pitchFamily="34" charset="0"/>
              </a:rPr>
              <a:t>Friends and enemies: Alice, Bob, Eve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1828800"/>
          </a:xfrm>
        </p:spPr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Well known in network security world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Bob, Alice want to communicate securely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Trudy (intruder) may intercept, delete, add to message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8EC4A6-EE4A-406F-8A64-0982C878A684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4343400"/>
            <a:ext cx="9588500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14937</TotalTime>
  <Pages>0</Pages>
  <Words>4005</Words>
  <Characters>0</Characters>
  <Application>Microsoft Macintosh PowerPoint</Application>
  <PresentationFormat>Custom</PresentationFormat>
  <Lines>0</Lines>
  <Paragraphs>804</Paragraphs>
  <Slides>66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Blank</vt:lpstr>
      <vt:lpstr>Office Theme</vt:lpstr>
      <vt:lpstr>Network Security</vt:lpstr>
      <vt:lpstr>Cryptography</vt:lpstr>
      <vt:lpstr>Cryptography basics </vt:lpstr>
      <vt:lpstr>History of Cryptography</vt:lpstr>
      <vt:lpstr>History of Cryptography (cont) </vt:lpstr>
      <vt:lpstr>World War I</vt:lpstr>
      <vt:lpstr>World War II </vt:lpstr>
      <vt:lpstr>Cryptography Issues</vt:lpstr>
      <vt:lpstr>Friends and enemies: Alice, Bob, Eve</vt:lpstr>
      <vt:lpstr>Who might Bob, Alice be?</vt:lpstr>
      <vt:lpstr>The Language of Cryptography</vt:lpstr>
      <vt:lpstr>Simple Encryption Scheme</vt:lpstr>
      <vt:lpstr>Poly-alphabetic Encryption: Vigenère</vt:lpstr>
      <vt:lpstr>Vernam – Perfect Substitution Cipher</vt:lpstr>
      <vt:lpstr>Breaking an Encryption Scheme</vt:lpstr>
      <vt:lpstr>Computational Effort Required</vt:lpstr>
      <vt:lpstr>Rainbow Tables</vt:lpstr>
      <vt:lpstr>Types of Cryptography </vt:lpstr>
      <vt:lpstr>Shannon Characteristics of Good Ciphers</vt:lpstr>
      <vt:lpstr>Confusion and Diffusion</vt:lpstr>
      <vt:lpstr>Symmetric Key Cryptography</vt:lpstr>
      <vt:lpstr>Symmetric Key Cryptography</vt:lpstr>
      <vt:lpstr>Two Types of Symmetric Ciphers</vt:lpstr>
      <vt:lpstr>Stream Ciphers:</vt:lpstr>
      <vt:lpstr>Problems With Stream Ciphers</vt:lpstr>
      <vt:lpstr>RC4 Stream Cipher</vt:lpstr>
      <vt:lpstr>Block Ciphers</vt:lpstr>
      <vt:lpstr>Block Ciphers</vt:lpstr>
      <vt:lpstr>Prototype Function</vt:lpstr>
      <vt:lpstr>Why Rounds in Prototype?</vt:lpstr>
      <vt:lpstr>Encrypting a Large Message</vt:lpstr>
      <vt:lpstr>Cipher Block Chaining (CBC)</vt:lpstr>
      <vt:lpstr>Cipher Block Chaining (CBC)</vt:lpstr>
      <vt:lpstr>Symmetric Key Crypto: DES</vt:lpstr>
      <vt:lpstr>Symmetric Key Crypto: DES</vt:lpstr>
      <vt:lpstr>Advanced Encryption Standard</vt:lpstr>
      <vt:lpstr>Public Key Cryptography</vt:lpstr>
      <vt:lpstr>Public Key Cryptography</vt:lpstr>
      <vt:lpstr>Public Key Cryptography</vt:lpstr>
      <vt:lpstr>Public Key Encryption Algorithms:</vt:lpstr>
      <vt:lpstr>Prereq: Modular Arithmetic</vt:lpstr>
      <vt:lpstr>RSA: Getting Ready</vt:lpstr>
      <vt:lpstr>RSA: Creating Public/Private Keypair</vt:lpstr>
      <vt:lpstr>RSA: Encryption and Decryption</vt:lpstr>
      <vt:lpstr>RSA Example</vt:lpstr>
      <vt:lpstr>RSA: Another Important Property</vt:lpstr>
      <vt:lpstr>Why is RSA Secure?</vt:lpstr>
      <vt:lpstr>Problems with RSA</vt:lpstr>
      <vt:lpstr>Session Keys</vt:lpstr>
      <vt:lpstr>Diffie-Hellman</vt:lpstr>
      <vt:lpstr>Diffie-Hellman (cont)</vt:lpstr>
      <vt:lpstr>Message Integrity and Digital Signatures</vt:lpstr>
      <vt:lpstr>Message Integrity</vt:lpstr>
      <vt:lpstr>Encryption vs. Hashing</vt:lpstr>
      <vt:lpstr>Message Digests</vt:lpstr>
      <vt:lpstr>Hash Function Algorithms</vt:lpstr>
      <vt:lpstr>Commonly Used Hash Functions (MD5 and SHA)</vt:lpstr>
      <vt:lpstr>So What Does This Mean?</vt:lpstr>
      <vt:lpstr>Birthday Attack</vt:lpstr>
      <vt:lpstr>Birthday Attack (Cont)</vt:lpstr>
      <vt:lpstr>Security Level of Crypto Algorithms</vt:lpstr>
      <vt:lpstr>Hash-Based Message Authentication Code (HMAC)</vt:lpstr>
      <vt:lpstr>End Point Authentication</vt:lpstr>
      <vt:lpstr>Playback Attack</vt:lpstr>
      <vt:lpstr>Defending Against Playback Attack: Nonce</vt:lpstr>
      <vt:lpstr>Nonce (con’t)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Mak, Phillip CIV USA</dc:creator>
  <cp:lastModifiedBy>NYU-Poly</cp:lastModifiedBy>
  <cp:revision>148</cp:revision>
  <cp:lastPrinted>2010-10-31T13:41:50Z</cp:lastPrinted>
  <dcterms:created xsi:type="dcterms:W3CDTF">2010-10-13T21:24:52Z</dcterms:created>
  <dcterms:modified xsi:type="dcterms:W3CDTF">2015-09-29T02:15:41Z</dcterms:modified>
</cp:coreProperties>
</file>