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437" r:id="rId3"/>
    <p:sldId id="443" r:id="rId4"/>
    <p:sldId id="435" r:id="rId5"/>
    <p:sldId id="438" r:id="rId6"/>
    <p:sldId id="439" r:id="rId7"/>
    <p:sldId id="440" r:id="rId8"/>
    <p:sldId id="44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7E91-DC2E-5947-B63B-19E0C0E85866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46586-F78F-7640-824B-7FA2E7CC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8241-9B1C-5844-876E-A86A98583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9123E-130E-654C-A2BA-F50DF00E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39F95-E176-2147-84CF-B3CC0E3C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72B27-87A4-6E47-B30F-777D6533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ACL2021: Benchmarking Workshop, Session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345CA-70DB-844C-8697-D6A5C63B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70AA-03E0-1043-8237-26F025B4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5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2075-CCB6-8049-8EB4-BBF4D25D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0A923-D457-ED40-8194-0848DEE20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45B1C-C222-0A41-93DD-FE543469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304A-CA4C-584F-9CF7-B37D76E3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ACL2021: Benchmarking Workshop, Session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194E9-83A3-ED4A-B363-5D2FBD6C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70AA-03E0-1043-8237-26F025B4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7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79F5A-23C8-6A49-865A-D445FE99D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A7642-CBB2-1444-88EA-F168824CC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DD65-B56F-2243-86FB-D363A40E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108B0-5CE5-B447-84CC-E4B21008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ACL2021: Benchmarking Workshop, Session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2E0C-71FA-4C4C-AC8E-1DEA516D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70AA-03E0-1043-8237-26F025B4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045E-EA1A-2844-9854-1F767572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F15D2-D58F-B44E-ADD5-481789BA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E4D5-857B-5742-9180-EACA513D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62979-420C-AD47-93C9-CBEFA627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ACL2021: Benchmarking Workshop, Session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DBF41-D71C-F142-A84F-387DDA68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70AA-03E0-1043-8237-26F025B4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3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C040-CC42-4F45-8E3D-31A069AB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0A409-A1AE-FB4D-87B0-438A4DDE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E11E5-369A-F144-8532-270D023C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E43E9-0289-5544-8D9F-73D35182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ACL2021: Benchmarking Workshop, Session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79E5D-E35B-0E4D-9860-96E7C45C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70AA-03E0-1043-8237-26F025B4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3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F710-096B-974E-865C-1D7D9FFB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B4EB3-FB9A-3B41-B7BA-9DF99C441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C40B2-BB30-484D-9B33-BBB2F17DD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F248-E7B6-5244-AC4D-88401CF8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1E61E-EE05-E54E-9E58-E8081903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ACL2021: Benchmarking Workshop, Session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35ACD-D429-F84A-B1EE-65043D4D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70AA-03E0-1043-8237-26F025B4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6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ABBC-69D2-9745-BC93-20C145A2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CDBE6-CAC2-F44B-B396-4942E9F17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DECC9-2ED0-844C-AAA6-796E00EC1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02024-1B33-9C4F-AAD6-149A0D17D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28787-134F-1246-A92C-97483C3D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0AE23-7180-304A-82D7-68E7782D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F3CFB-18D9-6B4E-A68B-DD101C15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ACL2021: Benchmarking Workshop, Session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DC1CF-94B7-A44B-8B6E-231B7620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70AA-03E0-1043-8237-26F025B4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5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D367-F4C8-BD43-8146-7BEC33ED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045B4-E9AB-FE4C-838E-C67FA318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FE9AD-79E0-144F-9338-3CB4A532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ACL2021: Benchmarking Workshop, Session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C9B86-16FC-FE41-BA80-D612C185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70AA-03E0-1043-8237-26F025B4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9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8702D-7582-724A-85A0-108D9C54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C8AF4-FFBB-754D-A50B-F5B41D17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ACL2021: Benchmarking Workshop, Session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DE908-139E-784E-8C67-D75D00C7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70AA-03E0-1043-8237-26F025B4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0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3B54-4C14-6340-A1F5-A40E3959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F12A8-74D4-4A45-8764-DC9E193EE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65D22-D264-2D47-9C2A-185117A23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D0A38-773F-F142-A947-E21AD8C7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558DE-37A5-604A-90EE-2AE679A9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ACL2021: Benchmarking Workshop, Session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E91A1-3CC1-3641-BB2D-EFE42E81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70AA-03E0-1043-8237-26F025B4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6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8159-7D68-3745-9CED-F8420B47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0BFAA-554F-174A-B5F5-FBAC89DE3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3134E-0C3B-4441-B91A-132625D46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1DD73-2B00-6148-A519-34EBAD7E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5C972-C8F0-3C42-A6A6-666AEA0F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ACL2021: Benchmarking Workshop, Session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CC1EE-EEC7-BC47-9DD9-6144369E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70AA-03E0-1043-8237-26F025B4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7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006D0-0D6A-AA4D-9744-625290F7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6C8A5-5F3F-9343-AE8D-DCEE51A7D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5B4B-8B44-4744-9FAE-A66BB083B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1E74-090A-3341-B0C8-A4F969B41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ACL2021: Benchmarking Workshop, Session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7B76F-F3FC-9C4F-9855-6074E78AE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70AA-03E0-1043-8237-26F025B41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1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CC46-62C4-AC4B-8A15-2B9050DF7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2" y="874642"/>
            <a:ext cx="11469756" cy="2782958"/>
          </a:xfrm>
        </p:spPr>
        <p:txBody>
          <a:bodyPr>
            <a:noAutofit/>
          </a:bodyPr>
          <a:lstStyle/>
          <a:p>
            <a:r>
              <a:rPr lang="en-US" sz="5400" dirty="0">
                <a:latin typeface="+mn-lt"/>
              </a:rPr>
              <a:t>Benchmarking: </a:t>
            </a:r>
            <a:br>
              <a:rPr lang="en-US" sz="5400" dirty="0">
                <a:latin typeface="+mn-lt"/>
              </a:rPr>
            </a:br>
            <a:r>
              <a:rPr lang="en-US" sz="5400" dirty="0">
                <a:latin typeface="+mn-lt"/>
              </a:rPr>
              <a:t>Past, Present, and Future</a:t>
            </a:r>
            <a:br>
              <a:rPr lang="en-US" sz="5400" dirty="0">
                <a:latin typeface="+mn-lt"/>
              </a:rPr>
            </a:br>
            <a:br>
              <a:rPr lang="en-US" sz="5400" dirty="0">
                <a:latin typeface="+mn-lt"/>
              </a:rPr>
            </a:b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(Session 2 Introduction)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5AB99-3D57-324C-A54E-466D52BEE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637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Mark Liberman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University of Pennsylvania</a:t>
            </a:r>
          </a:p>
        </p:txBody>
      </p:sp>
    </p:spTree>
    <p:extLst>
      <p:ext uri="{BB962C8B-B14F-4D97-AF65-F5344CB8AC3E}">
        <p14:creationId xmlns:p14="http://schemas.microsoft.com/office/powerpoint/2010/main" val="330641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FCE6D-3A58-7446-90B8-2264974E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02E81-5504-2E42-99C7-79779D5D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ACL2021: Benchmarking Workshop, Session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A906F-9AFC-2743-AC0A-ED1083D7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70AA-03E0-1043-8237-26F025B419F7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9DC73-B5F3-2246-A39F-CE4AED081E6E}"/>
              </a:ext>
            </a:extLst>
          </p:cNvPr>
          <p:cNvSpPr txBox="1"/>
          <p:nvPr/>
        </p:nvSpPr>
        <p:spPr>
          <a:xfrm>
            <a:off x="602393" y="1484960"/>
            <a:ext cx="10751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This session is about benchmarking in the PRESENT –</a:t>
            </a:r>
          </a:p>
          <a:p>
            <a:br>
              <a:rPr lang="en-US" sz="3600" dirty="0"/>
            </a:br>
            <a:r>
              <a:rPr lang="en-US" sz="3600" dirty="0"/>
              <a:t>  But the core issues are new versions of old problems</a:t>
            </a:r>
          </a:p>
          <a:p>
            <a:br>
              <a:rPr lang="en-US" sz="3600" dirty="0"/>
            </a:br>
            <a:r>
              <a:rPr lang="en-US" sz="3600" dirty="0"/>
              <a:t>             and not just for benchmarking</a:t>
            </a:r>
            <a:br>
              <a:rPr lang="en-US" sz="3600" dirty="0"/>
            </a:br>
            <a:r>
              <a:rPr lang="en-US" sz="3600" dirty="0"/>
              <a:t>                     but for empirical research in general.</a:t>
            </a:r>
          </a:p>
        </p:txBody>
      </p:sp>
    </p:spTree>
    <p:extLst>
      <p:ext uri="{BB962C8B-B14F-4D97-AF65-F5344CB8AC3E}">
        <p14:creationId xmlns:p14="http://schemas.microsoft.com/office/powerpoint/2010/main" val="239587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15CBC-7426-1F4B-BA2B-AECA49FB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1042B-91C9-6740-A8D4-AF31557F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ACL2021: Benchmarking Workshop, Session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B96F4-5404-DC41-A025-93F63E72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70AA-03E0-1043-8237-26F025B419F7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2827A-4C8D-444A-A328-3CEF3177FBD8}"/>
              </a:ext>
            </a:extLst>
          </p:cNvPr>
          <p:cNvSpPr txBox="1"/>
          <p:nvPr/>
        </p:nvSpPr>
        <p:spPr>
          <a:xfrm>
            <a:off x="1112108" y="1853513"/>
            <a:ext cx="111705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 today’s benchmarking can learn from the past</a:t>
            </a:r>
            <a:br>
              <a:rPr lang="en-US" sz="2800" dirty="0"/>
            </a:br>
            <a:r>
              <a:rPr lang="en-US" sz="2800" dirty="0"/>
              <a:t>                                              in sometimes unexpected ways</a:t>
            </a:r>
          </a:p>
          <a:p>
            <a:br>
              <a:rPr lang="en-US" sz="2800" dirty="0"/>
            </a:br>
            <a:r>
              <a:rPr lang="en-US" sz="2800" dirty="0"/>
              <a:t>and (perhaps even more surprisingly) from other disciplines.</a:t>
            </a:r>
          </a:p>
        </p:txBody>
      </p:sp>
    </p:spTree>
    <p:extLst>
      <p:ext uri="{BB962C8B-B14F-4D97-AF65-F5344CB8AC3E}">
        <p14:creationId xmlns:p14="http://schemas.microsoft.com/office/powerpoint/2010/main" val="29003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1F288-C199-0E44-A5B3-4C7D9DA1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5B0C1-E89E-9A46-A814-7A16890A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ACL2021: Benchmarking Workshop, Session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A1AEA-DE57-3644-8FE2-C8238671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70AA-03E0-1043-8237-26F025B419F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E6BC2-08A4-BB44-9CFC-F48D1F5AD4BA}"/>
              </a:ext>
            </a:extLst>
          </p:cNvPr>
          <p:cNvSpPr txBox="1"/>
          <p:nvPr/>
        </p:nvSpPr>
        <p:spPr>
          <a:xfrm>
            <a:off x="1212574" y="1133061"/>
            <a:ext cx="719593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Brian </a:t>
            </a:r>
            <a:r>
              <a:rPr lang="en-US" sz="2400" dirty="0" err="1"/>
              <a:t>MacWhinney</a:t>
            </a:r>
            <a:r>
              <a:rPr lang="en-US" sz="2400" dirty="0"/>
              <a:t> and </a:t>
            </a:r>
            <a:r>
              <a:rPr lang="en-US" sz="2400" dirty="0" err="1"/>
              <a:t>Saturnino</a:t>
            </a:r>
            <a:r>
              <a:rPr lang="en-US" sz="2400" dirty="0"/>
              <a:t> Luz,</a:t>
            </a:r>
            <a:br>
              <a:rPr lang="en-US" sz="2400" dirty="0"/>
            </a:br>
            <a:r>
              <a:rPr lang="en-US" sz="2400" dirty="0"/>
              <a:t>“Detection of Dementia from Speech Samples”.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Douwe</a:t>
            </a:r>
            <a:r>
              <a:rPr lang="en-US" sz="2400" dirty="0"/>
              <a:t> </a:t>
            </a:r>
            <a:r>
              <a:rPr lang="en-US" sz="2400" dirty="0" err="1"/>
              <a:t>Kiela</a:t>
            </a:r>
            <a:br>
              <a:rPr lang="en-US" sz="2400" dirty="0"/>
            </a:br>
            <a:r>
              <a:rPr lang="en-US" sz="2400" dirty="0"/>
              <a:t>“</a:t>
            </a:r>
            <a:r>
              <a:rPr lang="en-US" sz="2400" dirty="0" err="1"/>
              <a:t>Dynabench</a:t>
            </a:r>
            <a:r>
              <a:rPr lang="en-US" sz="2400" dirty="0"/>
              <a:t>: Rethinking Benchmarking in AI”.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Anders </a:t>
            </a:r>
            <a:r>
              <a:rPr lang="en-US" sz="2400" dirty="0" err="1"/>
              <a:t>Søgaard</a:t>
            </a:r>
            <a:br>
              <a:rPr lang="en-US" sz="2400" dirty="0"/>
            </a:br>
            <a:r>
              <a:rPr lang="en-US" sz="2400" dirty="0"/>
              <a:t>“5 Ways to Make Your Data More Relevant”.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Victor </a:t>
            </a:r>
            <a:r>
              <a:rPr lang="en-US" sz="2400" dirty="0" err="1"/>
              <a:t>Petrén</a:t>
            </a:r>
            <a:r>
              <a:rPr lang="en-US" sz="2400" dirty="0"/>
              <a:t> Bach Hansen and Anders </a:t>
            </a:r>
            <a:r>
              <a:rPr lang="en-US" sz="2400" dirty="0" err="1"/>
              <a:t>Søgaard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“Guideline Bias in Wizard-of-Oz Dialogues”.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D3D4B-96D2-0048-8942-981182DDCA61}"/>
              </a:ext>
            </a:extLst>
          </p:cNvPr>
          <p:cNvSpPr txBox="1"/>
          <p:nvPr/>
        </p:nvSpPr>
        <p:spPr>
          <a:xfrm>
            <a:off x="556591" y="278296"/>
            <a:ext cx="4472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This session’s participants:</a:t>
            </a:r>
          </a:p>
        </p:txBody>
      </p:sp>
    </p:spTree>
    <p:extLst>
      <p:ext uri="{BB962C8B-B14F-4D97-AF65-F5344CB8AC3E}">
        <p14:creationId xmlns:p14="http://schemas.microsoft.com/office/powerpoint/2010/main" val="148471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26F42-DB61-F64D-8C0D-525A3B27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514CB-2E1D-7D4F-991E-5C55A8DD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ACL2021: Benchmarking Workshop, Session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C56B5-07BC-EC46-80DC-F872354C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70AA-03E0-1043-8237-26F025B419F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906B4-653B-3440-9B61-6ADA64340DCD}"/>
              </a:ext>
            </a:extLst>
          </p:cNvPr>
          <p:cNvSpPr txBox="1"/>
          <p:nvPr/>
        </p:nvSpPr>
        <p:spPr>
          <a:xfrm>
            <a:off x="269789" y="319088"/>
            <a:ext cx="1066182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Brian </a:t>
            </a:r>
            <a:r>
              <a:rPr lang="en-US" sz="2400" dirty="0" err="1"/>
              <a:t>MacWhinney</a:t>
            </a:r>
            <a:r>
              <a:rPr lang="en-US" sz="2400" dirty="0"/>
              <a:t> on data for </a:t>
            </a:r>
            <a:r>
              <a:rPr lang="en-US" sz="2400" dirty="0" err="1"/>
              <a:t>DementiaBank</a:t>
            </a:r>
            <a:r>
              <a:rPr lang="en-US" sz="2400" dirty="0"/>
              <a:t>: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More training data needed.  Despite involvement of 180 labs and a similar number of published papers, other projects have not been contributing data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56700-A8A8-134A-9466-C7FAC3E2F5BD}"/>
              </a:ext>
            </a:extLst>
          </p:cNvPr>
          <p:cNvSpPr txBox="1"/>
          <p:nvPr/>
        </p:nvSpPr>
        <p:spPr>
          <a:xfrm>
            <a:off x="1048265" y="2275889"/>
            <a:ext cx="1030553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problem has many aspects –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Total number of subjects is small</a:t>
            </a:r>
            <a:br>
              <a:rPr lang="en-US" sz="2000" dirty="0"/>
            </a:br>
            <a:r>
              <a:rPr lang="en-US" sz="2000" dirty="0"/>
              <a:t>(Pitt </a:t>
            </a:r>
            <a:r>
              <a:rPr lang="en-US" sz="2000" dirty="0" err="1"/>
              <a:t>DementiaBank</a:t>
            </a:r>
            <a:r>
              <a:rPr lang="en-US" sz="2000" dirty="0"/>
              <a:t> collection is the best – but only 181 subjects)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Amount of data per </a:t>
            </a:r>
            <a:r>
              <a:rPr lang="en-US" sz="2000" dirty="0" err="1"/>
              <a:t>subject+task</a:t>
            </a:r>
            <a:r>
              <a:rPr lang="en-US" sz="2000" dirty="0"/>
              <a:t> is small</a:t>
            </a:r>
            <a:br>
              <a:rPr lang="en-US" sz="2000" dirty="0"/>
            </a:br>
            <a:r>
              <a:rPr lang="en-US" sz="2000" dirty="0"/>
              <a:t>(“Cookie Theft” picture-description averages 90-100 words per session)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There are no test batteries normed for longitudinal tracking</a:t>
            </a:r>
            <a:br>
              <a:rPr lang="en-US" sz="2000" dirty="0"/>
            </a:br>
            <a:r>
              <a:rPr lang="en-US" sz="2000" dirty="0"/>
              <a:t>(Describing the same picture once a month , or re-telling the same story?)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standard neuropsychological tasks are culturally biased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D6104-C6A2-2847-9292-BFD188EC79CF}"/>
              </a:ext>
            </a:extLst>
          </p:cNvPr>
          <p:cNvSpPr txBox="1"/>
          <p:nvPr/>
        </p:nvSpPr>
        <p:spPr>
          <a:xfrm>
            <a:off x="543697" y="5412259"/>
            <a:ext cx="10810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None of these issues are new, or limited to clinical HLT applications.</a:t>
            </a:r>
            <a:br>
              <a:rPr lang="en-US" sz="2400" dirty="0"/>
            </a:br>
            <a:r>
              <a:rPr lang="en-US" sz="2400" dirty="0"/>
              <a:t>      As Brian knows well, this is part of a much broader discussion.</a:t>
            </a:r>
          </a:p>
        </p:txBody>
      </p:sp>
    </p:spTree>
    <p:extLst>
      <p:ext uri="{BB962C8B-B14F-4D97-AF65-F5344CB8AC3E}">
        <p14:creationId xmlns:p14="http://schemas.microsoft.com/office/powerpoint/2010/main" val="63866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522C4-E2A0-F04C-B900-32CA0312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BC738-0BFB-134E-B549-577851B2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ACL2021: Benchmarking Workshop, Session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79B4D-86CC-4449-997C-A72E3057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70AA-03E0-1043-8237-26F025B419F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C03CD-7606-FF4F-A2B6-05A85B023041}"/>
              </a:ext>
            </a:extLst>
          </p:cNvPr>
          <p:cNvSpPr txBox="1"/>
          <p:nvPr/>
        </p:nvSpPr>
        <p:spPr>
          <a:xfrm>
            <a:off x="1128583" y="1305341"/>
            <a:ext cx="94158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● Saturation: We achieve “human-level” performance on benchmarks without having solved</a:t>
            </a:r>
          </a:p>
          <a:p>
            <a:r>
              <a:rPr lang="en-US" dirty="0">
                <a:solidFill>
                  <a:srgbClr val="C00000"/>
                </a:solidFill>
              </a:rPr>
              <a:t>the problem. Whenever saturation happens, we lose valuable time as a field.</a:t>
            </a:r>
          </a:p>
          <a:p>
            <a:r>
              <a:rPr lang="en-US" dirty="0">
                <a:solidFill>
                  <a:srgbClr val="C00000"/>
                </a:solidFill>
              </a:rPr>
              <a:t>● Bias: Inadvertent annotator artifacts and other biases make benchmarks too easy.</a:t>
            </a:r>
          </a:p>
          <a:p>
            <a:r>
              <a:rPr lang="en-US" dirty="0">
                <a:solidFill>
                  <a:srgbClr val="C00000"/>
                </a:solidFill>
              </a:rPr>
              <a:t>● Alignment: Benchmarks don’t measure the right thing - test set performance is not always a</a:t>
            </a:r>
          </a:p>
          <a:p>
            <a:r>
              <a:rPr lang="en-US" dirty="0">
                <a:solidFill>
                  <a:srgbClr val="C00000"/>
                </a:solidFill>
              </a:rPr>
              <a:t>good proxy for “how well would this system work in the real world”.</a:t>
            </a:r>
          </a:p>
          <a:p>
            <a:r>
              <a:rPr lang="en-US" dirty="0">
                <a:solidFill>
                  <a:srgbClr val="C00000"/>
                </a:solidFill>
              </a:rPr>
              <a:t>● Leaderboard culture: The community is overly focused on leaderboard rank but should think</a:t>
            </a:r>
          </a:p>
          <a:p>
            <a:r>
              <a:rPr lang="en-US" dirty="0">
                <a:solidFill>
                  <a:srgbClr val="C00000"/>
                </a:solidFill>
              </a:rPr>
              <a:t>more about how creative solutions to the problem.</a:t>
            </a:r>
          </a:p>
          <a:p>
            <a:r>
              <a:rPr lang="en-US" dirty="0">
                <a:solidFill>
                  <a:srgbClr val="C00000"/>
                </a:solidFill>
              </a:rPr>
              <a:t>● Reproducibility: Self-reported results cannot be trusted.</a:t>
            </a:r>
          </a:p>
          <a:p>
            <a:r>
              <a:rPr lang="en-US" dirty="0">
                <a:solidFill>
                  <a:srgbClr val="C00000"/>
                </a:solidFill>
              </a:rPr>
              <a:t>● Accessibility: Models that do well on benchmarks are often not easily accessible to the</a:t>
            </a:r>
          </a:p>
          <a:p>
            <a:r>
              <a:rPr lang="en-US" dirty="0">
                <a:solidFill>
                  <a:srgbClr val="C00000"/>
                </a:solidFill>
              </a:rPr>
              <a:t>community to probe, let alone to laypeople.</a:t>
            </a:r>
          </a:p>
          <a:p>
            <a:r>
              <a:rPr lang="en-US" dirty="0">
                <a:solidFill>
                  <a:srgbClr val="C00000"/>
                </a:solidFill>
              </a:rPr>
              <a:t>● Backward compatibility: When a new benchmark or dataset comes out, we cannot easily</a:t>
            </a:r>
          </a:p>
          <a:p>
            <a:r>
              <a:rPr lang="en-US" dirty="0">
                <a:solidFill>
                  <a:srgbClr val="C00000"/>
                </a:solidFill>
              </a:rPr>
              <a:t>re-evaluate old models on the new data.</a:t>
            </a:r>
          </a:p>
          <a:p>
            <a:r>
              <a:rPr lang="en-US" dirty="0">
                <a:solidFill>
                  <a:srgbClr val="C00000"/>
                </a:solidFill>
              </a:rPr>
              <a:t>● Utility: Not everyone cares about the same thing. E.g. efficiency traded off against accuracy.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6705C-7D9F-9341-800F-C1D10ED42A23}"/>
              </a:ext>
            </a:extLst>
          </p:cNvPr>
          <p:cNvSpPr txBox="1"/>
          <p:nvPr/>
        </p:nvSpPr>
        <p:spPr>
          <a:xfrm>
            <a:off x="506627" y="481914"/>
            <a:ext cx="621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Douwe</a:t>
            </a:r>
            <a:r>
              <a:rPr lang="en-US" sz="2400" dirty="0"/>
              <a:t> </a:t>
            </a:r>
            <a:r>
              <a:rPr lang="en-US" sz="2400" dirty="0" err="1"/>
              <a:t>Kiela</a:t>
            </a:r>
            <a:r>
              <a:rPr lang="en-US" sz="2400" dirty="0"/>
              <a:t> on problems with benchmarking: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615A9-34BD-C645-B07E-615079477FE7}"/>
              </a:ext>
            </a:extLst>
          </p:cNvPr>
          <p:cNvSpPr txBox="1"/>
          <p:nvPr/>
        </p:nvSpPr>
        <p:spPr>
          <a:xfrm>
            <a:off x="506627" y="5325762"/>
            <a:ext cx="1099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of these problems can be a feature as well as a bug </a:t>
            </a:r>
            <a:r>
              <a:rPr lang="en-US" sz="2400" b="1" dirty="0"/>
              <a:t>. . .</a:t>
            </a:r>
            <a:br>
              <a:rPr lang="en-US" sz="2400" b="1" dirty="0"/>
            </a:br>
            <a:r>
              <a:rPr lang="en-US" sz="2400" b="1" dirty="0"/>
              <a:t>          </a:t>
            </a:r>
            <a:r>
              <a:rPr lang="en-US" sz="2400" dirty="0"/>
              <a:t>(because </a:t>
            </a:r>
            <a:r>
              <a:rPr lang="en-US" sz="2400" dirty="0">
                <a:solidFill>
                  <a:srgbClr val="C00000"/>
                </a:solidFill>
              </a:rPr>
              <a:t>“not everyone cares about the same thing”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282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9F109-52D7-C442-BE5C-5A9DA819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A5756-0684-934E-8D4C-D7469450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ACL2021: Benchmarking Workshop, Session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95C7-5986-2942-BAEC-264EEEB7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70AA-03E0-1043-8237-26F025B419F7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2FA06D5-FF9C-024F-8963-453036C88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76" y="1065942"/>
            <a:ext cx="7080423" cy="3958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D4F3B0-2EC8-7D47-B518-24947DCB0D01}"/>
              </a:ext>
            </a:extLst>
          </p:cNvPr>
          <p:cNvSpPr txBox="1"/>
          <p:nvPr/>
        </p:nvSpPr>
        <p:spPr>
          <a:xfrm>
            <a:off x="642551" y="234778"/>
            <a:ext cx="708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Anders </a:t>
            </a:r>
            <a:r>
              <a:rPr lang="en-US" sz="2400" dirty="0" err="1"/>
              <a:t>Søgaard</a:t>
            </a:r>
            <a:r>
              <a:rPr lang="en-US" sz="2400" dirty="0"/>
              <a:t> on better benchmarking data: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2DC83-D9EF-5D42-B0B0-89B3B4FF484E}"/>
              </a:ext>
            </a:extLst>
          </p:cNvPr>
          <p:cNvSpPr txBox="1"/>
          <p:nvPr/>
        </p:nvSpPr>
        <p:spPr>
          <a:xfrm>
            <a:off x="642551" y="5288692"/>
            <a:ext cx="1071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 . .</a:t>
            </a:r>
            <a:r>
              <a:rPr lang="en-US" sz="2400" dirty="0"/>
              <a:t>compare the role of uncontrolled covariates in lab-animal drug testing</a:t>
            </a:r>
            <a:r>
              <a:rPr lang="en-US" sz="2400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9623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0F48F-A8EF-B143-B761-6F55BE16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A8128-599B-0C44-82DE-E34BC674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ACL2021: Benchmarking Workshop, Session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EF348-8A59-7D49-B71D-7B217D06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70AA-03E0-1043-8237-26F025B419F7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4039F-7049-D84B-AA99-9BB61EA2879D}"/>
              </a:ext>
            </a:extLst>
          </p:cNvPr>
          <p:cNvSpPr txBox="1"/>
          <p:nvPr/>
        </p:nvSpPr>
        <p:spPr>
          <a:xfrm>
            <a:off x="568411" y="556054"/>
            <a:ext cx="10663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Hansen &amp; </a:t>
            </a:r>
            <a:r>
              <a:rPr lang="en-US" sz="2400" dirty="0" err="1"/>
              <a:t>Søgaard</a:t>
            </a:r>
            <a:r>
              <a:rPr lang="en-US" sz="2400" dirty="0"/>
              <a:t> on “Guidelines Bias”: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D67F9-1BF0-E449-82F2-A3ACBB49972B}"/>
              </a:ext>
            </a:extLst>
          </p:cNvPr>
          <p:cNvSpPr txBox="1"/>
          <p:nvPr/>
        </p:nvSpPr>
        <p:spPr>
          <a:xfrm>
            <a:off x="963827" y="1408670"/>
            <a:ext cx="993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Priming effects: </a:t>
            </a:r>
            <a:r>
              <a:rPr lang="en-US" sz="2000" dirty="0">
                <a:solidFill>
                  <a:srgbClr val="C00000"/>
                </a:solidFill>
              </a:rPr>
              <a:t>“We ask different </a:t>
            </a:r>
            <a:r>
              <a:rPr lang="en-US" sz="2000" dirty="0" err="1">
                <a:solidFill>
                  <a:srgbClr val="C00000"/>
                </a:solidFill>
              </a:rPr>
              <a:t>turkers</a:t>
            </a:r>
            <a:r>
              <a:rPr lang="en-US" sz="2000" dirty="0">
                <a:solidFill>
                  <a:srgbClr val="C00000"/>
                </a:solidFill>
              </a:rPr>
              <a:t> what movies they like/love/prefer.”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DB438-0144-B54E-A73D-AB0C4012712B}"/>
              </a:ext>
            </a:extLst>
          </p:cNvPr>
          <p:cNvSpPr txBox="1"/>
          <p:nvPr/>
        </p:nvSpPr>
        <p:spPr>
          <a:xfrm>
            <a:off x="963827" y="2199731"/>
            <a:ext cx="106638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Order effects: </a:t>
            </a:r>
            <a:r>
              <a:rPr lang="en-US" sz="2000" dirty="0">
                <a:solidFill>
                  <a:srgbClr val="C00000"/>
                </a:solidFill>
              </a:rPr>
              <a:t>“Order of goals of conversations in guidelines can also bias the conversation.”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0FD7F-2C14-3F41-AF2E-99578E80459D}"/>
              </a:ext>
            </a:extLst>
          </p:cNvPr>
          <p:cNvSpPr txBox="1"/>
          <p:nvPr/>
        </p:nvSpPr>
        <p:spPr>
          <a:xfrm>
            <a:off x="1317005" y="3663778"/>
            <a:ext cx="8939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Pollsters and social-science survey designers </a:t>
            </a:r>
            <a:br>
              <a:rPr lang="en-US" sz="2800" dirty="0"/>
            </a:br>
            <a:r>
              <a:rPr lang="en-US" sz="2800" dirty="0"/>
              <a:t>                 have been wrestling with such problems</a:t>
            </a:r>
            <a:br>
              <a:rPr lang="en-US" sz="2800" dirty="0"/>
            </a:br>
            <a:r>
              <a:rPr lang="en-US" sz="2800" dirty="0"/>
              <a:t>                                                       for nearly a century</a:t>
            </a:r>
            <a:r>
              <a:rPr lang="en-US" sz="2800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91303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656</Words>
  <Application>Microsoft Macintosh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Benchmarking:  Past, Present, and Future  (Session 2 Introduction)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 for Long-Term Research Management:  The Common Task Method</dc:title>
  <dc:creator>Mark Liberman</dc:creator>
  <cp:lastModifiedBy>Mark Liberman</cp:lastModifiedBy>
  <cp:revision>45</cp:revision>
  <dcterms:created xsi:type="dcterms:W3CDTF">2021-08-02T07:59:02Z</dcterms:created>
  <dcterms:modified xsi:type="dcterms:W3CDTF">2021-08-05T10:25:51Z</dcterms:modified>
</cp:coreProperties>
</file>