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4" r:id="rId2"/>
    <p:sldId id="321" r:id="rId3"/>
    <p:sldId id="305" r:id="rId4"/>
    <p:sldId id="286" r:id="rId5"/>
    <p:sldId id="341" r:id="rId6"/>
    <p:sldId id="284" r:id="rId7"/>
    <p:sldId id="323" r:id="rId8"/>
    <p:sldId id="287" r:id="rId9"/>
    <p:sldId id="322" r:id="rId10"/>
    <p:sldId id="289" r:id="rId11"/>
    <p:sldId id="290" r:id="rId12"/>
    <p:sldId id="291" r:id="rId13"/>
    <p:sldId id="339" r:id="rId14"/>
    <p:sldId id="288" r:id="rId15"/>
    <p:sldId id="330" r:id="rId16"/>
    <p:sldId id="294" r:id="rId17"/>
    <p:sldId id="332" r:id="rId18"/>
    <p:sldId id="327" r:id="rId19"/>
    <p:sldId id="325" r:id="rId20"/>
    <p:sldId id="328" r:id="rId21"/>
    <p:sldId id="326" r:id="rId22"/>
    <p:sldId id="329" r:id="rId23"/>
    <p:sldId id="331" r:id="rId24"/>
    <p:sldId id="333" r:id="rId25"/>
    <p:sldId id="334" r:id="rId26"/>
    <p:sldId id="338" r:id="rId27"/>
    <p:sldId id="336" r:id="rId28"/>
    <p:sldId id="340" r:id="rId29"/>
    <p:sldId id="342" r:id="rId30"/>
    <p:sldId id="343" r:id="rId31"/>
  </p:sldIdLst>
  <p:sldSz cx="9144000" cy="6858000" type="screen4x3"/>
  <p:notesSz cx="6985000" cy="92837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7D5"/>
    <a:srgbClr val="D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8"/>
    <p:restoredTop sz="91565" autoAdjust="0"/>
  </p:normalViewPr>
  <p:slideViewPr>
    <p:cSldViewPr snapToGrid="0" snapToObjects="1">
      <p:cViewPr varScale="1">
        <p:scale>
          <a:sx n="117" d="100"/>
          <a:sy n="117" d="100"/>
        </p:scale>
        <p:origin x="17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-4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3" d="100"/>
          <a:sy n="103" d="100"/>
        </p:scale>
        <p:origin x="4760" y="192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E2D41-9FCB-4379-BB60-92D0ADA3914C}" type="datetimeFigureOut">
              <a:rPr lang="en-US" smtClean="0"/>
              <a:t>7/10/21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591BF-C746-416D-A6C8-BBE16B26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2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D57DE2-B910-45FD-8FD9-E18A4E44A3E7}" type="datetime1">
              <a:rPr lang="en-US" altLang="en-US"/>
              <a:pPr/>
              <a:t>7/10/21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BE1499-72DA-411A-9C5D-2F398CFF67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987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E1499-72DA-411A-9C5D-2F398CFF67E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33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E1499-72DA-411A-9C5D-2F398CFF67E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07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E1499-72DA-411A-9C5D-2F398CFF67E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301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E1499-72DA-411A-9C5D-2F398CFF67E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33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E1499-72DA-411A-9C5D-2F398CFF67E1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858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E1499-72DA-411A-9C5D-2F398CFF67E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259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E1499-72DA-411A-9C5D-2F398CFF67E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664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E1499-72DA-411A-9C5D-2F398CFF67E1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906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E1499-72DA-411A-9C5D-2F398CFF67E1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5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Raytheon BBN Technologies Inc.  2021</a:t>
            </a:r>
          </a:p>
        </p:txBody>
      </p:sp>
      <p:pic>
        <p:nvPicPr>
          <p:cNvPr id="7" name="Picture 9" descr="BBn Technologies_RGB_RB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4900" y="418208"/>
            <a:ext cx="144303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58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5017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5954693" y="6403975"/>
            <a:ext cx="3121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Raytheon BBN Technologies Inc.  2021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2805" y="6492876"/>
            <a:ext cx="2133600" cy="30623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			</a:t>
            </a:r>
            <a:fld id="{4DF2B054-D87A-4063-B06C-87406426FA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1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Raytheon BBN Technologies Inc.  2021</a:t>
            </a:r>
          </a:p>
        </p:txBody>
      </p:sp>
    </p:spTree>
    <p:extLst>
      <p:ext uri="{BB962C8B-B14F-4D97-AF65-F5344CB8AC3E}">
        <p14:creationId xmlns:p14="http://schemas.microsoft.com/office/powerpoint/2010/main" val="243076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701" y="6433984"/>
            <a:ext cx="3121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Raytheon BBN Technologies Inc.  2021</a:t>
            </a:r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2140"/>
            <a:ext cx="7772400" cy="147002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/>
              <a:t>The Dawn of Benchmarking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518"/>
            <a:ext cx="6400800" cy="17526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John Makhoul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BBN Technologies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john.makhoul@raytheon.com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Benchmarking: Past, Present, and Future</a:t>
            </a:r>
          </a:p>
          <a:p>
            <a:r>
              <a:rPr lang="en-US" sz="2000" dirty="0">
                <a:solidFill>
                  <a:schemeClr val="tx1"/>
                </a:solidFill>
              </a:rPr>
              <a:t>5 August 2021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9BB997-14EB-6244-AFE1-A095636AF097}"/>
              </a:ext>
            </a:extLst>
          </p:cNvPr>
          <p:cNvSpPr/>
          <p:nvPr/>
        </p:nvSpPr>
        <p:spPr>
          <a:xfrm>
            <a:off x="1284520" y="6287088"/>
            <a:ext cx="6477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This document does not contain technology or technical data controlled under either the U.S. International Traffic in Arms Regulations or the U.S. Export Administration Regulation.</a:t>
            </a:r>
          </a:p>
        </p:txBody>
      </p:sp>
    </p:spTree>
    <p:extLst>
      <p:ext uri="{BB962C8B-B14F-4D97-AF65-F5344CB8AC3E}">
        <p14:creationId xmlns:p14="http://schemas.microsoft.com/office/powerpoint/2010/main" val="328063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Jelinek</a:t>
            </a:r>
            <a:r>
              <a:rPr lang="en-US" dirty="0"/>
              <a:t> &amp; group at IBM – 1975</a:t>
            </a:r>
          </a:p>
          <a:p>
            <a:r>
              <a:rPr lang="en-US" dirty="0"/>
              <a:t>Information-theoretic approach</a:t>
            </a:r>
          </a:p>
          <a:p>
            <a:pPr lvl="1"/>
            <a:r>
              <a:rPr lang="en-US" dirty="0"/>
              <a:t>Hence terms such as “decoder”, “perplexity”</a:t>
            </a:r>
          </a:p>
          <a:p>
            <a:r>
              <a:rPr lang="en-US" dirty="0"/>
              <a:t>Eventually settled on</a:t>
            </a:r>
          </a:p>
          <a:p>
            <a:pPr lvl="1"/>
            <a:r>
              <a:rPr lang="en-US" dirty="0"/>
              <a:t>n-gram language model for words</a:t>
            </a:r>
          </a:p>
          <a:p>
            <a:pPr lvl="1"/>
            <a:r>
              <a:rPr lang="en-US" dirty="0"/>
              <a:t>HMM acoustic model for phones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Modeling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Raytheon BBN Technologies Inc. 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0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57263"/>
            <a:ext cx="8229600" cy="6143306"/>
          </a:xfrm>
        </p:spPr>
        <p:txBody>
          <a:bodyPr/>
          <a:lstStyle/>
          <a:p>
            <a:r>
              <a:rPr lang="en-US" sz="2400" dirty="0"/>
              <a:t>Probabilistic functions of a Markov chain</a:t>
            </a:r>
          </a:p>
          <a:p>
            <a:pPr lvl="1"/>
            <a:r>
              <a:rPr lang="en-US" sz="2000" dirty="0"/>
              <a:t>Institute for Defense Analyses (IDA) in Princeton, NJ</a:t>
            </a:r>
          </a:p>
          <a:p>
            <a:pPr lvl="1"/>
            <a:r>
              <a:rPr lang="en-US" sz="2000" dirty="0"/>
              <a:t>Baum, Petrie, Welch &amp; colleagues – Late 1960s</a:t>
            </a:r>
          </a:p>
          <a:p>
            <a:pPr lvl="1"/>
            <a:r>
              <a:rPr lang="en-US" sz="2000" dirty="0"/>
              <a:t>IBM worked on similar models in the 1970s</a:t>
            </a:r>
          </a:p>
          <a:p>
            <a:r>
              <a:rPr lang="en-US" sz="2400" dirty="0"/>
              <a:t>In the 1970s, these models were used at IDA and IBM, plus Jim Baker, who had interned at IDA</a:t>
            </a:r>
          </a:p>
          <a:p>
            <a:r>
              <a:rPr lang="en-US" sz="2400" dirty="0"/>
              <a:t>7 October 1980: Workshop held by IDA on HMMs</a:t>
            </a:r>
          </a:p>
          <a:p>
            <a:pPr lvl="1"/>
            <a:r>
              <a:rPr lang="en-US" sz="2000" dirty="0"/>
              <a:t>About 40 invitees, from AT&amp;T, BBN, CMU, IBM,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Raytheon BBN Technologies Inc. 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1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46164"/>
            <a:ext cx="5329370" cy="4760747"/>
          </a:xfrm>
        </p:spPr>
        <p:txBody>
          <a:bodyPr/>
          <a:lstStyle/>
          <a:p>
            <a:r>
              <a:rPr lang="en-US" sz="2400" dirty="0"/>
              <a:t>21 cm x 14 cm </a:t>
            </a:r>
          </a:p>
          <a:p>
            <a:r>
              <a:rPr lang="en-US" sz="2400" dirty="0"/>
              <a:t>Edited by Ferguson; chapters by others from IDA</a:t>
            </a:r>
          </a:p>
          <a:p>
            <a:r>
              <a:rPr lang="en-US" sz="2400" dirty="0"/>
              <a:t>First use of the term Hidden Markov Model (HMM)</a:t>
            </a:r>
          </a:p>
          <a:p>
            <a:r>
              <a:rPr lang="en-US" sz="2400" dirty="0"/>
              <a:t>Basic formulations, E-M algorithm, etc.</a:t>
            </a:r>
          </a:p>
          <a:p>
            <a:r>
              <a:rPr lang="en-US" sz="2400" dirty="0"/>
              <a:t>Formed basis for tutorial papers by </a:t>
            </a:r>
            <a:r>
              <a:rPr lang="en-US" sz="2400" dirty="0" err="1"/>
              <a:t>Rabiner</a:t>
            </a:r>
            <a:r>
              <a:rPr lang="en-US" sz="2400" dirty="0"/>
              <a:t> and </a:t>
            </a:r>
            <a:r>
              <a:rPr lang="en-US" sz="2400" dirty="0" err="1"/>
              <a:t>Juang</a:t>
            </a:r>
            <a:r>
              <a:rPr lang="en-US" sz="2400" dirty="0"/>
              <a:t> (1986, 1989)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“Blue Book” – 1980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Raytheon BBN Technologies Inc. 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570" y="1046164"/>
            <a:ext cx="3159467" cy="50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D9BA3B-5F6E-5947-91A6-3D029AB83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Summer Conference on Applied Mathematical Problems, Williamstown, MA</a:t>
            </a:r>
          </a:p>
          <a:p>
            <a:pPr lvl="1"/>
            <a:r>
              <a:rPr lang="en-US" dirty="0"/>
              <a:t>HMMs were featured in detail</a:t>
            </a:r>
          </a:p>
          <a:p>
            <a:r>
              <a:rPr lang="en-US" dirty="0"/>
              <a:t>Work on HMMs had started in earnest at AT&amp;T, then at BBN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A79684-8216-044F-A723-B4C149A0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1981 SCAMP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04CA6-432F-4F41-962C-4D67FF1757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Raytheon BBN Technologies Inc. 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D69AD-3406-F74D-A8B4-B8A52C71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1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57263"/>
            <a:ext cx="8413423" cy="5081259"/>
          </a:xfrm>
        </p:spPr>
        <p:txBody>
          <a:bodyPr>
            <a:normAutofit/>
          </a:bodyPr>
          <a:lstStyle/>
          <a:p>
            <a:r>
              <a:rPr lang="en-US" sz="2000" dirty="0"/>
              <a:t>CMU won the main contract using a “knowledge-based” (KB) approach – Led by Raj Reddy</a:t>
            </a:r>
          </a:p>
          <a:p>
            <a:pPr lvl="1"/>
            <a:r>
              <a:rPr lang="en-US" sz="1800" dirty="0"/>
              <a:t>Spectrogram reading experiment by Ron Cole at CMU with Victor </a:t>
            </a:r>
            <a:r>
              <a:rPr lang="en-US" sz="1800" dirty="0" err="1"/>
              <a:t>Zue</a:t>
            </a:r>
            <a:r>
              <a:rPr lang="en-US" sz="1800" dirty="0"/>
              <a:t> from MIT as the expert spectrogram reader</a:t>
            </a:r>
          </a:p>
          <a:p>
            <a:pPr lvl="1"/>
            <a:r>
              <a:rPr lang="en-US" sz="1800" dirty="0"/>
              <a:t>Use expert knowledge to emulate what Victor </a:t>
            </a:r>
            <a:r>
              <a:rPr lang="en-US" sz="1800" dirty="0" err="1"/>
              <a:t>Zue</a:t>
            </a:r>
            <a:r>
              <a:rPr lang="en-US" sz="1800" dirty="0"/>
              <a:t> does</a:t>
            </a:r>
          </a:p>
          <a:p>
            <a:pPr lvl="1"/>
            <a:r>
              <a:rPr lang="en-US" sz="1800" dirty="0"/>
              <a:t>“Statistical approaches incapable of modeling fine phonetic distinctions”</a:t>
            </a:r>
          </a:p>
          <a:p>
            <a:r>
              <a:rPr lang="en-US" sz="2000" dirty="0"/>
              <a:t>A few small contracts were given to others, including BBN, with the objective of helping CMU</a:t>
            </a:r>
          </a:p>
          <a:p>
            <a:r>
              <a:rPr lang="en-US" sz="2000" dirty="0"/>
              <a:t>BBN’s proposal was based on HMMs</a:t>
            </a:r>
          </a:p>
          <a:p>
            <a:pPr lvl="1"/>
            <a:r>
              <a:rPr lang="en-US" sz="1800" dirty="0"/>
              <a:t>We decided to build a complete system based on HMMs</a:t>
            </a:r>
          </a:p>
          <a:p>
            <a:r>
              <a:rPr lang="en-US" sz="2000" dirty="0"/>
              <a:t>February 1986: First result that gave a hint of the power of HMMs, but no common evaluation</a:t>
            </a:r>
          </a:p>
          <a:p>
            <a:r>
              <a:rPr lang="en-US" sz="2200" dirty="0"/>
              <a:t>Semi-annual Speech Recognition Workshops</a:t>
            </a:r>
          </a:p>
          <a:p>
            <a:pPr lvl="1"/>
            <a:r>
              <a:rPr lang="en-US" sz="1800" dirty="0"/>
              <a:t>Published proceedings once each year starting in Feb. 1986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DARPA Strategic Computing Program - 1984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Raytheon BBN Technologies Inc. 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			</a:t>
            </a:r>
            <a:fld id="{4DF2B054-D87A-4063-B06C-87406426FA5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0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54F6F7-0A77-0D40-945A-CE49BF95D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DARPA Site Visit to BBN</a:t>
            </a:r>
          </a:p>
          <a:p>
            <a:r>
              <a:rPr lang="en-US" sz="2000" dirty="0"/>
              <a:t>Demo at BBN demonstrating the ability of HMMs to model phonetic distinctions</a:t>
            </a:r>
          </a:p>
          <a:p>
            <a:pPr lvl="1"/>
            <a:r>
              <a:rPr lang="en-US" sz="1800" dirty="0"/>
              <a:t>Allen Sears (DARPA PM), David Pallett (NIST), Ned </a:t>
            </a:r>
            <a:r>
              <a:rPr lang="en-US" sz="1800" dirty="0" err="1"/>
              <a:t>Neuberg</a:t>
            </a:r>
            <a:r>
              <a:rPr lang="en-US" sz="1800" dirty="0"/>
              <a:t> (DoD)</a:t>
            </a:r>
          </a:p>
          <a:p>
            <a:r>
              <a:rPr lang="en-US" sz="2000" dirty="0"/>
              <a:t>The system was named “Byblos” after the old Phoenician town where the first phonetic writing was found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A7ED0-5DA9-1C4C-B1FB-84027393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 1986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54B50-4C3E-5541-A9CB-3258A1BFBE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Raytheon BBN Technologies Inc. 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20A5A-8483-A444-90AE-A47BC44B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4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Raytheon BBN Technologies Inc. 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8588" y="-1999800"/>
            <a:ext cx="7948866" cy="1028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8DF35A-0894-E04D-BAF0-E5CAEB32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scientist</a:t>
            </a:r>
          </a:p>
          <a:p>
            <a:r>
              <a:rPr lang="en-US" dirty="0"/>
              <a:t>After the demo in 1986: “This was the first time I could say that, if you poured money into speech recognition research, it would be well worth it.”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EDE707-A35D-FB45-BAB5-D33BA910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Ned </a:t>
            </a:r>
            <a:r>
              <a:rPr lang="en-US" dirty="0" err="1"/>
              <a:t>Neuberg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58926-000D-B440-9E9A-E896837A0B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Raytheon BBN Technologies Inc. 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E00E5-E03F-D54F-8184-5E591741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7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8E9001-CD91-2948-9203-696FE995A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Insisted upon by Allen Sears, DARPA Program Manager</a:t>
            </a:r>
          </a:p>
          <a:p>
            <a:r>
              <a:rPr lang="en-US" dirty="0"/>
              <a:t>Throughout 1986, coordinated by NIST</a:t>
            </a:r>
          </a:p>
          <a:p>
            <a:r>
              <a:rPr lang="en-US" dirty="0"/>
              <a:t>Collection of common corpora</a:t>
            </a:r>
          </a:p>
          <a:p>
            <a:r>
              <a:rPr lang="en-US" dirty="0"/>
              <a:t>Benchmark test procedures</a:t>
            </a:r>
          </a:p>
          <a:p>
            <a:pPr lvl="1"/>
            <a:r>
              <a:rPr lang="en-US" dirty="0"/>
              <a:t>Choice of training and test sets</a:t>
            </a:r>
          </a:p>
          <a:p>
            <a:pPr lvl="1"/>
            <a:r>
              <a:rPr lang="en-US" dirty="0"/>
              <a:t>Metric</a:t>
            </a:r>
          </a:p>
          <a:p>
            <a:pPr lvl="1"/>
            <a:r>
              <a:rPr lang="en-US" dirty="0"/>
              <a:t>All sites were consulted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2A2FAE-67F0-1941-9240-C0DD3F22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for Common Evaluations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DFB54-D150-994F-9170-10A3F7CCA3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Raytheon BBN Technologies Inc. 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36653-31EE-7A49-A875-45513B2F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7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6C3ABB-ECE4-3E44-AE28-3BF61CE43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DARPA Speech Recognition Research Database</a:t>
            </a:r>
          </a:p>
          <a:p>
            <a:pPr lvl="1"/>
            <a:r>
              <a:rPr lang="en-US" sz="2000" dirty="0"/>
              <a:t>TIMIT: TI, MIT, SRI, NBS (NIST)</a:t>
            </a:r>
          </a:p>
          <a:p>
            <a:pPr lvl="2"/>
            <a:r>
              <a:rPr lang="en-US" sz="1800" dirty="0"/>
              <a:t>10 phonetically rich sentences read by 630 speakers</a:t>
            </a:r>
          </a:p>
          <a:p>
            <a:pPr lvl="2"/>
            <a:r>
              <a:rPr lang="en-US" sz="1800" dirty="0"/>
              <a:t>For acoustic-phonetic research</a:t>
            </a:r>
            <a:endParaRPr lang="en-US" sz="1600" dirty="0"/>
          </a:p>
          <a:p>
            <a:r>
              <a:rPr lang="en-US" sz="2400" dirty="0"/>
              <a:t>DARPA Task Domain Speech Recognition Database </a:t>
            </a:r>
          </a:p>
          <a:p>
            <a:pPr lvl="1"/>
            <a:r>
              <a:rPr lang="en-US" sz="2000" dirty="0"/>
              <a:t>For testing speech recognition systems</a:t>
            </a:r>
          </a:p>
          <a:p>
            <a:pPr lvl="1"/>
            <a:r>
              <a:rPr lang="en-US" sz="2000" dirty="0"/>
              <a:t>Designed by NIST, BBN, CMU, SRI; recorded at TI</a:t>
            </a:r>
          </a:p>
          <a:p>
            <a:pPr lvl="1"/>
            <a:r>
              <a:rPr lang="en-US" sz="2000" i="1" dirty="0"/>
              <a:t>Resource Management Corpus</a:t>
            </a:r>
            <a:r>
              <a:rPr lang="en-US" sz="2000" dirty="0"/>
              <a:t>, &gt;1000 sentences</a:t>
            </a:r>
          </a:p>
          <a:p>
            <a:pPr lvl="1"/>
            <a:r>
              <a:rPr lang="en-US" sz="2000" dirty="0"/>
              <a:t>Recordings for speaker-dependent and speaker-independent work</a:t>
            </a:r>
          </a:p>
          <a:p>
            <a:pPr lvl="1"/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1C9D76-12E3-824A-A031-36A11F29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Corpora 1986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DF95-DC5A-F349-AC2F-BC2D1D2F58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Raytheon BBN Technologies Inc. 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E5165-22A7-0645-9EE9-C77277E0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2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A2AC11-4042-CF42-AE5D-81C45FD08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7263"/>
            <a:ext cx="8229600" cy="5072893"/>
          </a:xfrm>
        </p:spPr>
        <p:txBody>
          <a:bodyPr/>
          <a:lstStyle/>
          <a:p>
            <a:r>
              <a:rPr lang="en-US" sz="2400" dirty="0"/>
              <a:t>A watershed year in the history of benchmarking in Human Language Technology (HLT)</a:t>
            </a:r>
          </a:p>
          <a:p>
            <a:pPr lvl="1"/>
            <a:r>
              <a:rPr lang="en-US" sz="2000" dirty="0"/>
              <a:t>Initially in Automatic Speech Recognition (ASR)</a:t>
            </a:r>
          </a:p>
          <a:p>
            <a:r>
              <a:rPr lang="en-US" sz="2400" dirty="0"/>
              <a:t>There was always a desire to benchmark</a:t>
            </a:r>
          </a:p>
          <a:p>
            <a:r>
              <a:rPr lang="en-US" sz="2400" dirty="0"/>
              <a:t>Benchmarking took off with the confluence of several factors</a:t>
            </a:r>
          </a:p>
          <a:p>
            <a:pPr lvl="1"/>
            <a:r>
              <a:rPr lang="en-US" sz="2000" dirty="0"/>
              <a:t>Insistence on benchmarking</a:t>
            </a:r>
          </a:p>
          <a:p>
            <a:pPr lvl="1"/>
            <a:r>
              <a:rPr lang="en-US" sz="2000" dirty="0"/>
              <a:t>Development of common corpora</a:t>
            </a:r>
          </a:p>
          <a:p>
            <a:pPr lvl="1"/>
            <a:r>
              <a:rPr lang="en-US" sz="2000" dirty="0"/>
              <a:t>Defined metrics</a:t>
            </a:r>
          </a:p>
          <a:p>
            <a:pPr lvl="1"/>
            <a:r>
              <a:rPr lang="en-US" sz="2000" dirty="0"/>
              <a:t>Use of trainable systems</a:t>
            </a:r>
          </a:p>
          <a:p>
            <a:pPr lvl="1"/>
            <a:r>
              <a:rPr lang="en-US" sz="2000" dirty="0"/>
              <a:t>Wide participation</a:t>
            </a:r>
          </a:p>
          <a:p>
            <a:pPr lvl="1"/>
            <a:r>
              <a:rPr lang="en-US" sz="2000" dirty="0"/>
              <a:t>Resulting acceleration in technology development</a:t>
            </a:r>
          </a:p>
          <a:p>
            <a:pPr lvl="1"/>
            <a:r>
              <a:rPr lang="en-US" sz="2000" dirty="0"/>
              <a:t>A positive feedback loop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44B947-9980-BA43-8477-3767CCAF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1987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8530D-52DA-DF42-B0BC-0D68535EA1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Raytheon BBN Technologies Inc. 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EE201-A0E1-1C45-BCF6-71E57DCE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2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988B2A-9553-AC4D-8ADD-E472018B4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only “percent words correct” was required</a:t>
            </a:r>
          </a:p>
          <a:p>
            <a:pPr lvl="1"/>
            <a:r>
              <a:rPr lang="en-US" dirty="0"/>
              <a:t>No criterion for word beginning or ending times</a:t>
            </a:r>
          </a:p>
          <a:p>
            <a:pPr lvl="1"/>
            <a:r>
              <a:rPr lang="en-US" dirty="0"/>
              <a:t>Reporting substitutions, deletions, &amp; insertions was optional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DC819-344A-354E-8DD3-073ED675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(1986)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0E659-EA75-6D4D-9FBD-4B3D1CFD7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Raytheon BBN Technologies Inc. 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2038F-8085-A544-881B-E2996E6A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588D22-9982-8F4D-BB43-9453D95F4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5007"/>
            <a:ext cx="8229600" cy="4525963"/>
          </a:xfrm>
        </p:spPr>
        <p:txBody>
          <a:bodyPr/>
          <a:lstStyle/>
          <a:p>
            <a:r>
              <a:rPr lang="en-US" sz="2400" dirty="0"/>
              <a:t>Only two teams participated: CMU, BBN</a:t>
            </a:r>
          </a:p>
          <a:p>
            <a:pPr lvl="1"/>
            <a:r>
              <a:rPr lang="en-US" sz="2000" dirty="0"/>
              <a:t>Knowledge-based vs. trainable system (HMM)</a:t>
            </a:r>
          </a:p>
          <a:p>
            <a:pPr lvl="1"/>
            <a:r>
              <a:rPr lang="en-US" sz="2000" dirty="0"/>
              <a:t>Resource Management Corpus</a:t>
            </a:r>
          </a:p>
          <a:p>
            <a:r>
              <a:rPr lang="en-US" sz="2400" dirty="0"/>
              <a:t>Clearly better performance by HMM system</a:t>
            </a:r>
          </a:p>
          <a:p>
            <a:r>
              <a:rPr lang="en-US" sz="2400" dirty="0"/>
              <a:t>HMM system had the following advantages</a:t>
            </a:r>
          </a:p>
          <a:p>
            <a:pPr lvl="1"/>
            <a:r>
              <a:rPr lang="en-US" sz="2000" dirty="0"/>
              <a:t>Automatically trainable</a:t>
            </a:r>
          </a:p>
          <a:p>
            <a:pPr lvl="1"/>
            <a:r>
              <a:rPr lang="en-US" sz="2000" dirty="0"/>
              <a:t>Does not require expert knowledge, only annotated data</a:t>
            </a:r>
          </a:p>
          <a:p>
            <a:pPr lvl="1"/>
            <a:r>
              <a:rPr lang="en-US" sz="2000" dirty="0"/>
              <a:t>Much simpler to build</a:t>
            </a:r>
          </a:p>
          <a:p>
            <a:pPr lvl="1"/>
            <a:r>
              <a:rPr lang="en-US" sz="2000" dirty="0"/>
              <a:t>New techniques easily transferrable to others</a:t>
            </a:r>
          </a:p>
          <a:p>
            <a:r>
              <a:rPr lang="en-US" sz="2400" dirty="0"/>
              <a:t>Claim that statistical methods cannot model phonetic distinctions was no longer viable</a:t>
            </a:r>
          </a:p>
          <a:p>
            <a:pPr lvl="1"/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6FCA71-1623-DB4B-96F1-33418E9B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Common Evaluation: March 1987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CF776-527B-134F-9046-6EA032C54D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Raytheon BBN Technologies Inc. 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E0C39-EC49-8F45-AD73-FCDA2563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125142-48B1-0943-8C01-3E63D979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Perhaps knowledge-based methods were better at locating word boundaries</a:t>
            </a:r>
          </a:p>
          <a:p>
            <a:r>
              <a:rPr lang="en-US" dirty="0"/>
              <a:t>Another test was held in 1987</a:t>
            </a:r>
          </a:p>
          <a:p>
            <a:pPr lvl="1"/>
            <a:r>
              <a:rPr lang="en-US" dirty="0"/>
              <a:t>Word boundaries in test data were hand labelled by human experts</a:t>
            </a:r>
          </a:p>
          <a:p>
            <a:r>
              <a:rPr lang="en-US" dirty="0"/>
              <a:t>Here again, HMM system was better at locating word boundaries</a:t>
            </a:r>
          </a:p>
          <a:p>
            <a:r>
              <a:rPr lang="en-US" dirty="0"/>
              <a:t>By early 1988, CMU had shifted all work to HMMs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E8AE4E-A8DD-C641-BFE8-F20498D4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F2584-5BF0-5A41-A1DF-FFFAD39B3C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Raytheon BBN Technologies Inc. 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C114B-39E0-224D-9F42-9E8053B4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7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40E3EF-03EF-F349-9098-2BAEE3B1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community settled on Word Error Rate as the primary metric for speech recognition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Focus on error rate instead of accuracy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402620-8184-A74F-AF9B-D343A493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Metric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5DAF8-0907-2E4C-B3A9-E85F8AE33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Raytheon BBN Technologies Inc. 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53A29-F24B-6041-9E04-E3399CE8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8A1653-4EF0-774E-91FD-F16A090D8598}"/>
                  </a:ext>
                </a:extLst>
              </p:cNvPr>
              <p:cNvSpPr txBox="1"/>
              <p:nvPr/>
            </p:nvSpPr>
            <p:spPr>
              <a:xfrm>
                <a:off x="1366234" y="2309720"/>
                <a:ext cx="6857070" cy="772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i="1" dirty="0"/>
                  <a:t>WER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𝑠𝑢𝑏𝑠𝑡𝑖𝑡𝑢𝑡𝑖𝑜𝑛𝑠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𝑑𝑒𝑙𝑒𝑡𝑖𝑜𝑛𝑠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𝑖𝑛𝑠𝑒𝑟𝑡𝑖𝑜𝑛𝑠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𝑟𝑒𝑓𝑒𝑟𝑒𝑛𝑐𝑒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8A1653-4EF0-774E-91FD-F16A090D8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234" y="2309720"/>
                <a:ext cx="6857070" cy="772071"/>
              </a:xfrm>
              <a:prstGeom prst="rect">
                <a:avLst/>
              </a:prstGeom>
              <a:blipFill>
                <a:blip r:embed="rId2"/>
                <a:stretch>
                  <a:fillRect l="-3333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9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12D411-1600-B940-872F-4D20BCD13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976117"/>
            <a:ext cx="8538210" cy="5259583"/>
          </a:xfrm>
        </p:spPr>
        <p:txBody>
          <a:bodyPr/>
          <a:lstStyle/>
          <a:p>
            <a:r>
              <a:rPr lang="en-US" sz="2000" dirty="0"/>
              <a:t>A series of DARPA programs followed</a:t>
            </a:r>
          </a:p>
          <a:p>
            <a:pPr lvl="1"/>
            <a:r>
              <a:rPr lang="en-US" sz="1800" dirty="0"/>
              <a:t>Spoken Language Systems (SLS) program, other NLP programs, and neural nets</a:t>
            </a:r>
          </a:p>
          <a:p>
            <a:r>
              <a:rPr lang="en-US" sz="2000" dirty="0"/>
              <a:t>Feb 1989: Speech and Natural Language Workshop</a:t>
            </a:r>
          </a:p>
          <a:p>
            <a:pPr lvl="1"/>
            <a:r>
              <a:rPr lang="en-US" sz="1800" dirty="0"/>
              <a:t>Started by Charles Wayne</a:t>
            </a:r>
          </a:p>
          <a:p>
            <a:pPr lvl="2"/>
            <a:r>
              <a:rPr lang="en-US" sz="1400" dirty="0"/>
              <a:t>Emphasis on common evaluations</a:t>
            </a:r>
          </a:p>
          <a:p>
            <a:pPr lvl="1"/>
            <a:r>
              <a:rPr lang="en-US" sz="1800" dirty="0"/>
              <a:t>Annual with published proceedings</a:t>
            </a:r>
          </a:p>
          <a:p>
            <a:pPr lvl="1"/>
            <a:r>
              <a:rPr lang="en-US" sz="1800" dirty="0"/>
              <a:t>120 people from 17 organizations in attendance, including IBM &amp; AT&amp;T, who were not funded by DARPA</a:t>
            </a:r>
          </a:p>
          <a:p>
            <a:r>
              <a:rPr lang="en-US" sz="2000" dirty="0"/>
              <a:t>1990: ATIS (Air Travel Information System)</a:t>
            </a:r>
          </a:p>
          <a:p>
            <a:r>
              <a:rPr lang="en-US" sz="2000" dirty="0"/>
              <a:t>1991: Attendance from Europe; seed funding and planning for the Linguistic Data Consortium (LDC), formalized in 1992</a:t>
            </a:r>
          </a:p>
          <a:p>
            <a:r>
              <a:rPr lang="en-US" sz="2000" dirty="0"/>
              <a:t>Sept 1992: Last Resource Management evaluation </a:t>
            </a:r>
          </a:p>
          <a:p>
            <a:pPr lvl="1"/>
            <a:r>
              <a:rPr lang="en-US" sz="1800" dirty="0"/>
              <a:t>Participation by Cambridge University and LIMSI (France)</a:t>
            </a:r>
          </a:p>
          <a:p>
            <a:r>
              <a:rPr lang="en-US" sz="2000" dirty="0"/>
              <a:t>Other corpora and evaluations followed, with greater participation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70A458-C192-5C47-8524-C7368ACC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DARPA Programs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14F56-8C3D-7140-B780-0894AEDDEC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Raytheon BBN Technologies Inc. 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F42A0-5FE9-E240-99E7-F592A99B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7F464B-3582-F146-AF7A-AB7EB485E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9711"/>
            <a:ext cx="8229600" cy="4525963"/>
          </a:xfrm>
        </p:spPr>
        <p:txBody>
          <a:bodyPr/>
          <a:lstStyle/>
          <a:p>
            <a:r>
              <a:rPr lang="en-US" dirty="0"/>
              <a:t>Success of</a:t>
            </a:r>
          </a:p>
          <a:p>
            <a:pPr lvl="1"/>
            <a:r>
              <a:rPr lang="en-US" dirty="0"/>
              <a:t>Metrics-based evaluations</a:t>
            </a:r>
          </a:p>
          <a:p>
            <a:pPr lvl="1"/>
            <a:r>
              <a:rPr lang="en-US" dirty="0"/>
              <a:t>Common corpora</a:t>
            </a:r>
          </a:p>
          <a:p>
            <a:pPr lvl="1"/>
            <a:r>
              <a:rPr lang="en-US" dirty="0"/>
              <a:t>Automatically trainable systems</a:t>
            </a:r>
          </a:p>
          <a:p>
            <a:r>
              <a:rPr lang="en-US" dirty="0"/>
              <a:t>Acceleration of progress in ASR worldwide</a:t>
            </a:r>
          </a:p>
          <a:p>
            <a:pPr lvl="1"/>
            <a:r>
              <a:rPr lang="en-US" dirty="0"/>
              <a:t>Advances in computing speed and storage</a:t>
            </a:r>
          </a:p>
          <a:p>
            <a:pPr lvl="1"/>
            <a:r>
              <a:rPr lang="en-US" dirty="0"/>
              <a:t>Search strategies</a:t>
            </a:r>
          </a:p>
          <a:p>
            <a:r>
              <a:rPr lang="en-US" dirty="0"/>
              <a:t>Paradigm spread to other fields within and outside DARPA</a:t>
            </a:r>
          </a:p>
          <a:p>
            <a:r>
              <a:rPr lang="en-US" dirty="0"/>
              <a:t>Defining WER was easy; other metrics had to be developed for more challenging tasks</a:t>
            </a:r>
          </a:p>
          <a:p>
            <a:pPr lvl="1"/>
            <a:r>
              <a:rPr lang="en-US" dirty="0"/>
              <a:t>MT and other NLP tasks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C561CB-E9B4-FD4B-9EBB-21289260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BFDBB-4A4E-6649-A0EB-C2A64D65A7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Raytheon BBN Technologies Inc. 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15398-4BA4-4A42-93DC-0D405ED4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47BAB5-4697-2246-A763-8266AEA7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annotated corpus</a:t>
            </a:r>
          </a:p>
          <a:p>
            <a:pPr lvl="1"/>
            <a:r>
              <a:rPr lang="en-US" dirty="0"/>
              <a:t>Measure inter-annotator agreement on a small sample of the data</a:t>
            </a:r>
          </a:p>
          <a:p>
            <a:pPr lvl="1"/>
            <a:r>
              <a:rPr lang="en-US" dirty="0"/>
              <a:t>Publish the information along with the corpus</a:t>
            </a:r>
          </a:p>
          <a:p>
            <a:r>
              <a:rPr lang="en-US" dirty="0"/>
              <a:t>Inter-annotator agreement effectively places an upper limit on the accuracy of models and algorithms</a:t>
            </a:r>
          </a:p>
          <a:p>
            <a:pPr lvl="1"/>
            <a:r>
              <a:rPr lang="en-US" dirty="0"/>
              <a:t>Performance is gated by inter-annotator agreement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1672DA-3162-AE41-8FF1-B3DBB605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Plea in Corpus Creation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B7BA7-B1FE-874D-9EAF-3846F76470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Raytheon BBN Technologies Inc. 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DB79E-89FD-B54C-9F98-0983FD7E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7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A137D-95FA-7048-BE05-F715CB5AB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57263"/>
            <a:ext cx="8993393" cy="4525963"/>
          </a:xfrm>
        </p:spPr>
        <p:txBody>
          <a:bodyPr/>
          <a:lstStyle/>
          <a:p>
            <a:r>
              <a:rPr lang="en-US" sz="2400" dirty="0"/>
              <a:t>Original assumption around 1970 that we needed more than acoustic information to perform good ASR was correct</a:t>
            </a:r>
          </a:p>
          <a:p>
            <a:pPr lvl="1"/>
            <a:r>
              <a:rPr lang="en-US" sz="2000" dirty="0"/>
              <a:t>But, what was thought of as “speech knowledge” was largely illusory with respect to its use in ASR</a:t>
            </a:r>
          </a:p>
          <a:p>
            <a:pPr lvl="1"/>
            <a:r>
              <a:rPr lang="en-US" sz="2000" dirty="0"/>
              <a:t>It turned out that all we needed was a good statistical language model to capture higher-level information</a:t>
            </a:r>
          </a:p>
          <a:p>
            <a:r>
              <a:rPr lang="en-US" sz="2400" dirty="0"/>
              <a:t>Original dream of having computer researchers communicate with their machines via voice did not materialize</a:t>
            </a:r>
          </a:p>
          <a:p>
            <a:pPr lvl="1"/>
            <a:r>
              <a:rPr lang="en-US" sz="2000" dirty="0"/>
              <a:t>But, people all over the world, are using apps like Siri and Alexa on a daily basis to access information and accomplish simple tasks via voice</a:t>
            </a:r>
          </a:p>
          <a:p>
            <a:r>
              <a:rPr lang="en-US" sz="2400" dirty="0"/>
              <a:t>How to capture and use sophisticated higher-level information, like semantics, continues to represent our holy grail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1A8C1F-445F-E545-966E-F8EDDEE5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Postscript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80BF1-4397-3F42-B5CD-E2C49B5A09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Raytheon BBN Technologies Inc. 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0B0DA-989B-7945-AA5A-79DB828F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8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270D4-09B1-8549-9F76-028F6B0B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556" y="2759930"/>
            <a:ext cx="8229600" cy="68262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67682-3638-1043-BE76-FDEDECA7DD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Raytheon BBN Technologies Inc. 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26491-245A-C243-9519-95AB0643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8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E53E45-E3B5-A841-B84F-9EE9C34B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5017"/>
            <a:ext cx="8229600" cy="4976554"/>
          </a:xfrm>
        </p:spPr>
        <p:txBody>
          <a:bodyPr/>
          <a:lstStyle/>
          <a:p>
            <a:r>
              <a:rPr lang="en-US" sz="1600" dirty="0"/>
              <a:t>R. Jakobson, G. </a:t>
            </a:r>
            <a:r>
              <a:rPr lang="en-US" sz="1600" dirty="0" err="1"/>
              <a:t>Fant</a:t>
            </a:r>
            <a:r>
              <a:rPr lang="en-US" sz="1600" dirty="0"/>
              <a:t>, &amp; M. Hale, </a:t>
            </a:r>
            <a:r>
              <a:rPr lang="en-US" sz="1600" i="1" dirty="0"/>
              <a:t>Preliminaries to Speech Analysis: The Distinctive Features and Their Correlates, </a:t>
            </a:r>
            <a:r>
              <a:rPr lang="en-US" sz="1600" dirty="0"/>
              <a:t>MIT Press, 1951, 1961.</a:t>
            </a:r>
          </a:p>
          <a:p>
            <a:r>
              <a:rPr lang="en-US" sz="1600" dirty="0"/>
              <a:t>N. Chomsky &amp; M. Hale, </a:t>
            </a:r>
            <a:r>
              <a:rPr lang="en-US" sz="1600" i="1" dirty="0"/>
              <a:t>The Sound Pattern of English</a:t>
            </a:r>
            <a:r>
              <a:rPr lang="en-US" sz="1600" dirty="0"/>
              <a:t>, Harper &amp; Row, 1968.</a:t>
            </a:r>
          </a:p>
          <a:p>
            <a:r>
              <a:rPr lang="en-US" sz="1600" dirty="0"/>
              <a:t>J.S. </a:t>
            </a:r>
            <a:r>
              <a:rPr lang="en-US" sz="1600" dirty="0" err="1"/>
              <a:t>Perkell</a:t>
            </a:r>
            <a:r>
              <a:rPr lang="en-US" sz="1600" dirty="0"/>
              <a:t> &amp; D.H. Klatt, Eds., </a:t>
            </a:r>
            <a:r>
              <a:rPr lang="en-US" sz="1600" i="1" dirty="0"/>
              <a:t>Invariance and Variability in Speech Processes</a:t>
            </a:r>
            <a:r>
              <a:rPr lang="en-US" sz="1600" dirty="0"/>
              <a:t>, Lawrence Erlbaum Associates Publishers, 1986.  Includes comments by Makhoul &amp; Schwartz, “Ignorance Modeling,” pp. 344-345.</a:t>
            </a:r>
          </a:p>
          <a:p>
            <a:r>
              <a:rPr lang="en-US" sz="1600" dirty="0"/>
              <a:t>J.R. Pierce, “Whither Speech Recognition?” J. </a:t>
            </a:r>
            <a:r>
              <a:rPr lang="en-US" sz="1600" dirty="0" err="1"/>
              <a:t>Acoust</a:t>
            </a:r>
            <a:r>
              <a:rPr lang="en-US" sz="1600" dirty="0"/>
              <a:t>. Soc. America, vol. 46, Oct. 1969.</a:t>
            </a:r>
          </a:p>
          <a:p>
            <a:r>
              <a:rPr lang="en-US" sz="1600" dirty="0"/>
              <a:t>A. Newell </a:t>
            </a:r>
            <a:r>
              <a:rPr lang="en-US" sz="1600" i="1" dirty="0"/>
              <a:t>et al.</a:t>
            </a:r>
            <a:r>
              <a:rPr lang="en-US" sz="1600" dirty="0"/>
              <a:t>, </a:t>
            </a:r>
            <a:r>
              <a:rPr lang="en-US" sz="1600" i="1" dirty="0"/>
              <a:t>Speech Understanding Systems: Final Report of a Study Group</a:t>
            </a:r>
            <a:r>
              <a:rPr lang="en-US" sz="1600" dirty="0"/>
              <a:t>, published by Carnegie-Mellon University, May 1971.</a:t>
            </a:r>
          </a:p>
          <a:p>
            <a:r>
              <a:rPr lang="en-US" sz="1600" dirty="0"/>
              <a:t>W.A. Lea, Ed., </a:t>
            </a:r>
            <a:r>
              <a:rPr lang="en-US" sz="1600" i="1" dirty="0"/>
              <a:t>Trends in Speech Recognition, Prentice-Hall, 1980.  </a:t>
            </a:r>
            <a:r>
              <a:rPr lang="en-US" sz="1600" dirty="0"/>
              <a:t>One part is devoted to the ARPA Speech Understanding Program.</a:t>
            </a:r>
          </a:p>
          <a:p>
            <a:r>
              <a:rPr lang="en-US" sz="1600" dirty="0"/>
              <a:t>F. Jelinek, L.R. </a:t>
            </a:r>
            <a:r>
              <a:rPr lang="en-US" sz="1600" dirty="0" err="1"/>
              <a:t>Bahl</a:t>
            </a:r>
            <a:r>
              <a:rPr lang="en-US" sz="1600" dirty="0"/>
              <a:t>, &amp; R.L. Mercer, “Design of a linguistic statistical decoder for the recognition of continuous speech,” IEEE Trans. Information Theory, vol. 21, No. 3, </a:t>
            </a:r>
            <a:br>
              <a:rPr lang="en-US" sz="1600" dirty="0"/>
            </a:br>
            <a:r>
              <a:rPr lang="en-US" sz="1600" dirty="0"/>
              <a:t>pp. 250-256, May 1975.</a:t>
            </a:r>
          </a:p>
          <a:p>
            <a:r>
              <a:rPr lang="en-US" sz="1600" dirty="0"/>
              <a:t>L.R. </a:t>
            </a:r>
            <a:r>
              <a:rPr lang="en-US" sz="1600" dirty="0" err="1"/>
              <a:t>Bahl</a:t>
            </a:r>
            <a:r>
              <a:rPr lang="en-US" sz="1600" dirty="0"/>
              <a:t>, F. Jelinek, &amp; R.L. Mercer, “A Maximum Likelihood Approach to Continuous Speech Recognition,” IEEE Trans. Pattern Analysis &amp; Machine Intelligence, vol. PAMI-5, No. 3, pp. 179-190, March 1983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0FE9B-40DF-4448-A157-331C574C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BA8E-5ECD-3441-9D48-F8F12C78C1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Raytheon BBN Technologies Inc. 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C5EA9-6F0E-6A4E-B38F-BA3CFA49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7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Generations of Automatic Speech Recognition (ASR)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Raytheon BBN Technologies Inc. 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6770" y="5760999"/>
            <a:ext cx="2309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(Adapted from </a:t>
            </a:r>
            <a:r>
              <a:rPr lang="en-US" sz="1400" dirty="0" err="1">
                <a:latin typeface="+mj-lt"/>
              </a:rPr>
              <a:t>Furui</a:t>
            </a:r>
            <a:r>
              <a:rPr lang="en-US" sz="1400" dirty="0">
                <a:latin typeface="+mj-lt"/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8513" y="1182820"/>
            <a:ext cx="9202361" cy="4212971"/>
            <a:chOff x="2153732" y="965663"/>
            <a:chExt cx="9314309" cy="4212971"/>
          </a:xfrm>
        </p:grpSpPr>
        <p:grpSp>
          <p:nvGrpSpPr>
            <p:cNvPr id="12" name="Group 11"/>
            <p:cNvGrpSpPr/>
            <p:nvPr/>
          </p:nvGrpSpPr>
          <p:grpSpPr>
            <a:xfrm>
              <a:off x="2153732" y="965663"/>
              <a:ext cx="9314309" cy="4212971"/>
              <a:chOff x="1912432" y="1016463"/>
              <a:chExt cx="9314309" cy="4212971"/>
            </a:xfrm>
          </p:grpSpPr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1912432" y="1016463"/>
                <a:ext cx="9067988" cy="496736"/>
              </a:xfrm>
              <a:prstGeom prst="rect">
                <a:avLst/>
              </a:prstGeom>
              <a:gradFill rotWithShape="1">
                <a:gsLst>
                  <a:gs pos="17000">
                    <a:srgbClr val="7030A0"/>
                  </a:gs>
                  <a:gs pos="99000">
                    <a:srgbClr val="95CFFE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defPPr>
                  <a:defRPr lang="en-US"/>
                </a:defPPr>
                <a:lvl1pPr defTabSz="457200" fontAlgn="base">
                  <a:spcBef>
                    <a:spcPct val="0"/>
                  </a:spcBef>
                  <a:spcAft>
                    <a:spcPct val="0"/>
                  </a:spcAft>
                  <a:defRPr kumimoji="0" kern="0">
                    <a:solidFill>
                      <a:srgbClr val="000000"/>
                    </a:solidFill>
                    <a:latin typeface="Arial" charset="0"/>
                    <a:ea typeface="ＭＳ Ｐゴシック" charset="-128"/>
                  </a:defRPr>
                </a:lvl1pPr>
                <a:lvl2pPr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ea typeface="ＭＳ Ｐゴシック" charset="-128"/>
                  </a:defRPr>
                </a:lvl2pPr>
                <a:lvl3pPr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ea typeface="ＭＳ Ｐゴシック" charset="-128"/>
                  </a:defRPr>
                </a:lvl3pPr>
                <a:lvl4pPr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ea typeface="ＭＳ Ｐゴシック" charset="-128"/>
                  </a:defRPr>
                </a:lvl4pPr>
                <a:lvl5pPr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latin typeface="Arial" charset="0"/>
                    <a:ea typeface="ＭＳ Ｐゴシック" charset="-128"/>
                  </a:defRPr>
                </a:lvl5pPr>
                <a:lvl6pPr>
                  <a:defRPr>
                    <a:latin typeface="Arial" charset="0"/>
                    <a:ea typeface="ＭＳ Ｐゴシック" charset="-128"/>
                  </a:defRPr>
                </a:lvl6pPr>
                <a:lvl7pPr>
                  <a:defRPr>
                    <a:latin typeface="Arial" charset="0"/>
                    <a:ea typeface="ＭＳ Ｐゴシック" charset="-128"/>
                  </a:defRPr>
                </a:lvl7pPr>
                <a:lvl8pPr>
                  <a:defRPr>
                    <a:latin typeface="Arial" charset="0"/>
                    <a:ea typeface="ＭＳ Ｐゴシック" charset="-128"/>
                  </a:defRPr>
                </a:lvl8pPr>
                <a:lvl9pPr>
                  <a:defRPr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ja-JP" dirty="0">
                    <a:solidFill>
                      <a:schemeClr val="bg1"/>
                    </a:solidFill>
                  </a:rPr>
                  <a:t>1960		1970		1980		1990		2000		2010		2020</a:t>
                </a:r>
              </a:p>
            </p:txBody>
          </p:sp>
          <p:sp>
            <p:nvSpPr>
              <p:cNvPr id="15" name="Text Box 16"/>
              <p:cNvSpPr txBox="1">
                <a:spLocks noChangeArrowheads="1"/>
              </p:cNvSpPr>
              <p:nvPr/>
            </p:nvSpPr>
            <p:spPr bwMode="auto">
              <a:xfrm>
                <a:off x="2472784" y="1803188"/>
                <a:ext cx="7921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ja-JP" kern="0" dirty="0">
                    <a:solidFill>
                      <a:srgbClr val="008000"/>
                    </a:solidFill>
                    <a:latin typeface="+mj-lt"/>
                  </a:rPr>
                  <a:t>1965</a:t>
                </a:r>
              </a:p>
            </p:txBody>
          </p:sp>
          <p:sp>
            <p:nvSpPr>
              <p:cNvPr id="16" name="Text Box 17"/>
              <p:cNvSpPr txBox="1">
                <a:spLocks noChangeArrowheads="1"/>
              </p:cNvSpPr>
              <p:nvPr/>
            </p:nvSpPr>
            <p:spPr bwMode="auto">
              <a:xfrm>
                <a:off x="5470885" y="1800013"/>
                <a:ext cx="7921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ja-JP" kern="0" dirty="0">
                    <a:solidFill>
                      <a:srgbClr val="008000"/>
                    </a:solidFill>
                    <a:latin typeface="+mj-lt"/>
                  </a:rPr>
                  <a:t>1987</a:t>
                </a:r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 flipV="1">
                <a:off x="2847702" y="2177845"/>
                <a:ext cx="2989217" cy="1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kern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8" name="Text Box 9"/>
              <p:cNvSpPr txBox="1">
                <a:spLocks noChangeArrowheads="1"/>
              </p:cNvSpPr>
              <p:nvPr/>
            </p:nvSpPr>
            <p:spPr bwMode="auto">
              <a:xfrm>
                <a:off x="3732605" y="1822239"/>
                <a:ext cx="576263" cy="366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ja-JP" b="1" kern="0" dirty="0">
                    <a:solidFill>
                      <a:srgbClr val="000000"/>
                    </a:solidFill>
                    <a:latin typeface="+mj-lt"/>
                  </a:rPr>
                  <a:t>1G</a:t>
                </a:r>
              </a:p>
            </p:txBody>
          </p:sp>
          <p:sp>
            <p:nvSpPr>
              <p:cNvPr id="19" name="Text Box 11"/>
              <p:cNvSpPr txBox="1">
                <a:spLocks noChangeArrowheads="1"/>
              </p:cNvSpPr>
              <p:nvPr/>
            </p:nvSpPr>
            <p:spPr bwMode="auto">
              <a:xfrm>
                <a:off x="2520060" y="2211187"/>
                <a:ext cx="3499740" cy="560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9pPr>
              </a:lstStyle>
              <a:p>
                <a:pPr algn="ctr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kern="0" dirty="0">
                    <a:solidFill>
                      <a:srgbClr val="C00000"/>
                    </a:solidFill>
                    <a:latin typeface="+mj-lt"/>
                  </a:rPr>
                  <a:t>Heuristic approaches </a:t>
                </a:r>
              </a:p>
              <a:p>
                <a:pPr algn="ctr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1600" kern="0" dirty="0">
                    <a:solidFill>
                      <a:srgbClr val="000000"/>
                    </a:solidFill>
                    <a:latin typeface="+mj-lt"/>
                  </a:rPr>
                  <a:t>(Knowledge-based; Rule-based)</a:t>
                </a: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2772119" y="2763074"/>
                <a:ext cx="2743394" cy="951050"/>
                <a:chOff x="4177590" y="2210735"/>
                <a:chExt cx="2743394" cy="951050"/>
              </a:xfrm>
            </p:grpSpPr>
            <p:sp>
              <p:nvSpPr>
                <p:cNvPr id="30" name="Line 12"/>
                <p:cNvSpPr>
                  <a:spLocks noChangeShapeType="1"/>
                </p:cNvSpPr>
                <p:nvPr/>
              </p:nvSpPr>
              <p:spPr bwMode="auto">
                <a:xfrm>
                  <a:off x="4567771" y="2573374"/>
                  <a:ext cx="1814020" cy="0"/>
                </a:xfrm>
                <a:prstGeom prst="line">
                  <a:avLst/>
                </a:prstGeom>
                <a:noFill/>
                <a:ln w="38100">
                  <a:solidFill>
                    <a:srgbClr val="0070C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0" lang="ja-JP" altLang="en-US" kern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159411" y="2217765"/>
                  <a:ext cx="576263" cy="3667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ja-JP" b="1" kern="0" dirty="0">
                      <a:solidFill>
                        <a:srgbClr val="000000"/>
                      </a:solidFill>
                      <a:latin typeface="+mj-lt"/>
                    </a:rPr>
                    <a:t>2G</a:t>
                  </a:r>
                </a:p>
              </p:txBody>
            </p:sp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418289" y="2601632"/>
                  <a:ext cx="2106613" cy="560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9pPr>
                </a:lstStyle>
                <a:p>
                  <a:pPr algn="ctr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lang="en-US" altLang="ja-JP" kern="0" dirty="0">
                      <a:solidFill>
                        <a:srgbClr val="C00000"/>
                      </a:solidFill>
                      <a:latin typeface="+mj-lt"/>
                    </a:rPr>
                    <a:t>Pattern matching</a:t>
                  </a:r>
                  <a:endParaRPr lang="en-US" altLang="ja-JP" kern="0" dirty="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lang="en-US" altLang="ja-JP" sz="1600" kern="0" dirty="0">
                      <a:solidFill>
                        <a:srgbClr val="000000"/>
                      </a:solidFill>
                      <a:latin typeface="+mj-lt"/>
                    </a:rPr>
                    <a:t>(LPC, FFT, DTW)</a:t>
                  </a:r>
                </a:p>
              </p:txBody>
            </p:sp>
            <p:sp>
              <p:nvSpPr>
                <p:cNvPr id="3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177590" y="2210735"/>
                  <a:ext cx="79216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9pPr>
                </a:lstStyle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ja-JP" kern="0" dirty="0">
                      <a:solidFill>
                        <a:srgbClr val="0070C0"/>
                      </a:solidFill>
                      <a:latin typeface="+mj-lt"/>
                    </a:rPr>
                    <a:t>1968</a:t>
                  </a:r>
                </a:p>
              </p:txBody>
            </p:sp>
            <p:sp>
              <p:nvSpPr>
                <p:cNvPr id="3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128821" y="2210735"/>
                  <a:ext cx="792163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9pPr>
                </a:lstStyle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ja-JP" kern="0" dirty="0">
                      <a:solidFill>
                        <a:srgbClr val="0070C0"/>
                      </a:solidFill>
                      <a:latin typeface="+mj-lt"/>
                    </a:rPr>
                    <a:t>1980</a:t>
                  </a:r>
                </a:p>
              </p:txBody>
            </p:sp>
          </p:grp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4302428" y="4092696"/>
                <a:ext cx="6517972" cy="1757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oval" w="med" len="med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kern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6233209" y="3727731"/>
                <a:ext cx="576263" cy="366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ja-JP" b="1" kern="0" dirty="0">
                    <a:solidFill>
                      <a:srgbClr val="000000"/>
                    </a:solidFill>
                    <a:latin typeface="+mj-lt"/>
                  </a:rPr>
                  <a:t>3G</a:t>
                </a:r>
              </a:p>
            </p:txBody>
          </p:sp>
          <p:sp>
            <p:nvSpPr>
              <p:cNvPr id="23" name="Text Box 22"/>
              <p:cNvSpPr txBox="1">
                <a:spLocks noChangeArrowheads="1"/>
              </p:cNvSpPr>
              <p:nvPr/>
            </p:nvSpPr>
            <p:spPr bwMode="auto">
              <a:xfrm>
                <a:off x="5034468" y="4148306"/>
                <a:ext cx="3675732" cy="560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9pPr>
              </a:lstStyle>
              <a:p>
                <a:pPr algn="ctr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kern="0" dirty="0">
                    <a:solidFill>
                      <a:srgbClr val="C00000"/>
                    </a:solidFill>
                    <a:latin typeface="+mj-lt"/>
                  </a:rPr>
                  <a:t>Model-based statistical framework</a:t>
                </a:r>
                <a:endParaRPr lang="en-US" altLang="ja-JP" kern="0" dirty="0">
                  <a:solidFill>
                    <a:srgbClr val="000000"/>
                  </a:solidFill>
                  <a:latin typeface="+mj-lt"/>
                </a:endParaRPr>
              </a:p>
              <a:p>
                <a:pPr algn="ctr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ja-JP" sz="1600" kern="0" dirty="0">
                    <a:solidFill>
                      <a:srgbClr val="000000"/>
                    </a:solidFill>
                    <a:latin typeface="+mj-lt"/>
                  </a:rPr>
                  <a:t>(HMM, n-gram, neural net)</a:t>
                </a:r>
              </a:p>
            </p:txBody>
          </p:sp>
          <p:sp>
            <p:nvSpPr>
              <p:cNvPr id="24" name="Text Box 23"/>
              <p:cNvSpPr txBox="1">
                <a:spLocks noChangeArrowheads="1"/>
              </p:cNvSpPr>
              <p:nvPr/>
            </p:nvSpPr>
            <p:spPr bwMode="auto">
              <a:xfrm>
                <a:off x="3922505" y="3734373"/>
                <a:ext cx="7921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ja-JP" kern="0" dirty="0">
                    <a:solidFill>
                      <a:srgbClr val="0237D5"/>
                    </a:solidFill>
                    <a:latin typeface="+mj-lt"/>
                  </a:rPr>
                  <a:t>1975</a:t>
                </a:r>
              </a:p>
            </p:txBody>
          </p:sp>
          <p:grpSp>
            <p:nvGrpSpPr>
              <p:cNvPr id="25" name="グループ化 30"/>
              <p:cNvGrpSpPr>
                <a:grpSpLocks/>
              </p:cNvGrpSpPr>
              <p:nvPr/>
            </p:nvGrpSpPr>
            <p:grpSpPr bwMode="auto">
              <a:xfrm>
                <a:off x="9085203" y="4507326"/>
                <a:ext cx="2141538" cy="722108"/>
                <a:chOff x="5263600" y="5308423"/>
                <a:chExt cx="2141538" cy="722088"/>
              </a:xfrm>
            </p:grpSpPr>
            <p:sp>
              <p:nvSpPr>
                <p:cNvPr id="2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669872" y="5308423"/>
                  <a:ext cx="954088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9pPr>
                </a:lstStyle>
                <a:p>
                  <a:pPr algn="ctr"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ja-JP" b="1" kern="0" dirty="0">
                      <a:solidFill>
                        <a:srgbClr val="000000"/>
                      </a:solidFill>
                      <a:latin typeface="+mj-lt"/>
                    </a:rPr>
                    <a:t>4G</a:t>
                  </a:r>
                </a:p>
              </p:txBody>
            </p:sp>
            <p:sp>
              <p:nvSpPr>
                <p:cNvPr id="2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63600" y="5716588"/>
                  <a:ext cx="2141538" cy="3139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" pitchFamily="34" charset="0"/>
                      <a:ea typeface="ＭＳ Ｐゴシック" pitchFamily="50" charset="-128"/>
                    </a:defRPr>
                  </a:lvl9pPr>
                </a:lstStyle>
                <a:p>
                  <a:pPr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</a:pPr>
                  <a:r>
                    <a:rPr lang="en-US" altLang="ja-JP" kern="0" dirty="0">
                      <a:solidFill>
                        <a:srgbClr val="C00000"/>
                      </a:solidFill>
                      <a:latin typeface="+mj-lt"/>
                    </a:rPr>
                    <a:t>Deep learning</a:t>
                  </a:r>
                </a:p>
              </p:txBody>
            </p:sp>
          </p:grp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 flipV="1">
                <a:off x="9107896" y="4874049"/>
                <a:ext cx="1712504" cy="7618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  <a:headEnd type="oval" w="med" len="med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kern="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7" name="Text Box 28"/>
              <p:cNvSpPr txBox="1">
                <a:spLocks noChangeArrowheads="1"/>
              </p:cNvSpPr>
              <p:nvPr/>
            </p:nvSpPr>
            <p:spPr bwMode="auto">
              <a:xfrm>
                <a:off x="8721623" y="4517028"/>
                <a:ext cx="7921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ja-JP" kern="0" dirty="0">
                    <a:solidFill>
                      <a:srgbClr val="7030A0"/>
                    </a:solidFill>
                    <a:latin typeface="+mj-lt"/>
                  </a:rPr>
                  <a:t>2010</a:t>
                </a:r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029103" y="4839302"/>
              <a:ext cx="1176397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lg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987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F94428-9D06-CA49-BFC2-8889B13C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Baum, Welch, &amp; colleagues at the Institute for Defense Analyses (IDA), Princeton, NJ, published a series of papers in the late 1960s and early 1970s about probabilistic functions of Markov chains, which IDA introduced as Hidden Markov Models (HMM) in their Oct. 1980 workshop.</a:t>
            </a:r>
          </a:p>
          <a:p>
            <a:r>
              <a:rPr lang="en-US" sz="1600" dirty="0"/>
              <a:t>J.K. Baker, “The DRAGON System – An Overview,” IEEE Trans. Acoustics, Speech, &amp; Signal Processing, vol. ASSP-23, pp. 24-29, Feb. 1975.</a:t>
            </a:r>
          </a:p>
          <a:p>
            <a:r>
              <a:rPr lang="en-US" sz="1600" dirty="0"/>
              <a:t>L.R. </a:t>
            </a:r>
            <a:r>
              <a:rPr lang="en-US" sz="1600" dirty="0" err="1"/>
              <a:t>Rabiner</a:t>
            </a:r>
            <a:r>
              <a:rPr lang="en-US" sz="1600" dirty="0"/>
              <a:t>, “A Tutorial on Hidden Markov Models and Selected Applications in Speech,” Proc. IEEE, vol. 77, No. 2, pp. 257-286, Feb. 1989.</a:t>
            </a:r>
          </a:p>
          <a:p>
            <a:r>
              <a:rPr lang="en-US" sz="1600" dirty="0"/>
              <a:t>Y.L. Chow, M.O. Dunham, O.A. Kimball, M.A. Krasner, G.F. </a:t>
            </a:r>
            <a:r>
              <a:rPr lang="en-US" sz="1600" dirty="0" err="1"/>
              <a:t>Kubala</a:t>
            </a:r>
            <a:r>
              <a:rPr lang="en-US" sz="1600" dirty="0"/>
              <a:t>, J. Makhoul, P.J. Price, S. </a:t>
            </a:r>
            <a:r>
              <a:rPr lang="en-US" sz="1600" dirty="0" err="1"/>
              <a:t>Roucos</a:t>
            </a:r>
            <a:r>
              <a:rPr lang="en-US" sz="1600" dirty="0"/>
              <a:t>, and R.M. Schwartz, "BYBLOS:  The BBN Continuous Speech Recognition System," IEEE Int. Conf. </a:t>
            </a:r>
            <a:r>
              <a:rPr lang="en-US" sz="1600" dirty="0" err="1"/>
              <a:t>Acoust</a:t>
            </a:r>
            <a:r>
              <a:rPr lang="en-US" sz="1600" dirty="0"/>
              <a:t>., Speech, Signal Processing, Dallas, Texas, pp. 89-92, April 1987.</a:t>
            </a:r>
          </a:p>
          <a:p>
            <a:r>
              <a:rPr lang="en-US" sz="1600" dirty="0"/>
              <a:t>Lee S. Baumann, Ed., </a:t>
            </a:r>
            <a:r>
              <a:rPr lang="en-US" sz="1600" i="1" dirty="0"/>
              <a:t>Speech Recognition Workshop</a:t>
            </a:r>
            <a:r>
              <a:rPr lang="en-US" sz="1600" dirty="0"/>
              <a:t>, DARPA Reports, SAIC-86/1546 (Feb. 1986) &amp; SAIC-87/1644 (March 1987). The reports include papers that report on the development of common corpora and metrics for speech recognition.</a:t>
            </a:r>
          </a:p>
          <a:p>
            <a:r>
              <a:rPr lang="en-US" sz="1600" i="1" dirty="0"/>
              <a:t>Proceedings of Speech and Natural Language Workshop</a:t>
            </a:r>
            <a:r>
              <a:rPr lang="en-US" sz="1600" dirty="0"/>
              <a:t>, Morgan Kaufmann Publishers.  A series of the proceedings of DARPA workshops in Feb. 1989, Oct. 1989, June 1990, Feb. 1991, Feb. 1992, March 1993.</a:t>
            </a:r>
            <a:endParaRPr lang="en-US" sz="16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A856AC-7828-7945-AF13-5D9B1F31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8AE01-EFB0-A547-9CB1-CBFB692F7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Raytheon BBN Technologies Inc. 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21F21-BEC3-394B-9F1D-AAF98E6C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9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80175"/>
            <a:ext cx="8229600" cy="52792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Knowledge-based; rule-based</a:t>
            </a:r>
          </a:p>
          <a:p>
            <a:r>
              <a:rPr lang="en-US" dirty="0"/>
              <a:t>Historical: inspired by speech production and perception</a:t>
            </a:r>
          </a:p>
          <a:p>
            <a:pPr lvl="1"/>
            <a:r>
              <a:rPr lang="en-US" dirty="0"/>
              <a:t>The spectrogram as a tool, and the basilar membrane as a filter bank</a:t>
            </a:r>
          </a:p>
          <a:p>
            <a:pPr lvl="1"/>
            <a:r>
              <a:rPr lang="en-US" dirty="0"/>
              <a:t>Learning to read spectrograms was fun and seductive</a:t>
            </a:r>
          </a:p>
          <a:p>
            <a:r>
              <a:rPr lang="en-US" dirty="0"/>
              <a:t>Phonetic Distinctive Features (high/low, front/back): people wanted to find invariant acoustic correlates</a:t>
            </a:r>
          </a:p>
          <a:p>
            <a:pPr lvl="1"/>
            <a:r>
              <a:rPr lang="en-US" dirty="0"/>
              <a:t>1983 symposium in honor of Ken Stevens’ 60</a:t>
            </a:r>
            <a:r>
              <a:rPr lang="en-US" baseline="30000" dirty="0"/>
              <a:t>th</a:t>
            </a:r>
            <a:r>
              <a:rPr lang="en-US" dirty="0"/>
              <a:t> birthday </a:t>
            </a:r>
          </a:p>
          <a:p>
            <a:pPr lvl="2"/>
            <a:r>
              <a:rPr lang="en-US" dirty="0"/>
              <a:t>“Invariance and Variability of Speech Processes”</a:t>
            </a:r>
          </a:p>
          <a:p>
            <a:pPr lvl="2"/>
            <a:r>
              <a:rPr lang="en-US" dirty="0"/>
              <a:t>Published in 1986, </a:t>
            </a:r>
            <a:r>
              <a:rPr lang="en-US" dirty="0" err="1"/>
              <a:t>Perkell</a:t>
            </a:r>
            <a:r>
              <a:rPr lang="en-US" dirty="0"/>
              <a:t> &amp; Klatt, Eds.</a:t>
            </a:r>
          </a:p>
          <a:p>
            <a:pPr lvl="2"/>
            <a:r>
              <a:rPr lang="en-US" dirty="0"/>
              <a:t>If you could just find those invariant acoustic features, the problem is solved!</a:t>
            </a:r>
          </a:p>
          <a:p>
            <a:pPr lvl="2"/>
            <a:r>
              <a:rPr lang="en-US" dirty="0"/>
              <a:t>“Ignorance Modeling,” commentary by Makhoul &amp; Schwartz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Approaches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Raytheon BBN Technologies Inc. 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2805" y="6492876"/>
            <a:ext cx="2133600" cy="306234"/>
          </a:xfrm>
        </p:spPr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2EDAE2-EEDC-C14E-AE5B-902F43BF4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Pierce, AT&amp;T Bell Labs, 1969</a:t>
            </a:r>
          </a:p>
          <a:p>
            <a:r>
              <a:rPr lang="en-US" dirty="0"/>
              <a:t>ARPA Study Group, 1970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F220F-0105-CF4F-A09D-377DB023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Reactions to difficulty of ASR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F63CE-9756-C740-9BE8-BB32566950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Raytheon BBN Technologies Inc. 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B7E05-DE69-B64F-BA07-051FAD11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			</a:t>
            </a:r>
            <a:fld id="{4DF2B054-D87A-4063-B06C-87406426FA5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4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Pierce (AT&amp;T Bell Labs), JASA, 1969</a:t>
            </a:r>
          </a:p>
          <a:p>
            <a:r>
              <a:rPr lang="en-US" dirty="0"/>
              <a:t>Scathing diatribe against people working in ASR</a:t>
            </a:r>
          </a:p>
          <a:p>
            <a:r>
              <a:rPr lang="en-US" dirty="0"/>
              <a:t>“… performance will continue to be limited unless the recognizing device can understand what is being said with something of the facility of a native speaker”</a:t>
            </a:r>
          </a:p>
          <a:p>
            <a:r>
              <a:rPr lang="en-US" dirty="0"/>
              <a:t>Pierce stopped all work in ASR at AT&amp;T Bell Labs</a:t>
            </a:r>
          </a:p>
          <a:p>
            <a:pPr lvl="1"/>
            <a:r>
              <a:rPr lang="en-US" dirty="0"/>
              <a:t>Work was continued a decade later by Jim Flanagan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“Whither Speech Recognition”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Raytheon BBN Technologies Inc. 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1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91D611-37BD-1149-A102-BB0844A2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ARPANET: Built by BBN, demonstrated a 4-node network in 1969</a:t>
            </a:r>
          </a:p>
          <a:p>
            <a:pPr lvl="1"/>
            <a:r>
              <a:rPr lang="en-US" dirty="0"/>
              <a:t>Precursor to Internet</a:t>
            </a:r>
          </a:p>
          <a:p>
            <a:pPr lvl="1"/>
            <a:r>
              <a:rPr lang="en-US" dirty="0"/>
              <a:t>Introduction of email, 1971</a:t>
            </a:r>
          </a:p>
          <a:p>
            <a:r>
              <a:rPr lang="en-US" dirty="0"/>
              <a:t>Using ARPANET to transmit voice</a:t>
            </a:r>
          </a:p>
          <a:p>
            <a:pPr lvl="1"/>
            <a:r>
              <a:rPr lang="en-US" dirty="0"/>
              <a:t>Network Speech Compression program: 1972-1982</a:t>
            </a:r>
          </a:p>
          <a:p>
            <a:pPr lvl="1"/>
            <a:r>
              <a:rPr lang="en-US" dirty="0"/>
              <a:t>Led to Voice over IP (VoIP)</a:t>
            </a:r>
          </a:p>
          <a:p>
            <a:r>
              <a:rPr lang="en-US" dirty="0"/>
              <a:t>Desire by ARPA to use human language, especially voice, to communicate with computers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2D73CA-9406-7A48-B1A4-3DD40E06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ARPA Environment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B333-9FA4-D543-BAB6-5F171A147D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Raytheon BBN Technologies Inc. 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EC604-F896-3149-856E-35D42B5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5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46164"/>
            <a:ext cx="8229600" cy="5446712"/>
          </a:xfrm>
        </p:spPr>
        <p:txBody>
          <a:bodyPr>
            <a:normAutofit/>
          </a:bodyPr>
          <a:lstStyle/>
          <a:p>
            <a:r>
              <a:rPr lang="en-US" sz="2000" dirty="0"/>
              <a:t>What is standing in the way of advances in speech recognition?</a:t>
            </a:r>
          </a:p>
          <a:p>
            <a:r>
              <a:rPr lang="en-US" sz="2000" dirty="0"/>
              <a:t>Committee: AI, NLP, and speech people – Newell (Chair), Barnett, </a:t>
            </a:r>
            <a:r>
              <a:rPr lang="en-US" sz="2000" dirty="0" err="1"/>
              <a:t>Forgie</a:t>
            </a:r>
            <a:r>
              <a:rPr lang="en-US" sz="2000" dirty="0"/>
              <a:t>, Green, Klatt, </a:t>
            </a:r>
            <a:r>
              <a:rPr lang="en-US" sz="2000" dirty="0" err="1"/>
              <a:t>Licklider</a:t>
            </a:r>
            <a:r>
              <a:rPr lang="en-US" sz="2000" dirty="0"/>
              <a:t>, Munson, Reddy, Woods</a:t>
            </a:r>
          </a:p>
          <a:p>
            <a:r>
              <a:rPr lang="en-US" sz="2000" dirty="0"/>
              <a:t>Report published in 1971: “Speech Understanding Systems: Final Report of a Study Group”</a:t>
            </a:r>
          </a:p>
          <a:p>
            <a:r>
              <a:rPr lang="en-US" sz="2000" dirty="0"/>
              <a:t>Assertion: “A speech recognition system will have to employ information from all levels – from the acoustic to the semantic – to effect recognition.”</a:t>
            </a:r>
          </a:p>
          <a:p>
            <a:r>
              <a:rPr lang="en-US" sz="2000" dirty="0"/>
              <a:t>Conclusions</a:t>
            </a:r>
          </a:p>
          <a:p>
            <a:pPr lvl="1"/>
            <a:r>
              <a:rPr lang="en-US" sz="1800" dirty="0"/>
              <a:t>We need to use “understanding” to help the speech recognition</a:t>
            </a:r>
          </a:p>
          <a:p>
            <a:pPr lvl="1"/>
            <a:r>
              <a:rPr lang="en-US" sz="1800" dirty="0"/>
              <a:t>Acceleration of progress will depend, in part, on “the availability of high grade public data”</a:t>
            </a:r>
          </a:p>
          <a:p>
            <a:r>
              <a:rPr lang="en-US" sz="2000" dirty="0"/>
              <a:t>Recommendation: Fund a 5-year Speech Understanding Research (SUR) program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93201"/>
            <a:ext cx="8229600" cy="682625"/>
          </a:xfrm>
        </p:spPr>
        <p:txBody>
          <a:bodyPr/>
          <a:lstStyle/>
          <a:p>
            <a:r>
              <a:rPr lang="en-US" dirty="0"/>
              <a:t>ARPA Study – 1970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Raytheon BBN Technologies Inc. 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5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204EF6-2B1D-0A40-99C9-16AFB596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7263"/>
            <a:ext cx="8229600" cy="5340667"/>
          </a:xfrm>
        </p:spPr>
        <p:txBody>
          <a:bodyPr/>
          <a:lstStyle/>
          <a:p>
            <a:r>
              <a:rPr lang="en-US" sz="2400" dirty="0"/>
              <a:t>Participants: BBN, CMU, SDC/SRI</a:t>
            </a:r>
          </a:p>
          <a:p>
            <a:r>
              <a:rPr lang="en-US" sz="2400" dirty="0"/>
              <a:t>ASR: 1000-word vocabulary, continuous speech recognition</a:t>
            </a:r>
          </a:p>
          <a:p>
            <a:r>
              <a:rPr lang="en-US" sz="2400" dirty="0"/>
              <a:t>Most used “knowledge-based” (KB) methods</a:t>
            </a:r>
          </a:p>
          <a:p>
            <a:pPr lvl="1"/>
            <a:r>
              <a:rPr lang="en-US" sz="2000" dirty="0"/>
              <a:t>Exception: Jim Baker’s Dragon system at CMU used “HMMs”.  However, advantages of this approach were lost on most people.</a:t>
            </a:r>
          </a:p>
          <a:p>
            <a:r>
              <a:rPr lang="en-US" sz="2400" dirty="0"/>
              <a:t>Only the very simplest tasks (small branching ratio) could be done in a reasonable amount of time</a:t>
            </a:r>
          </a:p>
          <a:p>
            <a:r>
              <a:rPr lang="en-US" sz="2400" dirty="0"/>
              <a:t>ARPA Director </a:t>
            </a:r>
            <a:r>
              <a:rPr lang="en-US" sz="2400" dirty="0" err="1"/>
              <a:t>Heilmeier</a:t>
            </a:r>
            <a:r>
              <a:rPr lang="en-US" sz="2400" dirty="0"/>
              <a:t> in 1976 stopped all work in this area</a:t>
            </a:r>
          </a:p>
          <a:p>
            <a:pPr lvl="1"/>
            <a:r>
              <a:rPr lang="en-US" sz="2000" dirty="0"/>
              <a:t>“Speech Understanding” became a “dirty word” at ARPA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967917-9DC8-2145-A2BE-B93C19C4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ARPA SUR Program: 1971-1976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3B528-8151-0F46-9AB3-650E28E525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Raytheon BBN Technologies Inc.  2021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3121C-5D9E-8249-B2E0-E2AD141F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			</a:t>
            </a:r>
            <a:fld id="{4DF2B054-D87A-4063-B06C-87406426FA5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2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52748</TotalTime>
  <Words>2643</Words>
  <Application>Microsoft Macintosh PowerPoint</Application>
  <PresentationFormat>On-screen Show (4:3)</PresentationFormat>
  <Paragraphs>296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Office Theme</vt:lpstr>
      <vt:lpstr>The Dawn of Benchmarking</vt:lpstr>
      <vt:lpstr>1987</vt:lpstr>
      <vt:lpstr>Generations of Automatic Speech Recognition (ASR)</vt:lpstr>
      <vt:lpstr>Heuristic Approaches</vt:lpstr>
      <vt:lpstr>Reactions to difficulty of ASR</vt:lpstr>
      <vt:lpstr>“Whither Speech Recognition”</vt:lpstr>
      <vt:lpstr>ARPA Environment</vt:lpstr>
      <vt:lpstr>ARPA Study – 1970</vt:lpstr>
      <vt:lpstr>ARPA SUR Program: 1971-1976</vt:lpstr>
      <vt:lpstr>Statistical Modeling Approach</vt:lpstr>
      <vt:lpstr>Hidden Markov Models</vt:lpstr>
      <vt:lpstr>The “Blue Book” – 1980</vt:lpstr>
      <vt:lpstr>1981 SCAMP</vt:lpstr>
      <vt:lpstr>DARPA Strategic Computing Program - 1984</vt:lpstr>
      <vt:lpstr>July 1986</vt:lpstr>
      <vt:lpstr>PowerPoint Presentation</vt:lpstr>
      <vt:lpstr>Ned Neuberg</vt:lpstr>
      <vt:lpstr>Planning for Common Evaluations</vt:lpstr>
      <vt:lpstr>Common Corpora 1986</vt:lpstr>
      <vt:lpstr>Metrics (1986)</vt:lpstr>
      <vt:lpstr>First Common Evaluation: March 1987</vt:lpstr>
      <vt:lpstr>But, …</vt:lpstr>
      <vt:lpstr>Final Metric</vt:lpstr>
      <vt:lpstr>Other DARPA Programs</vt:lpstr>
      <vt:lpstr>Result</vt:lpstr>
      <vt:lpstr>A Plea in Corpus Creation</vt:lpstr>
      <vt:lpstr>Postscript</vt:lpstr>
      <vt:lpstr>Thank You!</vt:lpstr>
      <vt:lpstr>References (1)</vt:lpstr>
      <vt:lpstr>References (2)</vt:lpstr>
    </vt:vector>
  </TitlesOfParts>
  <Company>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Joanne Achin</dc:creator>
  <cp:lastModifiedBy>John Makhoul</cp:lastModifiedBy>
  <cp:revision>629</cp:revision>
  <cp:lastPrinted>2016-09-04T21:08:32Z</cp:lastPrinted>
  <dcterms:created xsi:type="dcterms:W3CDTF">2010-02-25T15:15:41Z</dcterms:created>
  <dcterms:modified xsi:type="dcterms:W3CDTF">2021-07-11T12:50:26Z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