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2"/>
    <p:restoredTop sz="96918"/>
  </p:normalViewPr>
  <p:slideViewPr>
    <p:cSldViewPr snapToGrid="0" snapToObjects="1">
      <p:cViewPr varScale="1">
        <p:scale>
          <a:sx n="181" d="100"/>
          <a:sy n="181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F14F-E299-D140-9B73-6501AF332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CB662-7F0C-514B-A5A8-F5A7A20D1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36B2-0BB1-6C4F-9B08-BEEDECEC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5F86A-F5A8-E541-838B-5965FD9C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EA70-3C59-5C48-8196-E211ECD4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42B8-77E9-3F49-A3E0-3C8D115B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5116A-0548-FA49-A35B-C006FCCD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5B39-B91D-714D-8861-47D2037B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862D-CE31-034E-81BE-37033C51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C098-2C4B-0F42-8355-E8C2D4B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C9F1F-916B-084A-B472-2273DDEE3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2FC7E-FE34-1A48-A493-9914BAFF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AD5D-2C9D-1049-9573-CEDFA731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3CC3-4BB6-1C45-AC25-95ECE866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1187-09CB-DA48-976D-630EF959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6892-DE25-F048-B2D6-00687CBA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8CC4-5880-1645-A6B5-8F20F5B7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E155-E62C-9F46-A622-86385E59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51F8-C500-944E-B15A-614E422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17CD-C1DF-AD41-80F5-671A153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D67E-E323-F94C-8376-BABA479B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45E6-BD40-6C41-9212-D8E53949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CDE1-0C79-154F-B2DE-1A08211C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BBCD-9E4E-854A-BBF2-8919DD7D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FF9D-28CE-1E4E-B0CC-28990F80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1CE-B858-2546-A6B9-C9C88342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4816-F582-D94D-99DD-6A05BBDF9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3379-4879-034E-9735-84D504E8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D29F9-6B6B-4B4B-9364-9AC3124B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28FC-0F58-6C4E-ACA9-CAE89679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6C68-BBFC-0642-BBF8-1949AEB4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8171-56AA-6A43-8AEC-4630581F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562D-643D-F344-A9E8-41577A0E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23AE-BF0C-D442-A056-026E9D61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80D68-F506-2A4F-A7D2-A7BA011CB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33005-93C0-0B4B-B8EC-2686F402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CB896-57BD-1145-9723-AC4DE0AA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A7DA3-991A-4E4A-9281-F438BD31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2417C-0F62-464F-9CBE-7D7B32EF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93DB-65CC-D648-AAE6-998AD728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1549E-E08F-5D44-B261-8BDEE3A2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5121A-B435-974E-962A-E9C68955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3F6D1-97FD-4449-92D6-A599AAF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F55E8-2055-7447-A73B-1820AAC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AFCE1-2EEF-3E40-99D7-D98B3831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A356B-32B8-BA49-9D0B-8C746EDD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8DC9-E343-5E4F-B994-A243F761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AAE9-4DB7-3A42-BC41-EF32E5E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FD002-92EB-724E-9560-E5B8AC4E5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7604-D521-5F48-A70A-85470D8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C65F-6698-1447-9CBB-94312ED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6FE1-6443-BE4A-8923-C14956C8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A43B-9F48-0941-90CE-1EA6B77C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C2B6-C5B5-E941-86CB-39A78E97B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1DB81-0B7D-4241-A617-B762BBAB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82FD-0A06-F84C-8F0B-2FA326D8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D921-4AA8-D945-8857-CAB17138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ED4A6-E7CC-A045-BD77-06F15666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E524D-E59B-ED42-B4C2-8A7F62CF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E13F4-EC88-3B4B-AC0B-DDC00E67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E8EF-BB1F-DD45-BFEA-196B98C53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F49B-CE2C-2840-82CD-8C0A3B9DF68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D0B8-E236-AB4A-86AC-470BFE14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5316-9659-754B-AFA9-317284E39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1F02-ACFB-8C4F-85E1-A9203940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Benchmarking_past_present_future#S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wchurch/Benchmarking_past_present_future#Alena" TargetMode="External"/><Relationship Id="rId3" Type="http://schemas.openxmlformats.org/officeDocument/2006/relationships/hyperlink" Target="https://github.com/kwchurch/Benchmarking_past_present_future#Diamos" TargetMode="External"/><Relationship Id="rId7" Type="http://schemas.openxmlformats.org/officeDocument/2006/relationships/hyperlink" Target="https://github.com/kwchurch/Benchmarking_past_present_future#Choi" TargetMode="External"/><Relationship Id="rId2" Type="http://schemas.openxmlformats.org/officeDocument/2006/relationships/hyperlink" Target="https://github.com/kwchurch/Benchmarking_past_present_future#S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wchurch/Benchmarking_past_present_future#Bowman" TargetMode="External"/><Relationship Id="rId5" Type="http://schemas.openxmlformats.org/officeDocument/2006/relationships/hyperlink" Target="https://github.com/kwchurch/Benchmarking_past_present_future#Dagan" TargetMode="External"/><Relationship Id="rId4" Type="http://schemas.openxmlformats.org/officeDocument/2006/relationships/hyperlink" Target="https://github.com/kwchurch/Benchmarking_past_present_future#Ferrucc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lcommon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0E31-F24F-9344-93E5-0F09DF744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Zoom Session 4 (on the Future)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1BEF-8179-3D4F-8B0F-4A9F66A0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Church</a:t>
            </a:r>
          </a:p>
          <a:p>
            <a:r>
              <a:rPr lang="en-US" dirty="0">
                <a:hlinkClick r:id="rId2"/>
              </a:rPr>
              <a:t>https://github.com/kwchurch/Benchmarking_past_present_future#S4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1F85-727A-1844-9B4F-AC2AFF21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Zoom Session 4: Future</a:t>
            </a:r>
            <a:br>
              <a:rPr lang="en-US" dirty="0"/>
            </a:br>
            <a:r>
              <a:rPr lang="en-US" sz="3100" dirty="0">
                <a:hlinkClick r:id="rId2"/>
              </a:rPr>
              <a:t>https://github.com/kwchurch/Benchmarking_past_present_future#S4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0572-A641-0B4B-B902-CEFFDB85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Moderator: Ken Church</a:t>
            </a:r>
          </a:p>
          <a:p>
            <a:pPr lvl="1"/>
            <a:r>
              <a:rPr lang="en-US" i="1" dirty="0">
                <a:hlinkClick r:id="rId3"/>
              </a:rPr>
              <a:t>Greg Diamos, Peter Mattson and David Kanter</a:t>
            </a:r>
            <a:endParaRPr lang="en-US" i="1" dirty="0"/>
          </a:p>
          <a:p>
            <a:pPr lvl="1"/>
            <a:r>
              <a:rPr lang="en-US" i="1" dirty="0">
                <a:hlinkClick r:id="rId4"/>
              </a:rPr>
              <a:t>Dave Ferrucci</a:t>
            </a:r>
            <a:endParaRPr lang="en-US" i="1" dirty="0"/>
          </a:p>
          <a:p>
            <a:pPr lvl="1"/>
            <a:r>
              <a:rPr lang="en-US" i="1" dirty="0">
                <a:hlinkClick r:id="rId5"/>
              </a:rPr>
              <a:t>Ido Dagan</a:t>
            </a:r>
            <a:endParaRPr lang="en-US" i="1" dirty="0"/>
          </a:p>
          <a:p>
            <a:pPr lvl="1"/>
            <a:r>
              <a:rPr lang="en-US" i="1" dirty="0">
                <a:hlinkClick r:id="rId6"/>
              </a:rPr>
              <a:t>Samuel Bowman</a:t>
            </a:r>
            <a:endParaRPr lang="en-US" i="1" dirty="0"/>
          </a:p>
          <a:p>
            <a:pPr lvl="1"/>
            <a:r>
              <a:rPr lang="en-US" i="1" dirty="0">
                <a:hlinkClick r:id="rId7"/>
              </a:rPr>
              <a:t>Eunsol Choi</a:t>
            </a:r>
            <a:endParaRPr lang="en-US" i="1" dirty="0"/>
          </a:p>
          <a:p>
            <a:pPr lvl="1"/>
            <a:r>
              <a:rPr lang="en-US" i="1" dirty="0">
                <a:hlinkClick r:id="rId8"/>
              </a:rPr>
              <a:t>Alëna Aksënova, Daan van Esch, James Flynn and Pavel Golik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95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C142-7009-3D40-9FED-35D0411B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Dave </a:t>
            </a:r>
            <a:r>
              <a:rPr lang="en-US" b="1" dirty="0" err="1"/>
              <a:t>Ferrucci</a:t>
            </a:r>
            <a:br>
              <a:rPr lang="en-US" b="1" dirty="0"/>
            </a:br>
            <a:r>
              <a:rPr lang="en-US" b="1" i="1" dirty="0"/>
              <a:t>Machine Understanding in Context</a:t>
            </a:r>
            <a:endParaRPr lang="en-US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A06A5-7FF0-414A-B40E-2F02C4450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BA8260-9535-5148-ADC1-37CC809CA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20655"/>
            <a:ext cx="5157787" cy="325342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96FEAA-AAA1-E844-B78D-DDC0D6DDC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C72CF9-F305-0740-80CB-C113DB3CEE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Today’s latest Deep Learning ``marvels’’ do not ``understand’’</a:t>
            </a:r>
          </a:p>
          <a:p>
            <a:pPr lvl="1"/>
            <a:r>
              <a:rPr lang="en-US" dirty="0"/>
              <a:t>we are not </a:t>
            </a:r>
            <a:r>
              <a:rPr lang="en-US" i="1" dirty="0"/>
              <a:t>ambitious</a:t>
            </a:r>
            <a:r>
              <a:rPr lang="en-US" dirty="0"/>
              <a:t> enough</a:t>
            </a:r>
          </a:p>
          <a:p>
            <a:pPr lvl="1"/>
            <a:r>
              <a:rPr lang="en-US" dirty="0"/>
              <a:t>or </a:t>
            </a:r>
            <a:r>
              <a:rPr lang="en-US" i="1" dirty="0"/>
              <a:t>rigorous</a:t>
            </a:r>
            <a:r>
              <a:rPr lang="en-US" dirty="0"/>
              <a:t> enough</a:t>
            </a:r>
          </a:p>
          <a:p>
            <a:pPr lvl="1"/>
            <a:r>
              <a:rPr lang="en-US" dirty="0"/>
              <a:t>in defining </a:t>
            </a:r>
            <a:r>
              <a:rPr lang="en-US" i="1" dirty="0"/>
              <a:t>comprehension</a:t>
            </a:r>
          </a:p>
          <a:p>
            <a:r>
              <a:rPr lang="en-US" dirty="0"/>
              <a:t>QA (</a:t>
            </a:r>
            <a:r>
              <a:rPr lang="en-US" dirty="0" err="1"/>
              <a:t>SQuAD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Answers = Spans???</a:t>
            </a:r>
          </a:p>
          <a:p>
            <a:r>
              <a:rPr lang="en-US" dirty="0"/>
              <a:t>BERT/ERNIE???</a:t>
            </a:r>
          </a:p>
        </p:txBody>
      </p:sp>
    </p:spTree>
    <p:extLst>
      <p:ext uri="{BB962C8B-B14F-4D97-AF65-F5344CB8AC3E}">
        <p14:creationId xmlns:p14="http://schemas.microsoft.com/office/powerpoint/2010/main" val="14727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3428-90C7-DE44-8100-177C4F34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Ido</a:t>
            </a:r>
            <a:r>
              <a:rPr lang="en-US" b="1" dirty="0"/>
              <a:t> Dagan</a:t>
            </a:r>
            <a:br>
              <a:rPr lang="en-US" b="1" i="1" dirty="0"/>
            </a:br>
            <a:r>
              <a:rPr lang="en-US" sz="3100" b="1" i="1" dirty="0"/>
              <a:t>Moving out of the comfort zones: desired shifts in NLP benchmarking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2718-2869-5745-8ED5-D8783C84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deep-learning has transformed our field, </a:t>
            </a:r>
          </a:p>
          <a:p>
            <a:pPr lvl="1"/>
            <a:r>
              <a:rPr lang="en-US" dirty="0"/>
              <a:t>Benchmarking practices haven’t changed that much, </a:t>
            </a:r>
          </a:p>
          <a:p>
            <a:pPr lvl="1"/>
            <a:r>
              <a:rPr lang="en-US" dirty="0"/>
              <a:t>Often addressing the same old tasks/apps. </a:t>
            </a:r>
          </a:p>
          <a:p>
            <a:r>
              <a:rPr lang="en-US" dirty="0"/>
              <a:t>While performance has rocketed, </a:t>
            </a:r>
          </a:p>
          <a:p>
            <a:pPr lvl="1"/>
            <a:r>
              <a:rPr lang="en-US" dirty="0"/>
              <a:t>Mostly within deep learning comfort zones, </a:t>
            </a:r>
          </a:p>
          <a:p>
            <a:pPr lvl="1"/>
            <a:r>
              <a:rPr lang="en-US" dirty="0"/>
              <a:t>We aren’t doing as well as we think we are,</a:t>
            </a:r>
          </a:p>
          <a:p>
            <a:pPr lvl="1"/>
            <a:r>
              <a:rPr lang="en-US" dirty="0"/>
              <a:t>The old goals (profound language technology) are far from solved</a:t>
            </a:r>
          </a:p>
          <a:p>
            <a:r>
              <a:rPr lang="en-US" dirty="0"/>
              <a:t>In this talk, </a:t>
            </a:r>
            <a:r>
              <a:rPr lang="en-US" dirty="0" err="1"/>
              <a:t>Ido</a:t>
            </a:r>
            <a:r>
              <a:rPr lang="en-US" dirty="0"/>
              <a:t> will argue for three desired interrelated shifts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Realistic use 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Realistic expectations (humility)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System test  Unit test (</a:t>
            </a:r>
            <a:r>
              <a:rPr lang="en-US" dirty="0"/>
              <a:t>End-to-end</a:t>
            </a:r>
            <a:r>
              <a:rPr lang="en-US" dirty="0">
                <a:sym typeface="Wingdings" pitchFamily="2" charset="2"/>
              </a:rPr>
              <a:t> Modularity/Representation);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F37B-D35D-3646-8F8E-92C46269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Alëna</a:t>
            </a:r>
            <a:r>
              <a:rPr lang="en-US" sz="3200" dirty="0"/>
              <a:t> </a:t>
            </a:r>
            <a:r>
              <a:rPr lang="en-US" sz="3200" dirty="0" err="1"/>
              <a:t>Aksënova</a:t>
            </a:r>
            <a:r>
              <a:rPr lang="en-US" sz="3200" dirty="0"/>
              <a:t>, </a:t>
            </a:r>
            <a:r>
              <a:rPr lang="en-US" sz="3200" dirty="0" err="1"/>
              <a:t>Daan</a:t>
            </a:r>
            <a:r>
              <a:rPr lang="en-US" sz="3200" dirty="0"/>
              <a:t> van </a:t>
            </a:r>
            <a:r>
              <a:rPr lang="en-US" sz="3200" dirty="0" err="1"/>
              <a:t>Esch</a:t>
            </a:r>
            <a:r>
              <a:rPr lang="en-US" sz="3200" dirty="0"/>
              <a:t>, James Flynn and Pavel </a:t>
            </a:r>
            <a:r>
              <a:rPr lang="en-US" sz="3200" dirty="0" err="1"/>
              <a:t>Golik</a:t>
            </a:r>
            <a:br>
              <a:rPr lang="en-US" sz="3200" dirty="0"/>
            </a:br>
            <a:r>
              <a:rPr lang="en-US" sz="2800" i="1" dirty="0"/>
              <a:t>How Might We Create Better Benchmarks for Speech Recognition?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E274-8146-AC4B-83D7-E171DAAAB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Realistic Settings</a:t>
            </a:r>
          </a:p>
          <a:p>
            <a:pPr lvl="1"/>
            <a:r>
              <a:rPr lang="en-US" dirty="0"/>
              <a:t>Use Cases Matter</a:t>
            </a:r>
          </a:p>
          <a:p>
            <a:pPr lvl="2"/>
            <a:r>
              <a:rPr lang="en-US" dirty="0"/>
              <a:t>Dictation ≠ IVR (call centers) ≠ Movies </a:t>
            </a:r>
          </a:p>
          <a:p>
            <a:pPr lvl="1"/>
            <a:r>
              <a:rPr lang="en-US" dirty="0"/>
              <a:t>Latency (please applaud) </a:t>
            </a:r>
          </a:p>
          <a:p>
            <a:pPr lvl="1"/>
            <a:r>
              <a:rPr lang="en-US" dirty="0"/>
              <a:t>Throughput </a:t>
            </a:r>
          </a:p>
          <a:p>
            <a:pPr lvl="2"/>
            <a:r>
              <a:rPr lang="en-US" dirty="0"/>
              <a:t>(need to delete to maintain real time) </a:t>
            </a:r>
          </a:p>
          <a:p>
            <a:pPr lvl="1"/>
            <a:r>
              <a:rPr lang="en-US" dirty="0"/>
              <a:t>Cost: inference &gt;&gt;  training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Speaking rate</a:t>
            </a:r>
          </a:p>
          <a:p>
            <a:pPr lvl="1"/>
            <a:r>
              <a:rPr lang="en-US" dirty="0"/>
              <a:t>Recording conditions </a:t>
            </a:r>
          </a:p>
          <a:p>
            <a:pPr lvl="2"/>
            <a:r>
              <a:rPr lang="en-US" dirty="0"/>
              <a:t>(background noise)</a:t>
            </a:r>
          </a:p>
          <a:p>
            <a:pPr lvl="1"/>
            <a:r>
              <a:rPr lang="en-US" dirty="0"/>
              <a:t>Codecs</a:t>
            </a:r>
          </a:p>
          <a:p>
            <a:pPr lvl="2"/>
            <a:r>
              <a:rPr lang="en-US" dirty="0"/>
              <a:t>crappy compression/packet loss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AC8E3-D838-0E4E-9AD3-A3F1E87E8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Use Cases Matter</a:t>
            </a:r>
          </a:p>
          <a:p>
            <a:pPr lvl="2"/>
            <a:r>
              <a:rPr lang="en-US" dirty="0"/>
              <a:t>WER treats all words equally (not good for subtitles)</a:t>
            </a:r>
          </a:p>
          <a:p>
            <a:pPr lvl="2"/>
            <a:r>
              <a:rPr lang="en-US" dirty="0"/>
              <a:t>Some errors are worse than others (misleading/offensive vs. hard to detect)</a:t>
            </a:r>
          </a:p>
          <a:p>
            <a:pPr lvl="2"/>
            <a:r>
              <a:rPr lang="en-US" dirty="0"/>
              <a:t>Diagnostic: how am I doing?  </a:t>
            </a:r>
            <a:r>
              <a:rPr lang="en-US" dirty="0" err="1"/>
              <a:t>vs.prioritization</a:t>
            </a:r>
            <a:r>
              <a:rPr lang="en-US" dirty="0"/>
              <a:t> (what needs to be fixed first)</a:t>
            </a:r>
          </a:p>
          <a:p>
            <a:pPr lvl="2"/>
            <a:r>
              <a:rPr lang="en-US" dirty="0"/>
              <a:t>Forced alignment (useful for prosodic research)</a:t>
            </a:r>
          </a:p>
          <a:p>
            <a:pPr lvl="2"/>
            <a:r>
              <a:rPr lang="en-US" dirty="0" err="1"/>
              <a:t>Diarization</a:t>
            </a:r>
            <a:r>
              <a:rPr lang="en-US" dirty="0"/>
              <a:t> (who spoke when)</a:t>
            </a:r>
          </a:p>
          <a:p>
            <a:pPr lvl="2"/>
            <a:r>
              <a:rPr lang="en-US" dirty="0"/>
              <a:t>Demographics: age, gender, dialect</a:t>
            </a:r>
          </a:p>
        </p:txBody>
      </p:sp>
    </p:spTree>
    <p:extLst>
      <p:ext uri="{BB962C8B-B14F-4D97-AF65-F5344CB8AC3E}">
        <p14:creationId xmlns:p14="http://schemas.microsoft.com/office/powerpoint/2010/main" val="178479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3A95-DC34-A042-8F60-CF8B1F98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Eunsol</a:t>
            </a:r>
            <a:r>
              <a:rPr lang="en-US" dirty="0"/>
              <a:t> Choi</a:t>
            </a:r>
            <a:br>
              <a:rPr lang="en-US" dirty="0"/>
            </a:br>
            <a:r>
              <a:rPr lang="en-US" i="1" dirty="0"/>
              <a:t>Context for Interpreting Benchmark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8A72-B105-B748-A67F-986A1EB4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Resources</a:t>
            </a:r>
          </a:p>
          <a:p>
            <a:pPr lvl="1"/>
            <a:r>
              <a:rPr lang="en-US" dirty="0"/>
              <a:t>Compare models using similar amounts of resources</a:t>
            </a:r>
          </a:p>
          <a:p>
            <a:r>
              <a:rPr lang="en-US" dirty="0"/>
              <a:t>Context: Time</a:t>
            </a:r>
          </a:p>
          <a:p>
            <a:pPr lvl="1"/>
            <a:r>
              <a:rPr lang="en-US" dirty="0"/>
              <a:t>Answers to questions depend on time</a:t>
            </a:r>
          </a:p>
          <a:p>
            <a:pPr lvl="1"/>
            <a:r>
              <a:rPr lang="en-US" dirty="0"/>
              <a:t>And more: audience (personalization), location, etc.</a:t>
            </a:r>
          </a:p>
          <a:p>
            <a:r>
              <a:rPr lang="en-US" dirty="0"/>
              <a:t>Opportunities for interdisciplinary collaboration</a:t>
            </a:r>
          </a:p>
          <a:p>
            <a:pPr lvl="1"/>
            <a:r>
              <a:rPr lang="en-US" dirty="0"/>
              <a:t>Systems research</a:t>
            </a:r>
          </a:p>
          <a:p>
            <a:pPr lvl="1"/>
            <a:r>
              <a:rPr lang="en-US" dirty="0"/>
              <a:t>Web search</a:t>
            </a:r>
          </a:p>
        </p:txBody>
      </p:sp>
    </p:spTree>
    <p:extLst>
      <p:ext uri="{BB962C8B-B14F-4D97-AF65-F5344CB8AC3E}">
        <p14:creationId xmlns:p14="http://schemas.microsoft.com/office/powerpoint/2010/main" val="159292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7CF3-AF7D-694E-BC39-73856177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Greg </a:t>
            </a:r>
            <a:r>
              <a:rPr lang="en-US" b="1" dirty="0" err="1"/>
              <a:t>Diamos</a:t>
            </a:r>
            <a:r>
              <a:rPr lang="en-US" b="1" dirty="0"/>
              <a:t>, Peter Mattson and David </a:t>
            </a:r>
            <a:r>
              <a:rPr lang="en-US" b="1" dirty="0" err="1"/>
              <a:t>Kanter</a:t>
            </a:r>
            <a:br>
              <a:rPr lang="en-US" b="1" dirty="0"/>
            </a:br>
            <a:r>
              <a:rPr lang="en-US" b="1" dirty="0">
                <a:hlinkClick r:id="rId2"/>
              </a:rPr>
              <a:t>ML Commons </a:t>
            </a:r>
            <a:r>
              <a:rPr lang="en-US" b="1" dirty="0"/>
              <a:t>(and ML Perf)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458-C9E4-D546-93E3-B3CE043D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topics: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MLPerf</a:t>
            </a:r>
            <a:r>
              <a:rPr lang="en-US" dirty="0"/>
              <a:t>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Advice for groups wanting to create new sets of benchmarks</a:t>
            </a:r>
          </a:p>
        </p:txBody>
      </p:sp>
    </p:spTree>
    <p:extLst>
      <p:ext uri="{BB962C8B-B14F-4D97-AF65-F5344CB8AC3E}">
        <p14:creationId xmlns:p14="http://schemas.microsoft.com/office/powerpoint/2010/main" val="239392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B787-4D50-1E45-8FEC-17F4C2C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Bowman</a:t>
            </a:r>
            <a:br>
              <a:rPr lang="en-US" dirty="0"/>
            </a:br>
            <a:r>
              <a:rPr lang="en-US" sz="2700" b="1" i="1" dirty="0"/>
              <a:t>What Will it Take to Fix Benchmarking in Natural Language Understanding?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1985-F98D-8146-A418-A340C134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Evaluation is broken</a:t>
            </a:r>
          </a:p>
          <a:p>
            <a:pPr lvl="1"/>
            <a:r>
              <a:rPr lang="en-US" dirty="0"/>
              <a:t>Unrealizable; biased scores</a:t>
            </a:r>
          </a:p>
          <a:p>
            <a:pPr lvl="1"/>
            <a:r>
              <a:rPr lang="en-US" dirty="0"/>
              <a:t>Little room for researchers to demonstrate improvements</a:t>
            </a:r>
          </a:p>
          <a:p>
            <a:r>
              <a:rPr lang="en-US" dirty="0"/>
              <a:t>Paths forward</a:t>
            </a:r>
          </a:p>
          <a:p>
            <a:pPr lvl="1"/>
            <a:r>
              <a:rPr lang="en-US" dirty="0"/>
              <a:t>Adversarial constructions </a:t>
            </a:r>
            <a:r>
              <a:rPr lang="en-US" dirty="0">
                <a:sym typeface="Wingdings" pitchFamily="2" charset="2"/>
              </a:rPr>
              <a:t> obscures abilities we want to measure</a:t>
            </a:r>
          </a:p>
          <a:p>
            <a:r>
              <a:rPr lang="en-US" dirty="0">
                <a:sym typeface="Wingdings" pitchFamily="2" charset="2"/>
              </a:rPr>
              <a:t>Goals/Concerns:</a:t>
            </a:r>
          </a:p>
          <a:p>
            <a:pPr lvl="1"/>
            <a:r>
              <a:rPr lang="en-US" dirty="0">
                <a:sym typeface="Wingdings" pitchFamily="2" charset="2"/>
              </a:rPr>
              <a:t>Validity, Reliability, Statistical Power, Social Bias</a:t>
            </a:r>
          </a:p>
          <a:p>
            <a:r>
              <a:rPr lang="en-US" dirty="0">
                <a:sym typeface="Wingdings" pitchFamily="2" charset="2"/>
              </a:rPr>
              <a:t>Restoring a healthy evaluation ecosystem requires progress</a:t>
            </a:r>
          </a:p>
          <a:p>
            <a:pPr lvl="1"/>
            <a:r>
              <a:rPr lang="en-US" dirty="0">
                <a:sym typeface="Wingdings" pitchFamily="2" charset="2"/>
              </a:rPr>
              <a:t>reliability of annotations</a:t>
            </a:r>
          </a:p>
          <a:p>
            <a:pPr lvl="1"/>
            <a:r>
              <a:rPr lang="en-US" dirty="0">
                <a:sym typeface="Wingdings" pitchFamily="2" charset="2"/>
              </a:rPr>
              <a:t>size</a:t>
            </a:r>
          </a:p>
          <a:p>
            <a:pPr lvl="1"/>
            <a:r>
              <a:rPr lang="en-US" dirty="0">
                <a:sym typeface="Wingdings" pitchFamily="2" charset="2"/>
              </a:rPr>
              <a:t>social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5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B877-272C-C144-83D1-0A0DCE11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Discussion?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32C7-08A8-4B41-8CF5-9287C60097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Dave</a:t>
            </a:r>
          </a:p>
          <a:p>
            <a:pPr lvl="1"/>
            <a:r>
              <a:rPr lang="en-US" dirty="0"/>
              <a:t>What’s wrong with BERT?</a:t>
            </a:r>
          </a:p>
          <a:p>
            <a:r>
              <a:rPr lang="en-US" dirty="0" err="1"/>
              <a:t>Ido</a:t>
            </a:r>
            <a:r>
              <a:rPr lang="en-US" dirty="0"/>
              <a:t>, </a:t>
            </a:r>
            <a:r>
              <a:rPr lang="en-US" dirty="0" err="1"/>
              <a:t>Alëna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You make an excellent case for realistic settings and expectations</a:t>
            </a:r>
          </a:p>
          <a:p>
            <a:pPr lvl="1"/>
            <a:r>
              <a:rPr lang="en-US" dirty="0"/>
              <a:t>I often hear students talk about benchmarks as if </a:t>
            </a:r>
          </a:p>
          <a:p>
            <a:pPr lvl="2"/>
            <a:r>
              <a:rPr lang="en-US" dirty="0"/>
              <a:t>benchmarks ≈ the real world</a:t>
            </a:r>
          </a:p>
          <a:p>
            <a:pPr lvl="1"/>
            <a:r>
              <a:rPr lang="en-US" dirty="0"/>
              <a:t>How do we help such students?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65B06-228D-7B47-AFAC-D26F056D1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Ensol</a:t>
            </a:r>
            <a:r>
              <a:rPr lang="en-US" dirty="0"/>
              <a:t>, Greg,</a:t>
            </a:r>
          </a:p>
          <a:p>
            <a:pPr lvl="1"/>
            <a:r>
              <a:rPr lang="en-US" dirty="0"/>
              <a:t>You both bring up some great opportunities for interdisciplinary collaboration</a:t>
            </a:r>
          </a:p>
          <a:p>
            <a:pPr lvl="1"/>
            <a:r>
              <a:rPr lang="en-US" dirty="0"/>
              <a:t>Can you say more about collaborations that you are involved in</a:t>
            </a:r>
          </a:p>
          <a:p>
            <a:pPr lvl="2"/>
            <a:r>
              <a:rPr lang="en-US" dirty="0"/>
              <a:t>and would like to be involved in?</a:t>
            </a:r>
          </a:p>
          <a:p>
            <a:r>
              <a:rPr lang="en-US" dirty="0"/>
              <a:t>Sam,</a:t>
            </a:r>
          </a:p>
          <a:p>
            <a:pPr lvl="1"/>
            <a:r>
              <a:rPr lang="en-US" dirty="0"/>
              <a:t>Your discussion of validity and reliability remind me of experimental psychology</a:t>
            </a:r>
          </a:p>
          <a:p>
            <a:pPr lvl="1"/>
            <a:r>
              <a:rPr lang="en-US" dirty="0"/>
              <a:t>Should our field know more about topics from other fields and other times: psychology in 1950s?</a:t>
            </a:r>
          </a:p>
        </p:txBody>
      </p:sp>
    </p:spTree>
    <p:extLst>
      <p:ext uri="{BB962C8B-B14F-4D97-AF65-F5344CB8AC3E}">
        <p14:creationId xmlns:p14="http://schemas.microsoft.com/office/powerpoint/2010/main" val="1530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633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Introduction to Zoom Session 4 (on the Future)</vt:lpstr>
      <vt:lpstr>Zoom Session 4: Future https://github.com/kwchurch/Benchmarking_past_present_future#S4 </vt:lpstr>
      <vt:lpstr>Dave Ferrucci Machine Understanding in Context</vt:lpstr>
      <vt:lpstr>Ido Dagan Moving out of the comfort zones: desired shifts in NLP benchmarking</vt:lpstr>
      <vt:lpstr>Alëna Aksënova, Daan van Esch, James Flynn and Pavel Golik How Might We Create Better Benchmarks for Speech Recognition?</vt:lpstr>
      <vt:lpstr>Eunsol Choi Context for Interpreting Benchmark Performances</vt:lpstr>
      <vt:lpstr>Greg Diamos, Peter Mattson and David Kanter ML Commons (and ML Perf)</vt:lpstr>
      <vt:lpstr>Sam Bowman What Will it Take to Fix Benchmarking in Natural Language Understanding? </vt:lpstr>
      <vt:lpstr>Questions for Discussion?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Zoom Session 4</dc:title>
  <dc:creator>Microsoft Office User</dc:creator>
  <cp:lastModifiedBy>Microsoft Office User</cp:lastModifiedBy>
  <cp:revision>12</cp:revision>
  <dcterms:created xsi:type="dcterms:W3CDTF">2021-08-03T16:12:35Z</dcterms:created>
  <dcterms:modified xsi:type="dcterms:W3CDTF">2021-08-03T18:07:35Z</dcterms:modified>
</cp:coreProperties>
</file>