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50" r:id="rId2"/>
    <p:sldId id="257" r:id="rId3"/>
    <p:sldId id="464" r:id="rId4"/>
    <p:sldId id="466" r:id="rId5"/>
    <p:sldId id="465" r:id="rId6"/>
    <p:sldId id="468" r:id="rId7"/>
    <p:sldId id="469" r:id="rId8"/>
    <p:sldId id="467" r:id="rId9"/>
    <p:sldId id="471" r:id="rId10"/>
    <p:sldId id="472" r:id="rId11"/>
    <p:sldId id="476" r:id="rId12"/>
    <p:sldId id="477" r:id="rId13"/>
    <p:sldId id="473" r:id="rId14"/>
    <p:sldId id="478" r:id="rId15"/>
    <p:sldId id="484" r:id="rId16"/>
    <p:sldId id="479" r:id="rId17"/>
    <p:sldId id="480" r:id="rId18"/>
    <p:sldId id="481" r:id="rId19"/>
    <p:sldId id="483" r:id="rId20"/>
    <p:sldId id="482" r:id="rId21"/>
    <p:sldId id="485" r:id="rId22"/>
    <p:sldId id="486" r:id="rId23"/>
    <p:sldId id="490" r:id="rId24"/>
    <p:sldId id="491" r:id="rId25"/>
    <p:sldId id="492" r:id="rId26"/>
    <p:sldId id="487" r:id="rId27"/>
  </p:sldIdLst>
  <p:sldSz cx="9144000" cy="6858000" type="screen4x3"/>
  <p:notesSz cx="9117013" cy="6858000"/>
  <p:defaultTextStyle>
    <a:defPPr>
      <a:defRPr lang="en-US"/>
    </a:defPPr>
    <a:lvl1pPr algn="l" rtl="0" eaLnBrk="0" fontAlgn="base" hangingPunct="0">
      <a:spcBef>
        <a:spcPct val="0"/>
      </a:spcBef>
      <a:spcAft>
        <a:spcPct val="0"/>
      </a:spcAft>
      <a:defRPr sz="1400" b="1" kern="1200">
        <a:solidFill>
          <a:schemeClr val="tx1"/>
        </a:solidFill>
        <a:latin typeface="Arial Unicode MS" pitchFamily="34" charset="-128"/>
        <a:ea typeface="+mn-ea"/>
        <a:cs typeface="+mn-cs"/>
      </a:defRPr>
    </a:lvl1pPr>
    <a:lvl2pPr marL="457200" algn="l" rtl="0" eaLnBrk="0" fontAlgn="base" hangingPunct="0">
      <a:spcBef>
        <a:spcPct val="0"/>
      </a:spcBef>
      <a:spcAft>
        <a:spcPct val="0"/>
      </a:spcAft>
      <a:defRPr sz="1400" b="1" kern="1200">
        <a:solidFill>
          <a:schemeClr val="tx1"/>
        </a:solidFill>
        <a:latin typeface="Arial Unicode MS" pitchFamily="34" charset="-128"/>
        <a:ea typeface="+mn-ea"/>
        <a:cs typeface="+mn-cs"/>
      </a:defRPr>
    </a:lvl2pPr>
    <a:lvl3pPr marL="914400" algn="l" rtl="0" eaLnBrk="0" fontAlgn="base" hangingPunct="0">
      <a:spcBef>
        <a:spcPct val="0"/>
      </a:spcBef>
      <a:spcAft>
        <a:spcPct val="0"/>
      </a:spcAft>
      <a:defRPr sz="1400" b="1" kern="1200">
        <a:solidFill>
          <a:schemeClr val="tx1"/>
        </a:solidFill>
        <a:latin typeface="Arial Unicode MS" pitchFamily="34" charset="-128"/>
        <a:ea typeface="+mn-ea"/>
        <a:cs typeface="+mn-cs"/>
      </a:defRPr>
    </a:lvl3pPr>
    <a:lvl4pPr marL="1371600" algn="l" rtl="0" eaLnBrk="0" fontAlgn="base" hangingPunct="0">
      <a:spcBef>
        <a:spcPct val="0"/>
      </a:spcBef>
      <a:spcAft>
        <a:spcPct val="0"/>
      </a:spcAft>
      <a:defRPr sz="1400" b="1" kern="1200">
        <a:solidFill>
          <a:schemeClr val="tx1"/>
        </a:solidFill>
        <a:latin typeface="Arial Unicode MS" pitchFamily="34" charset="-128"/>
        <a:ea typeface="+mn-ea"/>
        <a:cs typeface="+mn-cs"/>
      </a:defRPr>
    </a:lvl4pPr>
    <a:lvl5pPr marL="1828800" algn="l" rtl="0" eaLnBrk="0" fontAlgn="base" hangingPunct="0">
      <a:spcBef>
        <a:spcPct val="0"/>
      </a:spcBef>
      <a:spcAft>
        <a:spcPct val="0"/>
      </a:spcAft>
      <a:defRPr sz="1400" b="1" kern="1200">
        <a:solidFill>
          <a:schemeClr val="tx1"/>
        </a:solidFill>
        <a:latin typeface="Arial Unicode MS" pitchFamily="34" charset="-128"/>
        <a:ea typeface="+mn-ea"/>
        <a:cs typeface="+mn-cs"/>
      </a:defRPr>
    </a:lvl5pPr>
    <a:lvl6pPr marL="2286000" algn="l" defTabSz="914400" rtl="0" eaLnBrk="1" latinLnBrk="0" hangingPunct="1">
      <a:defRPr sz="1400" b="1" kern="1200">
        <a:solidFill>
          <a:schemeClr val="tx1"/>
        </a:solidFill>
        <a:latin typeface="Arial Unicode MS" pitchFamily="34" charset="-128"/>
        <a:ea typeface="+mn-ea"/>
        <a:cs typeface="+mn-cs"/>
      </a:defRPr>
    </a:lvl6pPr>
    <a:lvl7pPr marL="2743200" algn="l" defTabSz="914400" rtl="0" eaLnBrk="1" latinLnBrk="0" hangingPunct="1">
      <a:defRPr sz="1400" b="1" kern="1200">
        <a:solidFill>
          <a:schemeClr val="tx1"/>
        </a:solidFill>
        <a:latin typeface="Arial Unicode MS" pitchFamily="34" charset="-128"/>
        <a:ea typeface="+mn-ea"/>
        <a:cs typeface="+mn-cs"/>
      </a:defRPr>
    </a:lvl7pPr>
    <a:lvl8pPr marL="3200400" algn="l" defTabSz="914400" rtl="0" eaLnBrk="1" latinLnBrk="0" hangingPunct="1">
      <a:defRPr sz="1400" b="1" kern="1200">
        <a:solidFill>
          <a:schemeClr val="tx1"/>
        </a:solidFill>
        <a:latin typeface="Arial Unicode MS" pitchFamily="34" charset="-128"/>
        <a:ea typeface="+mn-ea"/>
        <a:cs typeface="+mn-cs"/>
      </a:defRPr>
    </a:lvl8pPr>
    <a:lvl9pPr marL="3657600" algn="l" defTabSz="914400" rtl="0" eaLnBrk="1" latinLnBrk="0" hangingPunct="1">
      <a:defRPr sz="1400" b="1" kern="1200">
        <a:solidFill>
          <a:schemeClr val="tx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070000"/>
    <a:srgbClr val="00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8" autoAdjust="0"/>
    <p:restoredTop sz="94691" autoAdjust="0"/>
  </p:normalViewPr>
  <p:slideViewPr>
    <p:cSldViewPr snapToGrid="0">
      <p:cViewPr varScale="1">
        <p:scale>
          <a:sx n="115" d="100"/>
          <a:sy n="115" d="100"/>
        </p:scale>
        <p:origin x="153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1934" y="-82"/>
      </p:cViewPr>
      <p:guideLst>
        <p:guide orient="horz" pos="2160"/>
        <p:guide pos="28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0FFE950-9F97-4B66-9BA1-1AD7CE10CA25}"/>
              </a:ext>
            </a:extLst>
          </p:cNvPr>
          <p:cNvSpPr>
            <a:spLocks noGrp="1" noChangeArrowheads="1"/>
          </p:cNvSpPr>
          <p:nvPr>
            <p:ph type="hdr" sz="quarter"/>
          </p:nvPr>
        </p:nvSpPr>
        <p:spPr bwMode="auto">
          <a:xfrm>
            <a:off x="0" y="0"/>
            <a:ext cx="3951288" cy="342900"/>
          </a:xfrm>
          <a:prstGeom prst="rect">
            <a:avLst/>
          </a:prstGeom>
          <a:noFill/>
          <a:ln>
            <a:noFill/>
          </a:ln>
          <a:effectLst/>
        </p:spPr>
        <p:txBody>
          <a:bodyPr vert="horz" wrap="square" lIns="91276" tIns="45639" rIns="91276" bIns="45639" numCol="1" anchor="t" anchorCtr="0" compatLnSpc="1">
            <a:prstTxWarp prst="textNoShape">
              <a:avLst/>
            </a:prstTxWarp>
          </a:bodyPr>
          <a:lstStyle>
            <a:lvl1pPr defTabSz="912813" eaLnBrk="1" hangingPunct="1">
              <a:spcBef>
                <a:spcPct val="0"/>
              </a:spcBef>
              <a:defRPr sz="1200" b="0"/>
            </a:lvl1pPr>
          </a:lstStyle>
          <a:p>
            <a:pPr>
              <a:defRPr/>
            </a:pPr>
            <a:endParaRPr lang="en-US" altLang="en-US"/>
          </a:p>
        </p:txBody>
      </p:sp>
      <p:sp>
        <p:nvSpPr>
          <p:cNvPr id="56323" name="Rectangle 3">
            <a:extLst>
              <a:ext uri="{FF2B5EF4-FFF2-40B4-BE49-F238E27FC236}">
                <a16:creationId xmlns:a16="http://schemas.microsoft.com/office/drawing/2014/main" id="{741D68B0-B7DF-4106-BB6E-938433B280A6}"/>
              </a:ext>
            </a:extLst>
          </p:cNvPr>
          <p:cNvSpPr>
            <a:spLocks noGrp="1" noChangeArrowheads="1"/>
          </p:cNvSpPr>
          <p:nvPr>
            <p:ph type="dt" sz="quarter" idx="1"/>
          </p:nvPr>
        </p:nvSpPr>
        <p:spPr bwMode="auto">
          <a:xfrm>
            <a:off x="5165725" y="0"/>
            <a:ext cx="3951288" cy="342900"/>
          </a:xfrm>
          <a:prstGeom prst="rect">
            <a:avLst/>
          </a:prstGeom>
          <a:noFill/>
          <a:ln>
            <a:noFill/>
          </a:ln>
          <a:effectLst/>
        </p:spPr>
        <p:txBody>
          <a:bodyPr vert="horz" wrap="square" lIns="91276" tIns="45639" rIns="91276" bIns="45639" numCol="1" anchor="t" anchorCtr="0" compatLnSpc="1">
            <a:prstTxWarp prst="textNoShape">
              <a:avLst/>
            </a:prstTxWarp>
          </a:bodyPr>
          <a:lstStyle>
            <a:lvl1pPr algn="r" defTabSz="912813" eaLnBrk="1" hangingPunct="1">
              <a:spcBef>
                <a:spcPct val="0"/>
              </a:spcBef>
              <a:defRPr sz="1200" b="0"/>
            </a:lvl1pPr>
          </a:lstStyle>
          <a:p>
            <a:pPr>
              <a:defRPr/>
            </a:pPr>
            <a:endParaRPr lang="en-US" altLang="en-US"/>
          </a:p>
        </p:txBody>
      </p:sp>
      <p:sp>
        <p:nvSpPr>
          <p:cNvPr id="56324" name="Rectangle 4">
            <a:extLst>
              <a:ext uri="{FF2B5EF4-FFF2-40B4-BE49-F238E27FC236}">
                <a16:creationId xmlns:a16="http://schemas.microsoft.com/office/drawing/2014/main" id="{2CA567A0-9B7E-4A6C-9B52-D0AC836413BA}"/>
              </a:ext>
            </a:extLst>
          </p:cNvPr>
          <p:cNvSpPr>
            <a:spLocks noGrp="1" noChangeArrowheads="1"/>
          </p:cNvSpPr>
          <p:nvPr>
            <p:ph type="ftr" sz="quarter" idx="2"/>
          </p:nvPr>
        </p:nvSpPr>
        <p:spPr bwMode="auto">
          <a:xfrm>
            <a:off x="0" y="6515100"/>
            <a:ext cx="3951288" cy="342900"/>
          </a:xfrm>
          <a:prstGeom prst="rect">
            <a:avLst/>
          </a:prstGeom>
          <a:noFill/>
          <a:ln>
            <a:noFill/>
          </a:ln>
          <a:effectLst/>
        </p:spPr>
        <p:txBody>
          <a:bodyPr vert="horz" wrap="square" lIns="91276" tIns="45639" rIns="91276" bIns="45639" numCol="1" anchor="b" anchorCtr="0" compatLnSpc="1">
            <a:prstTxWarp prst="textNoShape">
              <a:avLst/>
            </a:prstTxWarp>
          </a:bodyPr>
          <a:lstStyle>
            <a:lvl1pPr defTabSz="912813" eaLnBrk="1" hangingPunct="1">
              <a:spcBef>
                <a:spcPct val="0"/>
              </a:spcBef>
              <a:defRPr sz="1200" b="0"/>
            </a:lvl1pPr>
          </a:lstStyle>
          <a:p>
            <a:pPr>
              <a:defRPr/>
            </a:pPr>
            <a:endParaRPr lang="en-US" altLang="en-US"/>
          </a:p>
        </p:txBody>
      </p:sp>
      <p:sp>
        <p:nvSpPr>
          <p:cNvPr id="56325" name="Rectangle 5">
            <a:extLst>
              <a:ext uri="{FF2B5EF4-FFF2-40B4-BE49-F238E27FC236}">
                <a16:creationId xmlns:a16="http://schemas.microsoft.com/office/drawing/2014/main" id="{1F1C5017-69AE-4BC0-8539-C3B2867389A8}"/>
              </a:ext>
            </a:extLst>
          </p:cNvPr>
          <p:cNvSpPr>
            <a:spLocks noGrp="1" noChangeArrowheads="1"/>
          </p:cNvSpPr>
          <p:nvPr>
            <p:ph type="sldNum" sz="quarter" idx="3"/>
          </p:nvPr>
        </p:nvSpPr>
        <p:spPr bwMode="auto">
          <a:xfrm>
            <a:off x="5165725" y="6515100"/>
            <a:ext cx="3951288" cy="342900"/>
          </a:xfrm>
          <a:prstGeom prst="rect">
            <a:avLst/>
          </a:prstGeom>
          <a:noFill/>
          <a:ln>
            <a:noFill/>
          </a:ln>
          <a:effectLst/>
        </p:spPr>
        <p:txBody>
          <a:bodyPr vert="horz" wrap="square" lIns="91276" tIns="45639" rIns="91276" bIns="45639" numCol="1" anchor="b" anchorCtr="0" compatLnSpc="1">
            <a:prstTxWarp prst="textNoShape">
              <a:avLst/>
            </a:prstTxWarp>
          </a:bodyPr>
          <a:lstStyle>
            <a:lvl1pPr algn="r" defTabSz="912813" eaLnBrk="1" hangingPunct="1">
              <a:spcBef>
                <a:spcPct val="0"/>
              </a:spcBef>
              <a:defRPr sz="1200" b="0"/>
            </a:lvl1pPr>
          </a:lstStyle>
          <a:p>
            <a:pPr>
              <a:defRPr/>
            </a:pPr>
            <a:fld id="{F54FFA4E-B415-42B3-9A1A-28BC8ADEE0B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5137A1-2A02-4476-8F7A-529C650745C8}"/>
              </a:ext>
            </a:extLst>
          </p:cNvPr>
          <p:cNvSpPr>
            <a:spLocks noGrp="1" noChangeArrowheads="1"/>
          </p:cNvSpPr>
          <p:nvPr>
            <p:ph type="hdr" sz="quarter"/>
          </p:nvPr>
        </p:nvSpPr>
        <p:spPr bwMode="auto">
          <a:xfrm>
            <a:off x="0" y="0"/>
            <a:ext cx="3951288" cy="342900"/>
          </a:xfrm>
          <a:prstGeom prst="rect">
            <a:avLst/>
          </a:prstGeom>
          <a:noFill/>
          <a:ln>
            <a:noFill/>
          </a:ln>
          <a:effectLst/>
        </p:spPr>
        <p:txBody>
          <a:bodyPr vert="horz" wrap="square" lIns="91276" tIns="45639" rIns="91276" bIns="45639" numCol="1" anchor="t" anchorCtr="0" compatLnSpc="1">
            <a:prstTxWarp prst="textNoShape">
              <a:avLst/>
            </a:prstTxWarp>
          </a:bodyPr>
          <a:lstStyle>
            <a:lvl1pPr defTabSz="912813" eaLnBrk="1" hangingPunct="1">
              <a:spcBef>
                <a:spcPct val="0"/>
              </a:spcBef>
              <a:defRPr sz="1200" b="0"/>
            </a:lvl1pPr>
          </a:lstStyle>
          <a:p>
            <a:pPr>
              <a:defRPr/>
            </a:pPr>
            <a:endParaRPr lang="en-US" altLang="en-US"/>
          </a:p>
        </p:txBody>
      </p:sp>
      <p:sp>
        <p:nvSpPr>
          <p:cNvPr id="3075" name="Rectangle 3">
            <a:extLst>
              <a:ext uri="{FF2B5EF4-FFF2-40B4-BE49-F238E27FC236}">
                <a16:creationId xmlns:a16="http://schemas.microsoft.com/office/drawing/2014/main" id="{D56AC299-9511-4DC5-9C09-17EE7A73AA48}"/>
              </a:ext>
            </a:extLst>
          </p:cNvPr>
          <p:cNvSpPr>
            <a:spLocks noGrp="1" noChangeArrowheads="1"/>
          </p:cNvSpPr>
          <p:nvPr>
            <p:ph type="dt" idx="1"/>
          </p:nvPr>
        </p:nvSpPr>
        <p:spPr bwMode="auto">
          <a:xfrm>
            <a:off x="5165725" y="0"/>
            <a:ext cx="3951288" cy="342900"/>
          </a:xfrm>
          <a:prstGeom prst="rect">
            <a:avLst/>
          </a:prstGeom>
          <a:noFill/>
          <a:ln>
            <a:noFill/>
          </a:ln>
          <a:effectLst/>
        </p:spPr>
        <p:txBody>
          <a:bodyPr vert="horz" wrap="square" lIns="91276" tIns="45639" rIns="91276" bIns="45639" numCol="1" anchor="t" anchorCtr="0" compatLnSpc="1">
            <a:prstTxWarp prst="textNoShape">
              <a:avLst/>
            </a:prstTxWarp>
          </a:bodyPr>
          <a:lstStyle>
            <a:lvl1pPr algn="r" defTabSz="912813" eaLnBrk="1" hangingPunct="1">
              <a:spcBef>
                <a:spcPct val="0"/>
              </a:spcBef>
              <a:defRPr sz="1200" b="0"/>
            </a:lvl1pPr>
          </a:lstStyle>
          <a:p>
            <a:pPr>
              <a:defRPr/>
            </a:pPr>
            <a:endParaRPr lang="en-US" altLang="en-US"/>
          </a:p>
        </p:txBody>
      </p:sp>
      <p:sp>
        <p:nvSpPr>
          <p:cNvPr id="5124" name="Rectangle 4">
            <a:extLst>
              <a:ext uri="{FF2B5EF4-FFF2-40B4-BE49-F238E27FC236}">
                <a16:creationId xmlns:a16="http://schemas.microsoft.com/office/drawing/2014/main" id="{0AF3F52C-C2C2-4302-AA49-3BC34AF3611E}"/>
              </a:ext>
            </a:extLst>
          </p:cNvPr>
          <p:cNvSpPr>
            <a:spLocks noGrp="1" noRot="1" noChangeAspect="1" noChangeArrowheads="1" noTextEdit="1"/>
          </p:cNvSpPr>
          <p:nvPr>
            <p:ph type="sldImg" idx="2"/>
          </p:nvPr>
        </p:nvSpPr>
        <p:spPr bwMode="auto">
          <a:xfrm>
            <a:off x="28448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904503E1-95AB-477E-B63F-465C03081775}"/>
              </a:ext>
            </a:extLst>
          </p:cNvPr>
          <p:cNvSpPr>
            <a:spLocks noGrp="1" noChangeArrowheads="1"/>
          </p:cNvSpPr>
          <p:nvPr>
            <p:ph type="body" sz="quarter" idx="3"/>
          </p:nvPr>
        </p:nvSpPr>
        <p:spPr bwMode="auto">
          <a:xfrm>
            <a:off x="1216025" y="3257550"/>
            <a:ext cx="6684963" cy="3086100"/>
          </a:xfrm>
          <a:prstGeom prst="rect">
            <a:avLst/>
          </a:prstGeom>
          <a:noFill/>
          <a:ln>
            <a:noFill/>
          </a:ln>
          <a:effectLst/>
        </p:spPr>
        <p:txBody>
          <a:bodyPr vert="horz" wrap="square" lIns="91276" tIns="45639" rIns="91276" bIns="4563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560980C0-33DB-42E1-A54A-6C1883C8944A}"/>
              </a:ext>
            </a:extLst>
          </p:cNvPr>
          <p:cNvSpPr>
            <a:spLocks noGrp="1" noChangeArrowheads="1"/>
          </p:cNvSpPr>
          <p:nvPr>
            <p:ph type="ftr" sz="quarter" idx="4"/>
          </p:nvPr>
        </p:nvSpPr>
        <p:spPr bwMode="auto">
          <a:xfrm>
            <a:off x="0" y="6515100"/>
            <a:ext cx="3951288" cy="342900"/>
          </a:xfrm>
          <a:prstGeom prst="rect">
            <a:avLst/>
          </a:prstGeom>
          <a:noFill/>
          <a:ln>
            <a:noFill/>
          </a:ln>
          <a:effectLst/>
        </p:spPr>
        <p:txBody>
          <a:bodyPr vert="horz" wrap="square" lIns="91276" tIns="45639" rIns="91276" bIns="45639" numCol="1" anchor="b" anchorCtr="0" compatLnSpc="1">
            <a:prstTxWarp prst="textNoShape">
              <a:avLst/>
            </a:prstTxWarp>
          </a:bodyPr>
          <a:lstStyle>
            <a:lvl1pPr defTabSz="912813" eaLnBrk="1" hangingPunct="1">
              <a:spcBef>
                <a:spcPct val="0"/>
              </a:spcBef>
              <a:defRPr sz="1200" b="0"/>
            </a:lvl1pPr>
          </a:lstStyle>
          <a:p>
            <a:pPr>
              <a:defRPr/>
            </a:pPr>
            <a:endParaRPr lang="en-US" altLang="en-US"/>
          </a:p>
        </p:txBody>
      </p:sp>
      <p:sp>
        <p:nvSpPr>
          <p:cNvPr id="3079" name="Rectangle 7">
            <a:extLst>
              <a:ext uri="{FF2B5EF4-FFF2-40B4-BE49-F238E27FC236}">
                <a16:creationId xmlns:a16="http://schemas.microsoft.com/office/drawing/2014/main" id="{80D8F2C2-F21E-47C0-BFB6-AD257D580598}"/>
              </a:ext>
            </a:extLst>
          </p:cNvPr>
          <p:cNvSpPr>
            <a:spLocks noGrp="1" noChangeArrowheads="1"/>
          </p:cNvSpPr>
          <p:nvPr>
            <p:ph type="sldNum" sz="quarter" idx="5"/>
          </p:nvPr>
        </p:nvSpPr>
        <p:spPr bwMode="auto">
          <a:xfrm>
            <a:off x="5165725" y="6515100"/>
            <a:ext cx="3951288" cy="342900"/>
          </a:xfrm>
          <a:prstGeom prst="rect">
            <a:avLst/>
          </a:prstGeom>
          <a:noFill/>
          <a:ln>
            <a:noFill/>
          </a:ln>
          <a:effectLst/>
        </p:spPr>
        <p:txBody>
          <a:bodyPr vert="horz" wrap="square" lIns="91276" tIns="45639" rIns="91276" bIns="45639" numCol="1" anchor="b" anchorCtr="0" compatLnSpc="1">
            <a:prstTxWarp prst="textNoShape">
              <a:avLst/>
            </a:prstTxWarp>
          </a:bodyPr>
          <a:lstStyle>
            <a:lvl1pPr algn="r" defTabSz="912813" eaLnBrk="1" hangingPunct="1">
              <a:spcBef>
                <a:spcPct val="0"/>
              </a:spcBef>
              <a:defRPr sz="1200" b="0"/>
            </a:lvl1pPr>
          </a:lstStyle>
          <a:p>
            <a:pPr>
              <a:defRPr/>
            </a:pPr>
            <a:fld id="{160306E7-836E-4335-89D5-0E3AB39D42E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defRPr sz="12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defRPr sz="12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defRPr sz="12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EC07985-4510-478B-A7DB-2075EF10CB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A1631683-C5E1-4638-A81F-D1752D41D824}" type="slidenum">
              <a:rPr lang="en-US" altLang="en-US" sz="1200" b="0" smtClean="0"/>
              <a:pPr/>
              <a:t>1</a:t>
            </a:fld>
            <a:endParaRPr lang="en-US" altLang="en-US" sz="1200" b="0"/>
          </a:p>
        </p:txBody>
      </p:sp>
      <p:sp>
        <p:nvSpPr>
          <p:cNvPr id="8195" name="Rectangle 2">
            <a:extLst>
              <a:ext uri="{FF2B5EF4-FFF2-40B4-BE49-F238E27FC236}">
                <a16:creationId xmlns:a16="http://schemas.microsoft.com/office/drawing/2014/main" id="{AC842E46-A54C-4FA8-A8D7-AB3296991A5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45394B7-E8E7-4920-9A2F-3132A85308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DFD970A-B353-4C26-A3B6-1A37F461F0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605CA962-C8B8-4FF1-B088-F728B4698BD1}" type="slidenum">
              <a:rPr lang="en-US" altLang="en-US" sz="1200" b="0" smtClean="0"/>
              <a:pPr/>
              <a:t>10</a:t>
            </a:fld>
            <a:endParaRPr lang="en-US" altLang="en-US" sz="1200" b="0"/>
          </a:p>
        </p:txBody>
      </p:sp>
      <p:sp>
        <p:nvSpPr>
          <p:cNvPr id="26627" name="Rectangle 2">
            <a:extLst>
              <a:ext uri="{FF2B5EF4-FFF2-40B4-BE49-F238E27FC236}">
                <a16:creationId xmlns:a16="http://schemas.microsoft.com/office/drawing/2014/main" id="{E99D3F24-DA9D-4BA0-B631-AC25327C700C}"/>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6E1E894C-E61C-4737-8B92-92352B35F7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C3CCA1E-9EC8-4920-8D9A-171B325AE6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55F46EC6-3946-4908-93B2-41FC412D1397}" type="slidenum">
              <a:rPr lang="en-US" altLang="en-US" sz="1200" b="0" smtClean="0"/>
              <a:pPr/>
              <a:t>11</a:t>
            </a:fld>
            <a:endParaRPr lang="en-US" altLang="en-US" sz="1200" b="0"/>
          </a:p>
        </p:txBody>
      </p:sp>
      <p:sp>
        <p:nvSpPr>
          <p:cNvPr id="28675" name="Rectangle 2">
            <a:extLst>
              <a:ext uri="{FF2B5EF4-FFF2-40B4-BE49-F238E27FC236}">
                <a16:creationId xmlns:a16="http://schemas.microsoft.com/office/drawing/2014/main" id="{E8E5C328-A0E9-4ECE-8AB3-C8BBAABAEEA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2F8D18A-4908-45A2-BA6F-65EFA4CA46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EF0953F-2ACB-4A43-9B36-7DD5793D16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B2D1E78C-67A8-4842-8DE3-DA2F59440049}" type="slidenum">
              <a:rPr lang="en-US" altLang="en-US" sz="1200" b="0" smtClean="0"/>
              <a:pPr/>
              <a:t>12</a:t>
            </a:fld>
            <a:endParaRPr lang="en-US" altLang="en-US" sz="1200" b="0"/>
          </a:p>
        </p:txBody>
      </p:sp>
      <p:sp>
        <p:nvSpPr>
          <p:cNvPr id="30723" name="Rectangle 2">
            <a:extLst>
              <a:ext uri="{FF2B5EF4-FFF2-40B4-BE49-F238E27FC236}">
                <a16:creationId xmlns:a16="http://schemas.microsoft.com/office/drawing/2014/main" id="{3AB48903-F2C5-4F7F-BFC7-C0BBE62A3C1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94E398-1A04-447C-82D4-924572F230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F45FECE-8144-4D21-9529-B9039AC212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B41FB63E-0AD9-41CE-ABB8-F1641E7BFFD6}" type="slidenum">
              <a:rPr lang="en-US" altLang="en-US" sz="1200" b="0" smtClean="0"/>
              <a:pPr/>
              <a:t>13</a:t>
            </a:fld>
            <a:endParaRPr lang="en-US" altLang="en-US" sz="1200" b="0"/>
          </a:p>
        </p:txBody>
      </p:sp>
      <p:sp>
        <p:nvSpPr>
          <p:cNvPr id="32771" name="Rectangle 2">
            <a:extLst>
              <a:ext uri="{FF2B5EF4-FFF2-40B4-BE49-F238E27FC236}">
                <a16:creationId xmlns:a16="http://schemas.microsoft.com/office/drawing/2014/main" id="{4A552401-D668-41D1-9798-F33BD6E673B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25FD75F-64C1-45D6-8020-C99EBA7852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47354739-DB45-4BED-830E-F03D0E9775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DA22D720-9F5F-4131-899A-8BC54F4F9E65}" type="slidenum">
              <a:rPr lang="en-US" altLang="en-US" sz="1200" b="0" smtClean="0"/>
              <a:pPr/>
              <a:t>14</a:t>
            </a:fld>
            <a:endParaRPr lang="en-US" altLang="en-US" sz="1200" b="0"/>
          </a:p>
        </p:txBody>
      </p:sp>
      <p:sp>
        <p:nvSpPr>
          <p:cNvPr id="34819" name="Rectangle 2">
            <a:extLst>
              <a:ext uri="{FF2B5EF4-FFF2-40B4-BE49-F238E27FC236}">
                <a16:creationId xmlns:a16="http://schemas.microsoft.com/office/drawing/2014/main" id="{1A209AD5-3400-416D-9AD2-D8D0A78BB446}"/>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40326540-09EE-40EC-A3E8-D10034325E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EB9255F-4DE8-47DD-9606-E6F39E33FE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4927061E-C5FB-4F59-8936-39B5D942550C}" type="slidenum">
              <a:rPr lang="en-US" altLang="en-US" sz="1200" b="0" smtClean="0"/>
              <a:pPr/>
              <a:t>15</a:t>
            </a:fld>
            <a:endParaRPr lang="en-US" altLang="en-US" sz="1200" b="0"/>
          </a:p>
        </p:txBody>
      </p:sp>
      <p:sp>
        <p:nvSpPr>
          <p:cNvPr id="36867" name="Rectangle 2">
            <a:extLst>
              <a:ext uri="{FF2B5EF4-FFF2-40B4-BE49-F238E27FC236}">
                <a16:creationId xmlns:a16="http://schemas.microsoft.com/office/drawing/2014/main" id="{82141AF1-4A09-4311-9D62-B782B3B48A18}"/>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71298B9-F1E8-4533-A57C-E195C89E20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CBDFD89-1C08-4847-A89B-C39CEF07C5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10098BC7-410A-45D7-8259-69D116587CA6}" type="slidenum">
              <a:rPr lang="en-US" altLang="en-US" sz="1200" b="0" smtClean="0"/>
              <a:pPr/>
              <a:t>16</a:t>
            </a:fld>
            <a:endParaRPr lang="en-US" altLang="en-US" sz="1200" b="0"/>
          </a:p>
        </p:txBody>
      </p:sp>
      <p:sp>
        <p:nvSpPr>
          <p:cNvPr id="38915" name="Rectangle 2">
            <a:extLst>
              <a:ext uri="{FF2B5EF4-FFF2-40B4-BE49-F238E27FC236}">
                <a16:creationId xmlns:a16="http://schemas.microsoft.com/office/drawing/2014/main" id="{38FFA0F4-E4E2-44C8-A7E0-7B544A7FD77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124E04C-4CE3-4C59-B0EA-7DCF55659D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C86862F-224E-47F0-8FC0-E88F293ECF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201F2F99-2A69-4B87-BF46-6F90E731CEFF}" type="slidenum">
              <a:rPr lang="en-US" altLang="en-US" sz="1200" b="0" smtClean="0"/>
              <a:pPr/>
              <a:t>17</a:t>
            </a:fld>
            <a:endParaRPr lang="en-US" altLang="en-US" sz="1200" b="0"/>
          </a:p>
        </p:txBody>
      </p:sp>
      <p:sp>
        <p:nvSpPr>
          <p:cNvPr id="40963" name="Rectangle 2">
            <a:extLst>
              <a:ext uri="{FF2B5EF4-FFF2-40B4-BE49-F238E27FC236}">
                <a16:creationId xmlns:a16="http://schemas.microsoft.com/office/drawing/2014/main" id="{61C85AE8-C47B-4112-A0C7-9E7C0112A0D0}"/>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FB1AD59-A9CE-40B5-BC38-F2B1476F02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881045E-8A47-4291-AA88-BA3FE0B614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04FA2F96-28F5-436E-B016-90F9E7466CC7}" type="slidenum">
              <a:rPr lang="en-US" altLang="en-US" sz="1200" b="0" smtClean="0"/>
              <a:pPr/>
              <a:t>18</a:t>
            </a:fld>
            <a:endParaRPr lang="en-US" altLang="en-US" sz="1200" b="0"/>
          </a:p>
        </p:txBody>
      </p:sp>
      <p:sp>
        <p:nvSpPr>
          <p:cNvPr id="43011" name="Rectangle 2">
            <a:extLst>
              <a:ext uri="{FF2B5EF4-FFF2-40B4-BE49-F238E27FC236}">
                <a16:creationId xmlns:a16="http://schemas.microsoft.com/office/drawing/2014/main" id="{7F34B58A-C425-4599-A532-908846643D7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B757AA77-BAB7-417F-9267-3F3B4A9C8A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621DD6F3-D17C-47C1-91EF-2894D589EB5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D553535D-EC55-4883-B29B-E263A8BFBC33}" type="slidenum">
              <a:rPr lang="en-US" altLang="en-US" sz="1200" b="0" smtClean="0"/>
              <a:pPr/>
              <a:t>19</a:t>
            </a:fld>
            <a:endParaRPr lang="en-US" altLang="en-US" sz="1200" b="0"/>
          </a:p>
        </p:txBody>
      </p:sp>
      <p:sp>
        <p:nvSpPr>
          <p:cNvPr id="45059" name="Rectangle 2">
            <a:extLst>
              <a:ext uri="{FF2B5EF4-FFF2-40B4-BE49-F238E27FC236}">
                <a16:creationId xmlns:a16="http://schemas.microsoft.com/office/drawing/2014/main" id="{3CA5784E-1C7F-4C04-83E9-7D408DD408F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D15D5553-85EB-491D-A27C-0895622A32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37B4CF5-F8AC-4DF4-9494-74C07E8E5F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80E81CBA-8D20-45DD-A0EA-855F299FAA93}" type="slidenum">
              <a:rPr lang="en-US" altLang="en-US" sz="1200" b="0" smtClean="0"/>
              <a:pPr/>
              <a:t>2</a:t>
            </a:fld>
            <a:endParaRPr lang="en-US" altLang="en-US" sz="1200" b="0"/>
          </a:p>
        </p:txBody>
      </p:sp>
      <p:sp>
        <p:nvSpPr>
          <p:cNvPr id="12291" name="Rectangle 2">
            <a:extLst>
              <a:ext uri="{FF2B5EF4-FFF2-40B4-BE49-F238E27FC236}">
                <a16:creationId xmlns:a16="http://schemas.microsoft.com/office/drawing/2014/main" id="{90D97D4E-8F1D-43B5-967D-94CB2F5161B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AFAE8106-82E7-458B-9552-17D248CE19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72C31C9-AD68-4F07-AE3B-1A8FF8B7BB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C3F64321-D4E1-4E58-AB3A-723E274435D5}" type="slidenum">
              <a:rPr lang="en-US" altLang="en-US" sz="1200" b="0" smtClean="0"/>
              <a:pPr/>
              <a:t>20</a:t>
            </a:fld>
            <a:endParaRPr lang="en-US" altLang="en-US" sz="1200" b="0"/>
          </a:p>
        </p:txBody>
      </p:sp>
      <p:sp>
        <p:nvSpPr>
          <p:cNvPr id="47107" name="Rectangle 2">
            <a:extLst>
              <a:ext uri="{FF2B5EF4-FFF2-40B4-BE49-F238E27FC236}">
                <a16:creationId xmlns:a16="http://schemas.microsoft.com/office/drawing/2014/main" id="{40F9E7DA-7425-4427-B07F-5B5713A6BCB1}"/>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810D7BF-8BD9-4407-8086-0058F36FCD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ADCC8CF-EA01-47BA-A39C-B0B6F2E1CA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6A747BFD-F266-4EF3-886B-F88702EF204B}" type="slidenum">
              <a:rPr lang="en-US" altLang="en-US" sz="1200" b="0" smtClean="0"/>
              <a:pPr/>
              <a:t>21</a:t>
            </a:fld>
            <a:endParaRPr lang="en-US" altLang="en-US" sz="1200" b="0"/>
          </a:p>
        </p:txBody>
      </p:sp>
      <p:sp>
        <p:nvSpPr>
          <p:cNvPr id="49155" name="Rectangle 2">
            <a:extLst>
              <a:ext uri="{FF2B5EF4-FFF2-40B4-BE49-F238E27FC236}">
                <a16:creationId xmlns:a16="http://schemas.microsoft.com/office/drawing/2014/main" id="{556F3F50-96B1-4DFF-BAB2-96EA26C151B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2923DA4A-1971-47EF-ADDC-4441F171FC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A82241E-5779-4947-AC9A-46B372B898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0CBD92E6-6748-44BA-B18F-BDFD9331911C}" type="slidenum">
              <a:rPr lang="en-US" altLang="en-US" sz="1200" b="0" smtClean="0"/>
              <a:pPr/>
              <a:t>22</a:t>
            </a:fld>
            <a:endParaRPr lang="en-US" altLang="en-US" sz="1200" b="0"/>
          </a:p>
        </p:txBody>
      </p:sp>
      <p:sp>
        <p:nvSpPr>
          <p:cNvPr id="51203" name="Rectangle 2">
            <a:extLst>
              <a:ext uri="{FF2B5EF4-FFF2-40B4-BE49-F238E27FC236}">
                <a16:creationId xmlns:a16="http://schemas.microsoft.com/office/drawing/2014/main" id="{436BB48B-5D03-4426-8267-15064596150F}"/>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FC46479-D163-4F0C-8A1B-F3771A96B0A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F90040F-673E-4F56-BAA7-A8A49B2D75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A81CBD4A-37C6-4089-936A-B55C02638DA7}" type="slidenum">
              <a:rPr lang="en-US" altLang="en-US" sz="1200" b="0" smtClean="0"/>
              <a:pPr/>
              <a:t>23</a:t>
            </a:fld>
            <a:endParaRPr lang="en-US" altLang="en-US" sz="1200" b="0"/>
          </a:p>
        </p:txBody>
      </p:sp>
      <p:sp>
        <p:nvSpPr>
          <p:cNvPr id="57347" name="Rectangle 2">
            <a:extLst>
              <a:ext uri="{FF2B5EF4-FFF2-40B4-BE49-F238E27FC236}">
                <a16:creationId xmlns:a16="http://schemas.microsoft.com/office/drawing/2014/main" id="{B56D289C-4B79-4147-8FA2-39610A0E1EE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9519969-1FE0-4B85-A3F2-009C9BAD7B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7967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F90040F-673E-4F56-BAA7-A8A49B2D75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A81CBD4A-37C6-4089-936A-B55C02638DA7}" type="slidenum">
              <a:rPr lang="en-US" altLang="en-US" sz="1200" b="0" smtClean="0"/>
              <a:pPr/>
              <a:t>24</a:t>
            </a:fld>
            <a:endParaRPr lang="en-US" altLang="en-US" sz="1200" b="0"/>
          </a:p>
        </p:txBody>
      </p:sp>
      <p:sp>
        <p:nvSpPr>
          <p:cNvPr id="57347" name="Rectangle 2">
            <a:extLst>
              <a:ext uri="{FF2B5EF4-FFF2-40B4-BE49-F238E27FC236}">
                <a16:creationId xmlns:a16="http://schemas.microsoft.com/office/drawing/2014/main" id="{B56D289C-4B79-4147-8FA2-39610A0E1EE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9519969-1FE0-4B85-A3F2-009C9BAD7B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66609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A82241E-5779-4947-AC9A-46B372B898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0CBD92E6-6748-44BA-B18F-BDFD9331911C}" type="slidenum">
              <a:rPr lang="en-US" altLang="en-US" sz="1200" b="0" smtClean="0"/>
              <a:pPr/>
              <a:t>25</a:t>
            </a:fld>
            <a:endParaRPr lang="en-US" altLang="en-US" sz="1200" b="0"/>
          </a:p>
        </p:txBody>
      </p:sp>
      <p:sp>
        <p:nvSpPr>
          <p:cNvPr id="51203" name="Rectangle 2">
            <a:extLst>
              <a:ext uri="{FF2B5EF4-FFF2-40B4-BE49-F238E27FC236}">
                <a16:creationId xmlns:a16="http://schemas.microsoft.com/office/drawing/2014/main" id="{436BB48B-5D03-4426-8267-15064596150F}"/>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FC46479-D163-4F0C-8A1B-F3771A96B0A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55281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5D3F144-F012-4D90-BD47-FBCB5819E0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3D89FC02-A4A2-4C7D-B9E3-9CF4EF56B9DF}" type="slidenum">
              <a:rPr lang="en-US" altLang="en-US" sz="1200" b="0" smtClean="0"/>
              <a:pPr/>
              <a:t>26</a:t>
            </a:fld>
            <a:endParaRPr lang="en-US" altLang="en-US" sz="1200" b="0"/>
          </a:p>
        </p:txBody>
      </p:sp>
      <p:sp>
        <p:nvSpPr>
          <p:cNvPr id="53251" name="Rectangle 2">
            <a:extLst>
              <a:ext uri="{FF2B5EF4-FFF2-40B4-BE49-F238E27FC236}">
                <a16:creationId xmlns:a16="http://schemas.microsoft.com/office/drawing/2014/main" id="{C64BD07C-62FB-4F6D-9A35-D2B18FBBF61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AC4B62B-CAE9-4068-900D-046B06732FF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3F1049A-E1B7-40BE-A87A-70BC927913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C433CEB5-28E5-4D75-87B7-861F0B4B2933}" type="slidenum">
              <a:rPr lang="en-US" altLang="en-US" sz="1200" b="0" smtClean="0"/>
              <a:pPr/>
              <a:t>3</a:t>
            </a:fld>
            <a:endParaRPr lang="en-US" altLang="en-US" sz="1200" b="0"/>
          </a:p>
        </p:txBody>
      </p:sp>
      <p:sp>
        <p:nvSpPr>
          <p:cNvPr id="10243" name="Rectangle 2">
            <a:extLst>
              <a:ext uri="{FF2B5EF4-FFF2-40B4-BE49-F238E27FC236}">
                <a16:creationId xmlns:a16="http://schemas.microsoft.com/office/drawing/2014/main" id="{17E2F8C0-ECA6-457B-A988-62FA43EF43A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EBC710B-31A6-4F1C-AFB8-6F2040A031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395AEFD5-E563-4004-BB25-63597FD5275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A1C97BB1-48A7-4F51-AF6E-BC0654D966D8}" type="slidenum">
              <a:rPr lang="en-US" altLang="en-US" sz="1200" b="0" smtClean="0"/>
              <a:pPr/>
              <a:t>4</a:t>
            </a:fld>
            <a:endParaRPr lang="en-US" altLang="en-US" sz="1200" b="0"/>
          </a:p>
        </p:txBody>
      </p:sp>
      <p:sp>
        <p:nvSpPr>
          <p:cNvPr id="14339" name="Rectangle 2">
            <a:extLst>
              <a:ext uri="{FF2B5EF4-FFF2-40B4-BE49-F238E27FC236}">
                <a16:creationId xmlns:a16="http://schemas.microsoft.com/office/drawing/2014/main" id="{032E7B67-D763-4400-BDD3-0BB3F932819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823A9ACF-7964-4855-BBF0-9C5CDD47C8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58BBA46-27A0-4A0B-8D5C-3683557CD4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D0BBDD83-A56B-4E2D-A51E-5A2CDF6EA3B9}" type="slidenum">
              <a:rPr lang="en-US" altLang="en-US" sz="1200" b="0" smtClean="0"/>
              <a:pPr/>
              <a:t>5</a:t>
            </a:fld>
            <a:endParaRPr lang="en-US" altLang="en-US" sz="1200" b="0"/>
          </a:p>
        </p:txBody>
      </p:sp>
      <p:sp>
        <p:nvSpPr>
          <p:cNvPr id="16387" name="Rectangle 2">
            <a:extLst>
              <a:ext uri="{FF2B5EF4-FFF2-40B4-BE49-F238E27FC236}">
                <a16:creationId xmlns:a16="http://schemas.microsoft.com/office/drawing/2014/main" id="{AEEB00E8-B652-4F5C-A91B-C06AD83C2D18}"/>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3A2EAF0-E23F-4871-AEAF-80EF4C0A27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0970EDB-BC07-4146-9CBF-1BBFA3B436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2F8B78EE-5A95-42CC-A430-22C92A6C7A9D}" type="slidenum">
              <a:rPr lang="en-US" altLang="en-US" sz="1200" b="0" smtClean="0"/>
              <a:pPr/>
              <a:t>6</a:t>
            </a:fld>
            <a:endParaRPr lang="en-US" altLang="en-US" sz="1200" b="0"/>
          </a:p>
        </p:txBody>
      </p:sp>
      <p:sp>
        <p:nvSpPr>
          <p:cNvPr id="18435" name="Rectangle 2">
            <a:extLst>
              <a:ext uri="{FF2B5EF4-FFF2-40B4-BE49-F238E27FC236}">
                <a16:creationId xmlns:a16="http://schemas.microsoft.com/office/drawing/2014/main" id="{4D23A8D5-7EE9-4C61-87B2-288D9EBD0A7E}"/>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44CC87EB-A41C-4481-A9B3-69A8B62D80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2A443BA-21B0-443F-A396-3D0DB28BCA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90BBF571-67C3-42E9-8494-5F6F1E8AC266}" type="slidenum">
              <a:rPr lang="en-US" altLang="en-US" sz="1200" b="0" smtClean="0"/>
              <a:pPr/>
              <a:t>7</a:t>
            </a:fld>
            <a:endParaRPr lang="en-US" altLang="en-US" sz="1200" b="0"/>
          </a:p>
        </p:txBody>
      </p:sp>
      <p:sp>
        <p:nvSpPr>
          <p:cNvPr id="20483" name="Rectangle 2">
            <a:extLst>
              <a:ext uri="{FF2B5EF4-FFF2-40B4-BE49-F238E27FC236}">
                <a16:creationId xmlns:a16="http://schemas.microsoft.com/office/drawing/2014/main" id="{9A6DA500-BBA8-47F7-B215-D41561499203}"/>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46429C5-4014-4651-8D1A-B4D9B12807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E2DC389-B8A0-4F12-A6CA-F77306F6F93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7DC6E58C-8921-4018-9C46-6AEB354117F9}" type="slidenum">
              <a:rPr lang="en-US" altLang="en-US" sz="1200" b="0" smtClean="0"/>
              <a:pPr/>
              <a:t>8</a:t>
            </a:fld>
            <a:endParaRPr lang="en-US" altLang="en-US" sz="1200" b="0"/>
          </a:p>
        </p:txBody>
      </p:sp>
      <p:sp>
        <p:nvSpPr>
          <p:cNvPr id="22531" name="Rectangle 2">
            <a:extLst>
              <a:ext uri="{FF2B5EF4-FFF2-40B4-BE49-F238E27FC236}">
                <a16:creationId xmlns:a16="http://schemas.microsoft.com/office/drawing/2014/main" id="{6B3104F2-16C4-4DAA-A11D-67F1155CBF1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D2AFCBA4-844E-4DC2-BFE6-1251BBBB75F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9580004-3FDE-4CFE-8657-46A7A22136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12813">
              <a:defRPr sz="1400" b="1">
                <a:solidFill>
                  <a:schemeClr val="tx1"/>
                </a:solidFill>
                <a:latin typeface="Arial Unicode MS" pitchFamily="34" charset="-128"/>
              </a:defRPr>
            </a:lvl1pPr>
            <a:lvl2pPr marL="742950" indent="-285750" defTabSz="912813">
              <a:defRPr sz="1400" b="1">
                <a:solidFill>
                  <a:schemeClr val="tx1"/>
                </a:solidFill>
                <a:latin typeface="Arial Unicode MS" pitchFamily="34" charset="-128"/>
              </a:defRPr>
            </a:lvl2pPr>
            <a:lvl3pPr marL="1143000" indent="-228600" defTabSz="912813">
              <a:defRPr sz="1400" b="1">
                <a:solidFill>
                  <a:schemeClr val="tx1"/>
                </a:solidFill>
                <a:latin typeface="Arial Unicode MS" pitchFamily="34" charset="-128"/>
              </a:defRPr>
            </a:lvl3pPr>
            <a:lvl4pPr marL="1600200" indent="-228600" defTabSz="912813">
              <a:defRPr sz="1400" b="1">
                <a:solidFill>
                  <a:schemeClr val="tx1"/>
                </a:solidFill>
                <a:latin typeface="Arial Unicode MS" pitchFamily="34" charset="-128"/>
              </a:defRPr>
            </a:lvl4pPr>
            <a:lvl5pPr marL="2057400" indent="-228600" defTabSz="912813">
              <a:defRPr sz="1400" b="1">
                <a:solidFill>
                  <a:schemeClr val="tx1"/>
                </a:solidFill>
                <a:latin typeface="Arial Unicode MS" pitchFamily="34" charset="-128"/>
              </a:defRPr>
            </a:lvl5pPr>
            <a:lvl6pPr marL="2514600" indent="-228600" defTabSz="912813" eaLnBrk="0" fontAlgn="base" hangingPunct="0">
              <a:spcBef>
                <a:spcPct val="0"/>
              </a:spcBef>
              <a:spcAft>
                <a:spcPct val="0"/>
              </a:spcAft>
              <a:defRPr sz="1400" b="1">
                <a:solidFill>
                  <a:schemeClr val="tx1"/>
                </a:solidFill>
                <a:latin typeface="Arial Unicode MS" pitchFamily="34" charset="-128"/>
              </a:defRPr>
            </a:lvl6pPr>
            <a:lvl7pPr marL="2971800" indent="-228600" defTabSz="912813" eaLnBrk="0" fontAlgn="base" hangingPunct="0">
              <a:spcBef>
                <a:spcPct val="0"/>
              </a:spcBef>
              <a:spcAft>
                <a:spcPct val="0"/>
              </a:spcAft>
              <a:defRPr sz="1400" b="1">
                <a:solidFill>
                  <a:schemeClr val="tx1"/>
                </a:solidFill>
                <a:latin typeface="Arial Unicode MS" pitchFamily="34" charset="-128"/>
              </a:defRPr>
            </a:lvl7pPr>
            <a:lvl8pPr marL="3429000" indent="-228600" defTabSz="912813" eaLnBrk="0" fontAlgn="base" hangingPunct="0">
              <a:spcBef>
                <a:spcPct val="0"/>
              </a:spcBef>
              <a:spcAft>
                <a:spcPct val="0"/>
              </a:spcAft>
              <a:defRPr sz="1400" b="1">
                <a:solidFill>
                  <a:schemeClr val="tx1"/>
                </a:solidFill>
                <a:latin typeface="Arial Unicode MS" pitchFamily="34" charset="-128"/>
              </a:defRPr>
            </a:lvl8pPr>
            <a:lvl9pPr marL="3886200" indent="-228600" defTabSz="912813" eaLnBrk="0" fontAlgn="base" hangingPunct="0">
              <a:spcBef>
                <a:spcPct val="0"/>
              </a:spcBef>
              <a:spcAft>
                <a:spcPct val="0"/>
              </a:spcAft>
              <a:defRPr sz="1400" b="1">
                <a:solidFill>
                  <a:schemeClr val="tx1"/>
                </a:solidFill>
                <a:latin typeface="Arial Unicode MS" pitchFamily="34" charset="-128"/>
              </a:defRPr>
            </a:lvl9pPr>
          </a:lstStyle>
          <a:p>
            <a:fld id="{769040FD-7CA0-41A5-85C4-9DC22F959CD3}" type="slidenum">
              <a:rPr lang="en-US" altLang="en-US" sz="1200" b="0" smtClean="0"/>
              <a:pPr/>
              <a:t>9</a:t>
            </a:fld>
            <a:endParaRPr lang="en-US" altLang="en-US" sz="1200" b="0"/>
          </a:p>
        </p:txBody>
      </p:sp>
      <p:sp>
        <p:nvSpPr>
          <p:cNvPr id="24579" name="Rectangle 2">
            <a:extLst>
              <a:ext uri="{FF2B5EF4-FFF2-40B4-BE49-F238E27FC236}">
                <a16:creationId xmlns:a16="http://schemas.microsoft.com/office/drawing/2014/main" id="{3200A884-EEC7-4A8E-98D8-E2B63198CA4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D0C98E3-213F-4484-8E1D-C8700766EE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a:extLst>
              <a:ext uri="{FF2B5EF4-FFF2-40B4-BE49-F238E27FC236}">
                <a16:creationId xmlns:a16="http://schemas.microsoft.com/office/drawing/2014/main" id="{F3A1FF2E-A4EE-452D-B783-8194ED26F15C}"/>
              </a:ext>
            </a:extLst>
          </p:cNvPr>
          <p:cNvSpPr>
            <a:spLocks noGrp="1" noChangeArrowheads="1"/>
          </p:cNvSpPr>
          <p:nvPr>
            <p:ph type="ftr" sz="quarter" idx="10"/>
          </p:nvPr>
        </p:nvSpPr>
        <p:spPr>
          <a:ln/>
        </p:spPr>
        <p:txBody>
          <a:bodyPr/>
          <a:lstStyle>
            <a:lvl1pPr>
              <a:defRPr/>
            </a:lvl1pPr>
          </a:lstStyle>
          <a:p>
            <a:pPr>
              <a:defRPr/>
            </a:pPr>
            <a:r>
              <a:rPr lang="en-US" altLang="en-US"/>
              <a:t>Lessons from SPEC</a:t>
            </a:r>
          </a:p>
        </p:txBody>
      </p:sp>
      <p:sp>
        <p:nvSpPr>
          <p:cNvPr id="5" name="Rectangle 6">
            <a:extLst>
              <a:ext uri="{FF2B5EF4-FFF2-40B4-BE49-F238E27FC236}">
                <a16:creationId xmlns:a16="http://schemas.microsoft.com/office/drawing/2014/main" id="{FFAB4FD1-9969-453C-8070-4941D255F313}"/>
              </a:ext>
            </a:extLst>
          </p:cNvPr>
          <p:cNvSpPr>
            <a:spLocks noGrp="1" noChangeArrowheads="1"/>
          </p:cNvSpPr>
          <p:nvPr>
            <p:ph type="sldNum" sz="quarter" idx="11"/>
          </p:nvPr>
        </p:nvSpPr>
        <p:spPr>
          <a:ln/>
        </p:spPr>
        <p:txBody>
          <a:bodyPr/>
          <a:lstStyle>
            <a:lvl1pPr>
              <a:defRPr/>
            </a:lvl1pPr>
          </a:lstStyle>
          <a:p>
            <a:pPr>
              <a:defRPr/>
            </a:pPr>
            <a:fld id="{3E4BE1B6-953B-425F-9AD3-2B12115244C9}" type="slidenum">
              <a:rPr lang="en-US" altLang="en-US"/>
              <a:pPr>
                <a:defRPr/>
              </a:pPr>
              <a:t>‹#›</a:t>
            </a:fld>
            <a:endParaRPr lang="en-US" altLang="en-US" dirty="0"/>
          </a:p>
        </p:txBody>
      </p:sp>
    </p:spTree>
    <p:extLst>
      <p:ext uri="{BB962C8B-B14F-4D97-AF65-F5344CB8AC3E}">
        <p14:creationId xmlns:p14="http://schemas.microsoft.com/office/powerpoint/2010/main" val="367210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DA68BBA1-AE99-4785-9DBA-4865188AEF8D}"/>
              </a:ext>
            </a:extLst>
          </p:cNvPr>
          <p:cNvSpPr>
            <a:spLocks noGrp="1" noChangeArrowheads="1"/>
          </p:cNvSpPr>
          <p:nvPr>
            <p:ph type="ftr" sz="quarter" idx="10"/>
          </p:nvPr>
        </p:nvSpPr>
        <p:spPr/>
        <p:txBody>
          <a:bodyPr/>
          <a:lstStyle>
            <a:lvl1pPr>
              <a:defRPr/>
            </a:lvl1pPr>
          </a:lstStyle>
          <a:p>
            <a:pPr>
              <a:defRPr/>
            </a:pPr>
            <a:r>
              <a:rPr lang="en-US" altLang="en-US"/>
              <a:t>Lessons from SPEC</a:t>
            </a:r>
            <a:br>
              <a:rPr lang="en-US" altLang="en-US"/>
            </a:br>
            <a:r>
              <a:rPr lang="en-US" altLang="en-US"/>
              <a:t>D R A F T</a:t>
            </a:r>
          </a:p>
        </p:txBody>
      </p:sp>
      <p:sp>
        <p:nvSpPr>
          <p:cNvPr id="5" name="Rectangle 6">
            <a:extLst>
              <a:ext uri="{FF2B5EF4-FFF2-40B4-BE49-F238E27FC236}">
                <a16:creationId xmlns:a16="http://schemas.microsoft.com/office/drawing/2014/main" id="{33D404A5-50C4-462E-BBE1-70F3EE53A3CB}"/>
              </a:ext>
            </a:extLst>
          </p:cNvPr>
          <p:cNvSpPr>
            <a:spLocks noGrp="1" noChangeArrowheads="1"/>
          </p:cNvSpPr>
          <p:nvPr>
            <p:ph type="sldNum" sz="quarter" idx="11"/>
          </p:nvPr>
        </p:nvSpPr>
        <p:spPr/>
        <p:txBody>
          <a:bodyPr/>
          <a:lstStyle>
            <a:lvl1pPr>
              <a:defRPr/>
            </a:lvl1pPr>
          </a:lstStyle>
          <a:p>
            <a:pPr>
              <a:defRPr/>
            </a:pPr>
            <a:fld id="{625BFEAD-6F92-48E1-90AB-3A7AD2B53DE8}" type="slidenum">
              <a:rPr lang="en-US" altLang="en-US"/>
              <a:pPr>
                <a:defRPr/>
              </a:pPr>
              <a:t>‹#›</a:t>
            </a:fld>
            <a:endParaRPr lang="en-US" altLang="en-US" dirty="0"/>
          </a:p>
        </p:txBody>
      </p:sp>
    </p:spTree>
    <p:extLst>
      <p:ext uri="{BB962C8B-B14F-4D97-AF65-F5344CB8AC3E}">
        <p14:creationId xmlns:p14="http://schemas.microsoft.com/office/powerpoint/2010/main" val="276686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4F9CB3D4-1C51-4880-8A90-4E563E749478}"/>
              </a:ext>
            </a:extLst>
          </p:cNvPr>
          <p:cNvSpPr>
            <a:spLocks noGrp="1" noChangeArrowheads="1"/>
          </p:cNvSpPr>
          <p:nvPr>
            <p:ph type="ftr" sz="quarter" idx="10"/>
          </p:nvPr>
        </p:nvSpPr>
        <p:spPr>
          <a:ln/>
        </p:spPr>
        <p:txBody>
          <a:bodyPr/>
          <a:lstStyle>
            <a:lvl1pPr>
              <a:defRPr/>
            </a:lvl1pPr>
          </a:lstStyle>
          <a:p>
            <a:pPr>
              <a:defRPr/>
            </a:pPr>
            <a:r>
              <a:rPr lang="en-US" altLang="en-US"/>
              <a:t>Lessons from SPEC</a:t>
            </a:r>
          </a:p>
        </p:txBody>
      </p:sp>
      <p:sp>
        <p:nvSpPr>
          <p:cNvPr id="4" name="Rectangle 6">
            <a:extLst>
              <a:ext uri="{FF2B5EF4-FFF2-40B4-BE49-F238E27FC236}">
                <a16:creationId xmlns:a16="http://schemas.microsoft.com/office/drawing/2014/main" id="{91D6CD0D-A98B-42C9-A11D-8CEFF3F09DD0}"/>
              </a:ext>
            </a:extLst>
          </p:cNvPr>
          <p:cNvSpPr>
            <a:spLocks noGrp="1" noChangeArrowheads="1"/>
          </p:cNvSpPr>
          <p:nvPr>
            <p:ph type="sldNum" sz="quarter" idx="11"/>
          </p:nvPr>
        </p:nvSpPr>
        <p:spPr>
          <a:ln/>
        </p:spPr>
        <p:txBody>
          <a:bodyPr/>
          <a:lstStyle>
            <a:lvl1pPr>
              <a:defRPr/>
            </a:lvl1pPr>
          </a:lstStyle>
          <a:p>
            <a:pPr>
              <a:defRPr/>
            </a:pPr>
            <a:fld id="{F7CF884D-FC46-4014-A14C-A4ACDEA22255}" type="slidenum">
              <a:rPr lang="en-US" altLang="en-US"/>
              <a:pPr>
                <a:defRPr/>
              </a:pPr>
              <a:t>‹#›</a:t>
            </a:fld>
            <a:endParaRPr lang="en-US" altLang="en-US" dirty="0"/>
          </a:p>
        </p:txBody>
      </p:sp>
    </p:spTree>
    <p:extLst>
      <p:ext uri="{BB962C8B-B14F-4D97-AF65-F5344CB8AC3E}">
        <p14:creationId xmlns:p14="http://schemas.microsoft.com/office/powerpoint/2010/main" val="327310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09600"/>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2192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733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7">
            <a:extLst>
              <a:ext uri="{FF2B5EF4-FFF2-40B4-BE49-F238E27FC236}">
                <a16:creationId xmlns:a16="http://schemas.microsoft.com/office/drawing/2014/main" id="{9E8659F8-E5A7-4DFF-A198-DD15D0C03800}"/>
              </a:ext>
            </a:extLst>
          </p:cNvPr>
          <p:cNvSpPr>
            <a:spLocks noGrp="1" noChangeArrowheads="1"/>
          </p:cNvSpPr>
          <p:nvPr>
            <p:ph type="ftr" sz="quarter" idx="10"/>
          </p:nvPr>
        </p:nvSpPr>
        <p:spPr/>
        <p:txBody>
          <a:bodyPr/>
          <a:lstStyle>
            <a:lvl1pPr>
              <a:defRPr/>
            </a:lvl1pPr>
          </a:lstStyle>
          <a:p>
            <a:pPr>
              <a:defRPr/>
            </a:pPr>
            <a:r>
              <a:rPr lang="en-US" altLang="en-US"/>
              <a:t>Lessons from SPEC</a:t>
            </a:r>
          </a:p>
          <a:p>
            <a:pPr>
              <a:defRPr/>
            </a:pPr>
            <a:r>
              <a:rPr lang="en-US" altLang="en-US"/>
              <a:t>D R A F T</a:t>
            </a:r>
          </a:p>
        </p:txBody>
      </p:sp>
      <p:sp>
        <p:nvSpPr>
          <p:cNvPr id="7" name="Slide Number Placeholder 8">
            <a:extLst>
              <a:ext uri="{FF2B5EF4-FFF2-40B4-BE49-F238E27FC236}">
                <a16:creationId xmlns:a16="http://schemas.microsoft.com/office/drawing/2014/main" id="{EB39FC5C-DA42-4ECF-8AC1-74BEE2D6D760}"/>
              </a:ext>
            </a:extLst>
          </p:cNvPr>
          <p:cNvSpPr>
            <a:spLocks noGrp="1" noChangeArrowheads="1"/>
          </p:cNvSpPr>
          <p:nvPr>
            <p:ph type="sldNum" sz="quarter" idx="11"/>
          </p:nvPr>
        </p:nvSpPr>
        <p:spPr/>
        <p:txBody>
          <a:bodyPr/>
          <a:lstStyle>
            <a:lvl1pPr>
              <a:defRPr/>
            </a:lvl1pPr>
          </a:lstStyle>
          <a:p>
            <a:pPr>
              <a:defRPr/>
            </a:pPr>
            <a:fld id="{6E1BD32B-7B23-47E0-B712-ADBB4378B7E0}" type="slidenum">
              <a:rPr lang="en-US" altLang="en-US"/>
              <a:pPr>
                <a:defRPr/>
              </a:pPr>
              <a:t>‹#›</a:t>
            </a:fld>
            <a:endParaRPr lang="en-US" altLang="en-US" dirty="0"/>
          </a:p>
        </p:txBody>
      </p:sp>
    </p:spTree>
    <p:extLst>
      <p:ext uri="{BB962C8B-B14F-4D97-AF65-F5344CB8AC3E}">
        <p14:creationId xmlns:p14="http://schemas.microsoft.com/office/powerpoint/2010/main" val="142960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09600"/>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2192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A0FB6A0C-5E64-46E7-B7F5-2856BDFC71BB}"/>
              </a:ext>
            </a:extLst>
          </p:cNvPr>
          <p:cNvSpPr>
            <a:spLocks noGrp="1" noChangeArrowheads="1"/>
          </p:cNvSpPr>
          <p:nvPr>
            <p:ph type="ftr" sz="quarter" idx="10"/>
          </p:nvPr>
        </p:nvSpPr>
        <p:spPr/>
        <p:txBody>
          <a:bodyPr/>
          <a:lstStyle>
            <a:lvl1pPr>
              <a:defRPr/>
            </a:lvl1pPr>
          </a:lstStyle>
          <a:p>
            <a:pPr>
              <a:defRPr/>
            </a:pPr>
            <a:r>
              <a:rPr lang="en-US" altLang="en-US"/>
              <a:t>Lessons from SPEC</a:t>
            </a:r>
          </a:p>
          <a:p>
            <a:pPr>
              <a:defRPr/>
            </a:pPr>
            <a:r>
              <a:rPr lang="en-US" altLang="en-US"/>
              <a:t>D R A F T</a:t>
            </a:r>
          </a:p>
        </p:txBody>
      </p:sp>
      <p:sp>
        <p:nvSpPr>
          <p:cNvPr id="6" name="Rectangle 6">
            <a:extLst>
              <a:ext uri="{FF2B5EF4-FFF2-40B4-BE49-F238E27FC236}">
                <a16:creationId xmlns:a16="http://schemas.microsoft.com/office/drawing/2014/main" id="{534B97AA-60D3-46D4-BFB0-B48913627996}"/>
              </a:ext>
            </a:extLst>
          </p:cNvPr>
          <p:cNvSpPr>
            <a:spLocks noGrp="1" noChangeArrowheads="1"/>
          </p:cNvSpPr>
          <p:nvPr>
            <p:ph type="sldNum" sz="quarter" idx="11"/>
          </p:nvPr>
        </p:nvSpPr>
        <p:spPr/>
        <p:txBody>
          <a:bodyPr/>
          <a:lstStyle>
            <a:lvl1pPr>
              <a:defRPr/>
            </a:lvl1pPr>
          </a:lstStyle>
          <a:p>
            <a:pPr>
              <a:defRPr/>
            </a:pPr>
            <a:fld id="{AE05B477-5CBF-4667-A8ED-EADE9F0D3809}" type="slidenum">
              <a:rPr lang="en-US" altLang="en-US"/>
              <a:pPr>
                <a:defRPr/>
              </a:pPr>
              <a:t>‹#›</a:t>
            </a:fld>
            <a:endParaRPr lang="en-US" altLang="en-US" dirty="0"/>
          </a:p>
        </p:txBody>
      </p:sp>
    </p:spTree>
    <p:extLst>
      <p:ext uri="{BB962C8B-B14F-4D97-AF65-F5344CB8AC3E}">
        <p14:creationId xmlns:p14="http://schemas.microsoft.com/office/powerpoint/2010/main" val="33131472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93B436-8A53-44E1-A5D3-FDE1E13E0EE1}"/>
              </a:ext>
            </a:extLst>
          </p:cNvPr>
          <p:cNvSpPr>
            <a:spLocks noGrp="1" noChangeArrowheads="1"/>
          </p:cNvSpPr>
          <p:nvPr>
            <p:ph type="title"/>
          </p:nvPr>
        </p:nvSpPr>
        <p:spPr bwMode="auto">
          <a:xfrm>
            <a:off x="304800" y="2286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A3A1693-D366-429A-BFAA-050E48081986}"/>
              </a:ext>
            </a:extLst>
          </p:cNvPr>
          <p:cNvSpPr>
            <a:spLocks noGrp="1" noChangeArrowheads="1"/>
          </p:cNvSpPr>
          <p:nvPr>
            <p:ph type="body" idx="1"/>
          </p:nvPr>
        </p:nvSpPr>
        <p:spPr bwMode="auto">
          <a:xfrm>
            <a:off x="381000" y="1219200"/>
            <a:ext cx="8458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Rectangle 5">
            <a:extLst>
              <a:ext uri="{FF2B5EF4-FFF2-40B4-BE49-F238E27FC236}">
                <a16:creationId xmlns:a16="http://schemas.microsoft.com/office/drawing/2014/main" id="{07464216-44E0-47A8-A51A-70841988FDEC}"/>
              </a:ext>
            </a:extLst>
          </p:cNvPr>
          <p:cNvSpPr>
            <a:spLocks noGrp="1" noChangeArrowheads="1"/>
          </p:cNvSpPr>
          <p:nvPr>
            <p:ph type="ftr" sz="quarter" idx="3"/>
          </p:nvPr>
        </p:nvSpPr>
        <p:spPr bwMode="auto">
          <a:xfrm>
            <a:off x="2362200" y="6400800"/>
            <a:ext cx="4419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100" b="0"/>
            </a:lvl1pPr>
          </a:lstStyle>
          <a:p>
            <a:pPr>
              <a:defRPr/>
            </a:pPr>
            <a:r>
              <a:rPr lang="en-US" altLang="en-US"/>
              <a:t>Lessons from SPEC</a:t>
            </a:r>
          </a:p>
        </p:txBody>
      </p:sp>
      <p:sp>
        <p:nvSpPr>
          <p:cNvPr id="1030" name="Rectangle 6">
            <a:extLst>
              <a:ext uri="{FF2B5EF4-FFF2-40B4-BE49-F238E27FC236}">
                <a16:creationId xmlns:a16="http://schemas.microsoft.com/office/drawing/2014/main" id="{61265B71-E37A-4EF7-9C4A-86F47B90A382}"/>
              </a:ext>
            </a:extLst>
          </p:cNvPr>
          <p:cNvSpPr>
            <a:spLocks noGrp="1" noChangeArrowheads="1"/>
          </p:cNvSpPr>
          <p:nvPr>
            <p:ph type="sldNum" sz="quarter" idx="4"/>
          </p:nvPr>
        </p:nvSpPr>
        <p:spPr bwMode="auto">
          <a:xfrm>
            <a:off x="6934200" y="64008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100" b="0"/>
            </a:lvl1pPr>
          </a:lstStyle>
          <a:p>
            <a:pPr>
              <a:defRPr/>
            </a:pPr>
            <a:fld id="{0DFB00CA-07E7-4C8D-B46A-6352B66EF690}" type="slidenum">
              <a:rPr lang="en-US" altLang="en-US"/>
              <a:pPr>
                <a:defRPr/>
              </a:pPr>
              <a:t>‹#›</a:t>
            </a:fld>
            <a:endParaRPr lang="en-US" altLang="en-US" dirty="0"/>
          </a:p>
        </p:txBody>
      </p:sp>
      <p:sp>
        <p:nvSpPr>
          <p:cNvPr id="2" name="Line 7">
            <a:extLst>
              <a:ext uri="{FF2B5EF4-FFF2-40B4-BE49-F238E27FC236}">
                <a16:creationId xmlns:a16="http://schemas.microsoft.com/office/drawing/2014/main" id="{80A4D5CE-E192-41CE-ACDA-E752A7A7B3A1}"/>
              </a:ext>
            </a:extLst>
          </p:cNvPr>
          <p:cNvSpPr>
            <a:spLocks noChangeShapeType="1"/>
          </p:cNvSpPr>
          <p:nvPr userDrawn="1"/>
        </p:nvSpPr>
        <p:spPr bwMode="auto">
          <a:xfrm>
            <a:off x="304800" y="990600"/>
            <a:ext cx="853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1" name="Picture 10">
            <a:extLst>
              <a:ext uri="{FF2B5EF4-FFF2-40B4-BE49-F238E27FC236}">
                <a16:creationId xmlns:a16="http://schemas.microsoft.com/office/drawing/2014/main" id="{1BD5C8E7-486D-4867-9F09-A62280D564BB}"/>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22275" y="6421438"/>
            <a:ext cx="1133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7" r:id="rId2"/>
    <p:sldLayoutId id="2147483666" r:id="rId3"/>
    <p:sldLayoutId id="2147483668" r:id="rId4"/>
    <p:sldLayoutId id="2147483669" r:id="rId5"/>
  </p:sldLayoutIdLst>
  <p:hf hdr="0"/>
  <p:txStyles>
    <p:titleStyle>
      <a:lvl1pPr algn="ctr" rtl="0" eaLnBrk="0" fontAlgn="base" hangingPunct="0">
        <a:spcBef>
          <a:spcPct val="0"/>
        </a:spcBef>
        <a:spcAft>
          <a:spcPct val="0"/>
        </a:spcAft>
        <a:defRPr sz="2200" b="1" kern="1200">
          <a:solidFill>
            <a:schemeClr val="accent2"/>
          </a:solidFill>
          <a:latin typeface="+mj-lt"/>
          <a:ea typeface="+mj-ea"/>
          <a:cs typeface="+mj-cs"/>
        </a:defRPr>
      </a:lvl1pPr>
      <a:lvl2pPr algn="ctr" rtl="0" eaLnBrk="0" fontAlgn="base" hangingPunct="0">
        <a:spcBef>
          <a:spcPct val="0"/>
        </a:spcBef>
        <a:spcAft>
          <a:spcPct val="0"/>
        </a:spcAft>
        <a:defRPr sz="2200" b="1">
          <a:solidFill>
            <a:schemeClr val="accent2"/>
          </a:solidFill>
          <a:latin typeface="Arial Unicode MS" pitchFamily="34" charset="-128"/>
        </a:defRPr>
      </a:lvl2pPr>
      <a:lvl3pPr algn="ctr" rtl="0" eaLnBrk="0" fontAlgn="base" hangingPunct="0">
        <a:spcBef>
          <a:spcPct val="0"/>
        </a:spcBef>
        <a:spcAft>
          <a:spcPct val="0"/>
        </a:spcAft>
        <a:defRPr sz="2200" b="1">
          <a:solidFill>
            <a:schemeClr val="accent2"/>
          </a:solidFill>
          <a:latin typeface="Arial Unicode MS" pitchFamily="34" charset="-128"/>
        </a:defRPr>
      </a:lvl3pPr>
      <a:lvl4pPr algn="ctr" rtl="0" eaLnBrk="0" fontAlgn="base" hangingPunct="0">
        <a:spcBef>
          <a:spcPct val="0"/>
        </a:spcBef>
        <a:spcAft>
          <a:spcPct val="0"/>
        </a:spcAft>
        <a:defRPr sz="2200" b="1">
          <a:solidFill>
            <a:schemeClr val="accent2"/>
          </a:solidFill>
          <a:latin typeface="Arial Unicode MS" pitchFamily="34" charset="-128"/>
        </a:defRPr>
      </a:lvl4pPr>
      <a:lvl5pPr algn="ctr" rtl="0" eaLnBrk="0" fontAlgn="base" hangingPunct="0">
        <a:spcBef>
          <a:spcPct val="0"/>
        </a:spcBef>
        <a:spcAft>
          <a:spcPct val="0"/>
        </a:spcAft>
        <a:defRPr sz="2200" b="1">
          <a:solidFill>
            <a:schemeClr val="accent2"/>
          </a:solidFill>
          <a:latin typeface="Arial Unicode MS" pitchFamily="34" charset="-128"/>
        </a:defRPr>
      </a:lvl5pPr>
      <a:lvl6pPr marL="457200" algn="ctr" rtl="0" fontAlgn="base">
        <a:spcBef>
          <a:spcPct val="0"/>
        </a:spcBef>
        <a:spcAft>
          <a:spcPct val="0"/>
        </a:spcAft>
        <a:defRPr sz="2200" b="1">
          <a:solidFill>
            <a:schemeClr val="accent2"/>
          </a:solidFill>
          <a:latin typeface="Arial Unicode MS" pitchFamily="34" charset="-128"/>
        </a:defRPr>
      </a:lvl6pPr>
      <a:lvl7pPr marL="914400" algn="ctr" rtl="0" fontAlgn="base">
        <a:spcBef>
          <a:spcPct val="0"/>
        </a:spcBef>
        <a:spcAft>
          <a:spcPct val="0"/>
        </a:spcAft>
        <a:defRPr sz="2200" b="1">
          <a:solidFill>
            <a:schemeClr val="accent2"/>
          </a:solidFill>
          <a:latin typeface="Arial Unicode MS" pitchFamily="34" charset="-128"/>
        </a:defRPr>
      </a:lvl7pPr>
      <a:lvl8pPr marL="1371600" algn="ctr" rtl="0" fontAlgn="base">
        <a:spcBef>
          <a:spcPct val="0"/>
        </a:spcBef>
        <a:spcAft>
          <a:spcPct val="0"/>
        </a:spcAft>
        <a:defRPr sz="2200" b="1">
          <a:solidFill>
            <a:schemeClr val="accent2"/>
          </a:solidFill>
          <a:latin typeface="Arial Unicode MS" pitchFamily="34" charset="-128"/>
        </a:defRPr>
      </a:lvl8pPr>
      <a:lvl9pPr marL="1828800" algn="ctr" rtl="0" fontAlgn="base">
        <a:spcBef>
          <a:spcPct val="0"/>
        </a:spcBef>
        <a:spcAft>
          <a:spcPct val="0"/>
        </a:spcAft>
        <a:defRPr sz="2200" b="1">
          <a:solidFill>
            <a:schemeClr val="accent2"/>
          </a:solidFill>
          <a:latin typeface="Arial Unicode MS" pitchFamily="34" charset="-128"/>
        </a:defRPr>
      </a:lvl9pPr>
    </p:titleStyle>
    <p:bodyStyle>
      <a:lvl1pPr marL="342900" indent="-342900" algn="l" rtl="0" eaLnBrk="0" fontAlgn="base" hangingPunct="0">
        <a:spcBef>
          <a:spcPct val="20000"/>
        </a:spcBef>
        <a:spcAft>
          <a:spcPct val="0"/>
        </a:spcAft>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enchmark_(comput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pec.org/cpu2017/Docs/overview.html#benchmark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mputerhistory.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viser.com/docs/Mashey.nomeanfeat.2008.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hyperlink" Target="https://en.wikipedia.org/wiki/Log-normal_distribu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accuracy-precision-recall-or-f1-331fb37c5cb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ev.to/amananandrai/natural-language-processing-performance-metrics-benchmarks-4jel" TargetMode="External"/><Relationship Id="rId5" Type="http://schemas.openxmlformats.org/officeDocument/2006/relationships/hyperlink" Target="https://paperswithcode.com/" TargetMode="External"/><Relationship Id="rId4" Type="http://schemas.openxmlformats.org/officeDocument/2006/relationships/hyperlink" Target="https://arxiv.org/abs/2104.14337"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1804.0746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4ngatang.github.io/static/papers/superglue.pdf" TargetMode="External"/><Relationship Id="rId4" Type="http://schemas.openxmlformats.org/officeDocument/2006/relationships/hyperlink" Target="https://super.gluebenchmark.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uper.gluebenchmark.com/leaderboar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arxiv.org/abs/2107.02137"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spec.org/benchmarks.html" TargetMode="External"/><Relationship Id="rId3" Type="http://schemas.openxmlformats.org/officeDocument/2006/relationships/hyperlink" Target="http://www.tpc.org/" TargetMode="External"/><Relationship Id="rId7" Type="http://schemas.openxmlformats.org/officeDocument/2006/relationships/hyperlink" Target="https://rise.cs.berkeley.edu/blog/mlperf-spec-for-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lcommons.org/" TargetMode="External"/><Relationship Id="rId5" Type="http://schemas.openxmlformats.org/officeDocument/2006/relationships/hyperlink" Target="http://www.eembc.org/" TargetMode="External"/><Relationship Id="rId10" Type="http://schemas.openxmlformats.org/officeDocument/2006/relationships/hyperlink" Target="https://www.hpcwire.com/2021/04/21/mlperf-issues-new-inferencing-results-adds-power-metrics-nvidia-wins-again/" TargetMode="External"/><Relationship Id="rId4" Type="http://schemas.openxmlformats.org/officeDocument/2006/relationships/hyperlink" Target="http://www.spec.org/" TargetMode="External"/><Relationship Id="rId9" Type="http://schemas.openxmlformats.org/officeDocument/2006/relationships/hyperlink" Target="https://mlcommons.org/en/histor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spec.org/gwpg" TargetMode="External"/><Relationship Id="rId3" Type="http://schemas.openxmlformats.org/officeDocument/2006/relationships/hyperlink" Target="http://www.spec.org/" TargetMode="External"/><Relationship Id="rId7" Type="http://schemas.openxmlformats.org/officeDocument/2006/relationships/hyperlink" Target="http://www.spec.org/osg/" TargetMode="External"/><Relationship Id="rId12" Type="http://schemas.openxmlformats.org/officeDocument/2006/relationships/hyperlink" Target="http://www.spec.org/is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pec.org/30th/timeline.html" TargetMode="External"/><Relationship Id="rId11" Type="http://schemas.openxmlformats.org/officeDocument/2006/relationships/hyperlink" Target="https://research.spec.org/news/single-view/article/new-textbook-on-systems-benchmarking.html" TargetMode="External"/><Relationship Id="rId5" Type="http://schemas.openxmlformats.org/officeDocument/2006/relationships/hyperlink" Target="https://www.spec.org/consortium/" TargetMode="External"/><Relationship Id="rId10" Type="http://schemas.openxmlformats.org/officeDocument/2006/relationships/hyperlink" Target="https://www.spec.org/30th/hpg.html" TargetMode="External"/><Relationship Id="rId4" Type="http://schemas.openxmlformats.org/officeDocument/2006/relationships/hyperlink" Target="https://en.wikipedia.org/wiki/Standard_Performance_Evaluation_Corporation" TargetMode="External"/><Relationship Id="rId9" Type="http://schemas.openxmlformats.org/officeDocument/2006/relationships/hyperlink" Target="http://www.spec.org/h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pec.org/consortiu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pec.org/consortiu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spec.org/benchmarks.html#java" TargetMode="External"/><Relationship Id="rId3" Type="http://schemas.openxmlformats.org/officeDocument/2006/relationships/hyperlink" Target="https://www.spec.org/benchmarks.html" TargetMode="External"/><Relationship Id="rId7" Type="http://schemas.openxmlformats.org/officeDocument/2006/relationships/hyperlink" Target="https://www.spec.org/benchmarks.html#h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spec.org/benchmarks.html#gwpg" TargetMode="External"/><Relationship Id="rId11" Type="http://schemas.openxmlformats.org/officeDocument/2006/relationships/hyperlink" Target="https://www.spec.org/benchmarks.html#virtual" TargetMode="External"/><Relationship Id="rId5" Type="http://schemas.openxmlformats.org/officeDocument/2006/relationships/hyperlink" Target="https://www.spec.org/benchmarks.html#cpu" TargetMode="External"/><Relationship Id="rId10" Type="http://schemas.openxmlformats.org/officeDocument/2006/relationships/hyperlink" Target="https://www.spec.org/benchmarks.html#power" TargetMode="External"/><Relationship Id="rId4" Type="http://schemas.openxmlformats.org/officeDocument/2006/relationships/hyperlink" Target="https://www.spec.org/benchmarks.html#cloud" TargetMode="External"/><Relationship Id="rId9" Type="http://schemas.openxmlformats.org/officeDocument/2006/relationships/hyperlink" Target="https://www.spec.org/benchmarks.html#sf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acm.acm.org/magazines/2019/2/234352-a-new-golden-age-for-computer-architecture/fulltex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12232384-7B52-4165-BB7A-C2E16A54A6FF}"/>
              </a:ext>
            </a:extLst>
          </p:cNvPr>
          <p:cNvSpPr>
            <a:spLocks noGrp="1"/>
          </p:cNvSpPr>
          <p:nvPr>
            <p:ph type="ftr" sz="quarter" idx="10"/>
          </p:nvPr>
        </p:nvSpPr>
        <p:spPr>
          <a:xfrm>
            <a:off x="2352675" y="6410325"/>
            <a:ext cx="4419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7171" name="Slide Number Placeholder 4">
            <a:extLst>
              <a:ext uri="{FF2B5EF4-FFF2-40B4-BE49-F238E27FC236}">
                <a16:creationId xmlns:a16="http://schemas.microsoft.com/office/drawing/2014/main" id="{DD87D0F9-E5ED-43BE-870D-22C2E95450C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FED66024-C183-4FB0-B5ED-EE31ACF30A77}" type="slidenum">
              <a:rPr lang="en-US" altLang="en-US" smtClean="0"/>
              <a:pPr>
                <a:spcBef>
                  <a:spcPct val="0"/>
                </a:spcBef>
                <a:buFontTx/>
                <a:buNone/>
              </a:pPr>
              <a:t>1</a:t>
            </a:fld>
            <a:endParaRPr lang="en-US" altLang="en-US"/>
          </a:p>
        </p:txBody>
      </p:sp>
      <p:sp>
        <p:nvSpPr>
          <p:cNvPr id="7172" name="Rectangle 2">
            <a:extLst>
              <a:ext uri="{FF2B5EF4-FFF2-40B4-BE49-F238E27FC236}">
                <a16:creationId xmlns:a16="http://schemas.microsoft.com/office/drawing/2014/main" id="{FCFBC016-3096-4D4A-AF5B-98040232D896}"/>
              </a:ext>
            </a:extLst>
          </p:cNvPr>
          <p:cNvSpPr>
            <a:spLocks noGrp="1" noChangeArrowheads="1"/>
          </p:cNvSpPr>
          <p:nvPr>
            <p:ph type="ctrTitle"/>
          </p:nvPr>
        </p:nvSpPr>
        <p:spPr>
          <a:xfrm>
            <a:off x="685800" y="3133816"/>
            <a:ext cx="7772400" cy="719093"/>
          </a:xfrm>
        </p:spPr>
        <p:txBody>
          <a:bodyPr anchor="ctr"/>
          <a:lstStyle/>
          <a:p>
            <a:pPr eaLnBrk="1" hangingPunct="1"/>
            <a:r>
              <a:rPr lang="en-US" altLang="en-US" sz="2700" dirty="0"/>
              <a:t>Lessons from SPEC</a:t>
            </a:r>
            <a:br>
              <a:rPr lang="en-US" altLang="en-US" sz="2700" u="sng" dirty="0"/>
            </a:br>
            <a:br>
              <a:rPr lang="en-US" altLang="en-US" sz="1500" dirty="0"/>
            </a:br>
            <a:br>
              <a:rPr lang="en-US" altLang="en-US" sz="1600" i="1" dirty="0"/>
            </a:br>
            <a:endParaRPr lang="en-US" altLang="en-US" sz="1600" i="1" dirty="0"/>
          </a:p>
        </p:txBody>
      </p:sp>
      <p:sp>
        <p:nvSpPr>
          <p:cNvPr id="7173" name="Rectangle 3">
            <a:extLst>
              <a:ext uri="{FF2B5EF4-FFF2-40B4-BE49-F238E27FC236}">
                <a16:creationId xmlns:a16="http://schemas.microsoft.com/office/drawing/2014/main" id="{0212A7F3-12A2-4509-A875-900DAA5605D2}"/>
              </a:ext>
            </a:extLst>
          </p:cNvPr>
          <p:cNvSpPr>
            <a:spLocks noGrp="1" noChangeArrowheads="1"/>
          </p:cNvSpPr>
          <p:nvPr>
            <p:ph type="subTitle" idx="1"/>
          </p:nvPr>
        </p:nvSpPr>
        <p:spPr>
          <a:xfrm>
            <a:off x="1246665" y="4906300"/>
            <a:ext cx="6400800" cy="1379091"/>
          </a:xfrm>
        </p:spPr>
        <p:txBody>
          <a:bodyPr/>
          <a:lstStyle/>
          <a:p>
            <a:pPr eaLnBrk="1" hangingPunct="1"/>
            <a:r>
              <a:rPr lang="en-US" altLang="en-US" sz="1800" dirty="0"/>
              <a:t>John R. Mashey (mash) AT </a:t>
            </a:r>
            <a:r>
              <a:rPr lang="en-US" altLang="en-US" sz="1800" dirty="0" err="1"/>
              <a:t>techviser</a:t>
            </a:r>
            <a:r>
              <a:rPr lang="en-US" altLang="en-US" sz="1800" dirty="0"/>
              <a:t> dot com</a:t>
            </a:r>
          </a:p>
          <a:p>
            <a:pPr eaLnBrk="1" hangingPunct="1"/>
            <a:r>
              <a:rPr lang="en-US" altLang="en-US" sz="1800" dirty="0"/>
              <a:t>ACL-2021 Workshop on Benchmarking:</a:t>
            </a:r>
          </a:p>
          <a:p>
            <a:pPr eaLnBrk="1" hangingPunct="1"/>
            <a:r>
              <a:rPr lang="en-US" altLang="en-US" sz="1800" dirty="0"/>
              <a:t>Past, Present and Future (BPPF)</a:t>
            </a:r>
          </a:p>
          <a:p>
            <a:pPr eaLnBrk="1" hangingPunct="1"/>
            <a:r>
              <a:rPr lang="en-US" altLang="en-US" sz="1800" dirty="0"/>
              <a:t>August 5-6, 2021</a:t>
            </a:r>
          </a:p>
          <a:p>
            <a:pPr eaLnBrk="1" hangingPunct="1"/>
            <a:endParaRPr lang="en-US"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94085A22-E198-4330-826A-23C20CCCFAD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190B814B-3227-44B1-9BD5-BA91D25C74F8}" type="slidenum">
              <a:rPr lang="en-US" altLang="en-US" smtClean="0"/>
              <a:pPr>
                <a:spcBef>
                  <a:spcPct val="0"/>
                </a:spcBef>
                <a:buFontTx/>
                <a:buNone/>
              </a:pPr>
              <a:t>10</a:t>
            </a:fld>
            <a:endParaRPr lang="en-US" altLang="en-US"/>
          </a:p>
        </p:txBody>
      </p:sp>
      <p:sp>
        <p:nvSpPr>
          <p:cNvPr id="25603" name="Rectangle 4">
            <a:extLst>
              <a:ext uri="{FF2B5EF4-FFF2-40B4-BE49-F238E27FC236}">
                <a16:creationId xmlns:a16="http://schemas.microsoft.com/office/drawing/2014/main" id="{A0EA8075-93FA-4644-9EBC-FC6C9F05E347}"/>
              </a:ext>
            </a:extLst>
          </p:cNvPr>
          <p:cNvSpPr>
            <a:spLocks noGrp="1" noChangeArrowheads="1"/>
          </p:cNvSpPr>
          <p:nvPr>
            <p:ph type="title"/>
          </p:nvPr>
        </p:nvSpPr>
        <p:spPr/>
        <p:txBody>
          <a:bodyPr/>
          <a:lstStyle/>
          <a:p>
            <a:pPr eaLnBrk="1" hangingPunct="1"/>
            <a:r>
              <a:rPr lang="en-US" altLang="en-US" dirty="0"/>
              <a:t>Benchmarking and Benchmarketing - 1988</a:t>
            </a:r>
          </a:p>
        </p:txBody>
      </p:sp>
      <p:sp>
        <p:nvSpPr>
          <p:cNvPr id="16388" name="Rectangle 7">
            <a:extLst>
              <a:ext uri="{FF2B5EF4-FFF2-40B4-BE49-F238E27FC236}">
                <a16:creationId xmlns:a16="http://schemas.microsoft.com/office/drawing/2014/main" id="{D084B7F1-9A45-4109-A429-33ABEC3A9814}"/>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CPU performance seems most basic metric, one might think it easy, BUT…</a:t>
            </a:r>
          </a:p>
          <a:p>
            <a:pPr eaLnBrk="1" hangingPunct="1">
              <a:lnSpc>
                <a:spcPct val="90000"/>
              </a:lnSpc>
              <a:defRPr/>
            </a:pPr>
            <a:r>
              <a:rPr lang="en-US" altLang="en-US" sz="1600" dirty="0">
                <a:hlinkClick r:id="rId3"/>
              </a:rPr>
              <a:t>https://en.wikipedia.org/wiki/Benchmark_(computing)</a:t>
            </a:r>
            <a:r>
              <a:rPr lang="en-US" altLang="en-US" sz="1600" dirty="0"/>
              <a:t> reasonable overview</a:t>
            </a:r>
            <a:br>
              <a:rPr lang="en-US" altLang="en-US" sz="1600" dirty="0"/>
            </a:br>
            <a:r>
              <a:rPr lang="en-US" altLang="en-US" sz="1600" dirty="0"/>
              <a:t>Many date from the 1980s.</a:t>
            </a: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Plethora of benchmarks, typically in C or Fortran, not very consistent</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Academics produced many</a:t>
            </a:r>
            <a:endParaRPr lang="en-US" dirty="0">
              <a:solidFill>
                <a:srgbClr val="000000"/>
              </a:solidFill>
              <a:latin typeface="Arial" panose="020B0604020202020204" pitchFamily="34" charset="0"/>
              <a:cs typeface="Arial" panose="020B0604020202020204" pitchFamily="34" charset="0"/>
            </a:endParaRPr>
          </a:p>
          <a:p>
            <a:pPr lvl="1" eaLnBrk="1" hangingPunct="1">
              <a:lnSpc>
                <a:spcPct val="90000"/>
              </a:lnSpc>
              <a:defRPr/>
            </a:pPr>
            <a:r>
              <a:rPr lang="en-US" sz="1400" i="1" dirty="0">
                <a:solidFill>
                  <a:srgbClr val="000000"/>
                </a:solidFill>
                <a:latin typeface="Arial" panose="020B0604020202020204" pitchFamily="34" charset="0"/>
                <a:cs typeface="Arial" panose="020B0604020202020204" pitchFamily="34" charset="0"/>
              </a:rPr>
              <a:t>Unix Review, Digital Review, Byte, </a:t>
            </a:r>
            <a:r>
              <a:rPr lang="en-US" sz="1400" dirty="0">
                <a:solidFill>
                  <a:srgbClr val="000000"/>
                </a:solidFill>
                <a:latin typeface="Arial" panose="020B0604020202020204" pitchFamily="34" charset="0"/>
                <a:cs typeface="Arial" panose="020B0604020202020204" pitchFamily="34" charset="0"/>
              </a:rPr>
              <a:t>etc</a:t>
            </a:r>
            <a:r>
              <a:rPr lang="en-US" sz="1400" i="1"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rPr>
              <a:t>published own sets of benchmarks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High-performance computing had (decent) floating point LINPACK, Livermore Loops, </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for (usually vector) codes, but small synthetic, unrealistic Whetstone widely quoted</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Some of the most popular benchmarks were awful, especially </a:t>
            </a:r>
            <a:r>
              <a:rPr lang="en-US" sz="1400" dirty="0">
                <a:solidFill>
                  <a:srgbClr val="FF0000"/>
                </a:solidFill>
                <a:latin typeface="Arial" panose="020B0604020202020204" pitchFamily="34" charset="0"/>
                <a:cs typeface="Arial" panose="020B0604020202020204" pitchFamily="34" charset="0"/>
              </a:rPr>
              <a:t>Dhrystone</a:t>
            </a:r>
            <a:r>
              <a:rPr lang="en-US" sz="1400" dirty="0">
                <a:solidFill>
                  <a:srgbClr val="000000"/>
                </a:solidFill>
                <a:latin typeface="Arial" panose="020B0604020202020204" pitchFamily="34" charset="0"/>
                <a:cs typeface="Arial" panose="020B0604020202020204" pitchFamily="34" charset="0"/>
              </a:rPr>
              <a:t>, infamously unrealistic, small integer C program, susceptible to unrealistic optimizations, outright cheating</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Customers wanted (often large) realistic benchmarks to which they could relate</a:t>
            </a:r>
          </a:p>
          <a:p>
            <a:pPr lvl="1" eaLnBrk="1" hangingPunct="1">
              <a:lnSpc>
                <a:spcPct val="90000"/>
              </a:lnSpc>
              <a:defRPr/>
            </a:pPr>
            <a:r>
              <a:rPr lang="en-US" sz="1400" dirty="0">
                <a:solidFill>
                  <a:srgbClr val="FF0000"/>
                </a:solidFill>
                <a:latin typeface="Arial" panose="020B0604020202020204" pitchFamily="34" charset="0"/>
                <a:cs typeface="Arial" panose="020B0604020202020204" pitchFamily="34" charset="0"/>
              </a:rPr>
              <a:t>Customers/third-party developers brought programs to “porting centers” </a:t>
            </a:r>
            <a:r>
              <a:rPr lang="en-US" sz="1400" dirty="0">
                <a:solidFill>
                  <a:srgbClr val="FF0000"/>
                </a:solidFill>
                <a:latin typeface="Arial" panose="020B0604020202020204" pitchFamily="34" charset="0"/>
                <a:cs typeface="Arial" panose="020B0604020202020204" pitchFamily="34" charset="0"/>
                <a:sym typeface="Wingdings" panose="05000000000000000000" pitchFamily="2" charset="2"/>
              </a:rPr>
              <a:t> reality check</a:t>
            </a:r>
            <a:r>
              <a:rPr lang="en-US" sz="1400" dirty="0">
                <a:solidFill>
                  <a:srgbClr val="FF0000"/>
                </a:solidFill>
                <a:latin typeface="Arial" panose="020B0604020202020204" pitchFamily="34" charset="0"/>
                <a:cs typeface="Arial" panose="020B0604020202020204" pitchFamily="34" charset="0"/>
              </a:rPr>
              <a:t> </a:t>
            </a:r>
            <a:endParaRPr lang="en-US" sz="14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Most computer companies regularly published “Performance Briefs”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People who wrote these often knew each other, traded documents (we knew competitors would manage to get them anyway), asked for updated numbers, sometimes even traded code</a:t>
            </a:r>
            <a:endParaRPr lang="en-US" sz="1600" dirty="0">
              <a:solidFill>
                <a:srgbClr val="000000"/>
              </a:solidFill>
              <a:latin typeface="Arial" panose="020B0604020202020204" pitchFamily="34" charset="0"/>
              <a:cs typeface="Arial" panose="020B0604020202020204" pitchFamily="34" charset="0"/>
            </a:endParaRP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Small, well-known benchmarks like Whetstone, Dhrystone, etc … because we had to</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More realistic larger codes, sometimes proprietary,</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sometimes open-sourced, but with different versions or inputs</a:t>
            </a: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25605" name="Footer Placeholder 1">
            <a:extLst>
              <a:ext uri="{FF2B5EF4-FFF2-40B4-BE49-F238E27FC236}">
                <a16:creationId xmlns:a16="http://schemas.microsoft.com/office/drawing/2014/main" id="{10710105-71D2-4517-AE2F-F5E5DBCC8EF3}"/>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11AA1086-28C4-4903-B924-842DA12CF34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A9AA467A-256C-43CA-8AEB-BD61BD8564B3}" type="slidenum">
              <a:rPr lang="en-US" altLang="en-US" smtClean="0"/>
              <a:pPr>
                <a:spcBef>
                  <a:spcPct val="0"/>
                </a:spcBef>
                <a:buFontTx/>
                <a:buNone/>
              </a:pPr>
              <a:t>11</a:t>
            </a:fld>
            <a:endParaRPr lang="en-US" altLang="en-US"/>
          </a:p>
        </p:txBody>
      </p:sp>
      <p:sp>
        <p:nvSpPr>
          <p:cNvPr id="27651" name="Rectangle 4">
            <a:extLst>
              <a:ext uri="{FF2B5EF4-FFF2-40B4-BE49-F238E27FC236}">
                <a16:creationId xmlns:a16="http://schemas.microsoft.com/office/drawing/2014/main" id="{A72F9555-2187-4451-B447-33C9E90E1EA4}"/>
              </a:ext>
            </a:extLst>
          </p:cNvPr>
          <p:cNvSpPr>
            <a:spLocks noGrp="1" noChangeArrowheads="1"/>
          </p:cNvSpPr>
          <p:nvPr>
            <p:ph type="title"/>
          </p:nvPr>
        </p:nvSpPr>
        <p:spPr/>
        <p:txBody>
          <a:bodyPr/>
          <a:lstStyle/>
          <a:p>
            <a:pPr eaLnBrk="1" hangingPunct="1"/>
            <a:r>
              <a:rPr lang="en-US" altLang="en-US"/>
              <a:t>Example – MIPS Performance Brief 3.5, October 1988</a:t>
            </a:r>
          </a:p>
        </p:txBody>
      </p:sp>
      <p:sp>
        <p:nvSpPr>
          <p:cNvPr id="27652" name="Rectangle 7">
            <a:extLst>
              <a:ext uri="{FF2B5EF4-FFF2-40B4-BE49-F238E27FC236}">
                <a16:creationId xmlns:a16="http://schemas.microsoft.com/office/drawing/2014/main" id="{532A8F01-613F-459D-A69F-858BD56DFFCF}"/>
              </a:ext>
            </a:extLst>
          </p:cNvPr>
          <p:cNvSpPr>
            <a:spLocks noGrp="1" noChangeArrowheads="1"/>
          </p:cNvSpPr>
          <p:nvPr>
            <p:ph type="body" idx="1"/>
          </p:nvPr>
        </p:nvSpPr>
        <p:spPr>
          <a:xfrm>
            <a:off x="381000" y="1219200"/>
            <a:ext cx="8458200" cy="369888"/>
          </a:xfrm>
        </p:spPr>
        <p:txBody>
          <a:bodyPr/>
          <a:lstStyle/>
          <a:p>
            <a:pPr eaLnBrk="1" hangingPunct="1">
              <a:lnSpc>
                <a:spcPct val="90000"/>
              </a:lnSpc>
            </a:pPr>
            <a:r>
              <a:rPr lang="en-US" altLang="en-US" sz="1600" dirty="0">
                <a:solidFill>
                  <a:srgbClr val="000000"/>
                </a:solidFill>
                <a:latin typeface="Arial" panose="020B0604020202020204" pitchFamily="34" charset="0"/>
                <a:cs typeface="Arial" panose="020B0604020202020204" pitchFamily="34" charset="0"/>
              </a:rPr>
              <a:t>Most realistic benchmarks </a:t>
            </a:r>
            <a:r>
              <a:rPr lang="en-US" altLang="en-US" sz="1600" dirty="0">
                <a:solidFill>
                  <a:srgbClr val="000000"/>
                </a:solidFill>
                <a:highlight>
                  <a:srgbClr val="FFFF00"/>
                </a:highlight>
                <a:latin typeface="Arial" panose="020B0604020202020204" pitchFamily="34" charset="0"/>
                <a:cs typeface="Arial" panose="020B0604020202020204" pitchFamily="34" charset="0"/>
              </a:rPr>
              <a:t>highlighted</a:t>
            </a:r>
          </a:p>
          <a:p>
            <a:pPr eaLnBrk="1" hangingPunct="1">
              <a:lnSpc>
                <a:spcPct val="90000"/>
              </a:lnSpc>
            </a:pPr>
            <a:endParaRPr lang="en-US" altLang="en-US" sz="1600" dirty="0">
              <a:latin typeface="Arial" panose="020B0604020202020204" pitchFamily="34" charset="0"/>
              <a:cs typeface="Arial" panose="020B0604020202020204" pitchFamily="34" charset="0"/>
            </a:endParaRPr>
          </a:p>
        </p:txBody>
      </p:sp>
      <p:sp>
        <p:nvSpPr>
          <p:cNvPr id="27653" name="Footer Placeholder 1">
            <a:extLst>
              <a:ext uri="{FF2B5EF4-FFF2-40B4-BE49-F238E27FC236}">
                <a16:creationId xmlns:a16="http://schemas.microsoft.com/office/drawing/2014/main" id="{F64B33D2-17B7-4AC3-9040-70CF00751084}"/>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27654" name="Picture 2">
            <a:extLst>
              <a:ext uri="{FF2B5EF4-FFF2-40B4-BE49-F238E27FC236}">
                <a16:creationId xmlns:a16="http://schemas.microsoft.com/office/drawing/2014/main" id="{571AD318-E7E7-424A-9A4C-D2BCE937F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482725"/>
            <a:ext cx="66675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B06B24E4-A3A4-4F9E-B078-081A0A12D63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EBC37431-4F67-487C-BE12-0CE48F11DFAD}" type="slidenum">
              <a:rPr lang="en-US" altLang="en-US" smtClean="0"/>
              <a:pPr>
                <a:spcBef>
                  <a:spcPct val="0"/>
                </a:spcBef>
                <a:buFontTx/>
                <a:buNone/>
              </a:pPr>
              <a:t>12</a:t>
            </a:fld>
            <a:endParaRPr lang="en-US" altLang="en-US"/>
          </a:p>
        </p:txBody>
      </p:sp>
      <p:sp>
        <p:nvSpPr>
          <p:cNvPr id="29699" name="Rectangle 4">
            <a:extLst>
              <a:ext uri="{FF2B5EF4-FFF2-40B4-BE49-F238E27FC236}">
                <a16:creationId xmlns:a16="http://schemas.microsoft.com/office/drawing/2014/main" id="{DE78C24F-1EFC-412C-9215-A80F93AAA3E6}"/>
              </a:ext>
            </a:extLst>
          </p:cNvPr>
          <p:cNvSpPr>
            <a:spLocks noGrp="1" noChangeArrowheads="1"/>
          </p:cNvSpPr>
          <p:nvPr>
            <p:ph type="title"/>
          </p:nvPr>
        </p:nvSpPr>
        <p:spPr/>
        <p:txBody>
          <a:bodyPr/>
          <a:lstStyle/>
          <a:p>
            <a:pPr eaLnBrk="1" hangingPunct="1"/>
            <a:r>
              <a:rPr lang="en-US" altLang="en-US"/>
              <a:t>MIPS Performance Brief Summary, Geometric Mean</a:t>
            </a:r>
          </a:p>
        </p:txBody>
      </p:sp>
      <p:sp>
        <p:nvSpPr>
          <p:cNvPr id="29700" name="Footer Placeholder 1">
            <a:extLst>
              <a:ext uri="{FF2B5EF4-FFF2-40B4-BE49-F238E27FC236}">
                <a16:creationId xmlns:a16="http://schemas.microsoft.com/office/drawing/2014/main" id="{8ED34AC9-B2F6-4204-8496-1CBE7E50C477}"/>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29701" name="Picture 3">
            <a:extLst>
              <a:ext uri="{FF2B5EF4-FFF2-40B4-BE49-F238E27FC236}">
                <a16:creationId xmlns:a16="http://schemas.microsoft.com/office/drawing/2014/main" id="{41A7819E-1943-4149-A9F4-0447D6007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0" y="1064814"/>
            <a:ext cx="54419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a:extLst>
              <a:ext uri="{FF2B5EF4-FFF2-40B4-BE49-F238E27FC236}">
                <a16:creationId xmlns:a16="http://schemas.microsoft.com/office/drawing/2014/main" id="{29C30411-67C9-45C7-94C2-23E8902EF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363" y="3825080"/>
            <a:ext cx="4922837"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row: Down 1">
            <a:extLst>
              <a:ext uri="{FF2B5EF4-FFF2-40B4-BE49-F238E27FC236}">
                <a16:creationId xmlns:a16="http://schemas.microsoft.com/office/drawing/2014/main" id="{BC8AE6CF-4243-4FB1-BD4C-8EBCD9E378F0}"/>
              </a:ext>
            </a:extLst>
          </p:cNvPr>
          <p:cNvSpPr/>
          <p:nvPr/>
        </p:nvSpPr>
        <p:spPr bwMode="auto">
          <a:xfrm>
            <a:off x="4021585" y="1310951"/>
            <a:ext cx="213064" cy="239698"/>
          </a:xfrm>
          <a:prstGeom prst="downArrow">
            <a:avLst/>
          </a:prstGeom>
          <a:solidFill>
            <a:srgbClr val="FF00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Unicode MS" pitchFamily="34" charset="-128"/>
            </a:endParaRPr>
          </a:p>
        </p:txBody>
      </p:sp>
      <p:sp>
        <p:nvSpPr>
          <p:cNvPr id="3" name="TextBox 2">
            <a:extLst>
              <a:ext uri="{FF2B5EF4-FFF2-40B4-BE49-F238E27FC236}">
                <a16:creationId xmlns:a16="http://schemas.microsoft.com/office/drawing/2014/main" id="{1B98786A-5E53-43CD-886E-1329DE9AD002}"/>
              </a:ext>
            </a:extLst>
          </p:cNvPr>
          <p:cNvSpPr txBox="1"/>
          <p:nvPr/>
        </p:nvSpPr>
        <p:spPr>
          <a:xfrm>
            <a:off x="7325628" y="1043782"/>
            <a:ext cx="532518" cy="307777"/>
          </a:xfrm>
          <a:prstGeom prst="rect">
            <a:avLst/>
          </a:prstGeom>
          <a:noFill/>
        </p:spPr>
        <p:txBody>
          <a:bodyPr wrap="none" rtlCol="0">
            <a:spAutoFit/>
          </a:bodyPr>
          <a:lstStyle/>
          <a:p>
            <a:r>
              <a:rPr lang="en-US" dirty="0">
                <a:solidFill>
                  <a:srgbClr val="FF0000"/>
                </a:solidFill>
              </a:rPr>
              <a:t>Ugh</a:t>
            </a:r>
          </a:p>
        </p:txBody>
      </p:sp>
      <p:sp>
        <p:nvSpPr>
          <p:cNvPr id="9" name="Arrow: Down 8">
            <a:extLst>
              <a:ext uri="{FF2B5EF4-FFF2-40B4-BE49-F238E27FC236}">
                <a16:creationId xmlns:a16="http://schemas.microsoft.com/office/drawing/2014/main" id="{23668517-E4A9-4855-9D74-1970F60F92CC}"/>
              </a:ext>
            </a:extLst>
          </p:cNvPr>
          <p:cNvSpPr/>
          <p:nvPr/>
        </p:nvSpPr>
        <p:spPr bwMode="auto">
          <a:xfrm>
            <a:off x="7485355" y="1345067"/>
            <a:ext cx="213064" cy="239698"/>
          </a:xfrm>
          <a:prstGeom prst="downArrow">
            <a:avLst/>
          </a:prstGeom>
          <a:solidFill>
            <a:srgbClr val="FF00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Unicode MS" pitchFamily="34" charset="-128"/>
            </a:endParaRPr>
          </a:p>
        </p:txBody>
      </p:sp>
      <p:sp>
        <p:nvSpPr>
          <p:cNvPr id="11" name="Rectangle 7">
            <a:extLst>
              <a:ext uri="{FF2B5EF4-FFF2-40B4-BE49-F238E27FC236}">
                <a16:creationId xmlns:a16="http://schemas.microsoft.com/office/drawing/2014/main" id="{0544D26E-C724-4746-AA2A-64D6625736F1}"/>
              </a:ext>
            </a:extLst>
          </p:cNvPr>
          <p:cNvSpPr txBox="1">
            <a:spLocks noChangeArrowheads="1"/>
          </p:cNvSpPr>
          <p:nvPr/>
        </p:nvSpPr>
        <p:spPr bwMode="auto">
          <a:xfrm>
            <a:off x="381000" y="1219200"/>
            <a:ext cx="2779450"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defRPr/>
            </a:pPr>
            <a:r>
              <a:rPr lang="en-US" sz="1600" b="0" dirty="0">
                <a:solidFill>
                  <a:srgbClr val="000000"/>
                </a:solidFill>
                <a:latin typeface="Arial" panose="020B0604020202020204" pitchFamily="34" charset="0"/>
                <a:cs typeface="Arial" panose="020B0604020202020204" pitchFamily="34" charset="0"/>
              </a:rPr>
              <a:t>4 real Unix programs were used to publish aggregate integer performance</a:t>
            </a:r>
          </a:p>
          <a:p>
            <a:pPr eaLnBrk="1" hangingPunct="1">
              <a:lnSpc>
                <a:spcPct val="90000"/>
              </a:lnSpc>
              <a:defRPr/>
            </a:pPr>
            <a:r>
              <a:rPr lang="en-US" sz="1600" b="0" dirty="0">
                <a:solidFill>
                  <a:srgbClr val="000000"/>
                </a:solidFill>
                <a:latin typeface="Arial" panose="020B0604020202020204" pitchFamily="34" charset="0"/>
                <a:cs typeface="Arial" panose="020B0604020202020204" pitchFamily="34" charset="0"/>
              </a:rPr>
              <a:t>Many quoted Dhrystone (VAX)-</a:t>
            </a:r>
            <a:r>
              <a:rPr lang="en-US" sz="1600" b="0" dirty="0" err="1">
                <a:solidFill>
                  <a:srgbClr val="000000"/>
                </a:solidFill>
                <a:latin typeface="Arial" panose="020B0604020202020204" pitchFamily="34" charset="0"/>
                <a:cs typeface="Arial" panose="020B0604020202020204" pitchFamily="34" charset="0"/>
              </a:rPr>
              <a:t>mips</a:t>
            </a:r>
            <a:r>
              <a:rPr lang="en-US" sz="1600" b="0" dirty="0">
                <a:solidFill>
                  <a:srgbClr val="000000"/>
                </a:solidFill>
                <a:latin typeface="Arial" panose="020B0604020202020204" pitchFamily="34" charset="0"/>
                <a:cs typeface="Arial" panose="020B0604020202020204" pitchFamily="34" charset="0"/>
              </a:rPr>
              <a:t>, ugh,</a:t>
            </a:r>
            <a:br>
              <a:rPr lang="en-US" sz="1600" b="0" dirty="0">
                <a:solidFill>
                  <a:srgbClr val="000000"/>
                </a:solidFill>
                <a:latin typeface="Arial" panose="020B0604020202020204" pitchFamily="34" charset="0"/>
                <a:cs typeface="Arial" panose="020B0604020202020204" pitchFamily="34" charset="0"/>
              </a:rPr>
            </a:br>
            <a:r>
              <a:rPr lang="en-US" sz="1600" b="0" dirty="0">
                <a:solidFill>
                  <a:srgbClr val="000000"/>
                </a:solidFill>
                <a:latin typeface="Arial" panose="020B0604020202020204" pitchFamily="34" charset="0"/>
                <a:cs typeface="Arial" panose="020B0604020202020204" pitchFamily="34" charset="0"/>
              </a:rPr>
              <a:t>but usually gave higher numbers than more realistic benchmarks</a:t>
            </a:r>
          </a:p>
          <a:p>
            <a:pPr eaLnBrk="1" hangingPunct="1">
              <a:lnSpc>
                <a:spcPct val="90000"/>
              </a:lnSpc>
              <a:defRPr/>
            </a:pPr>
            <a:r>
              <a:rPr lang="en-US" sz="1600" b="0" dirty="0">
                <a:solidFill>
                  <a:srgbClr val="000000"/>
                </a:solidFill>
                <a:latin typeface="Arial" panose="020B0604020202020204" pitchFamily="34" charset="0"/>
                <a:cs typeface="Arial" panose="020B0604020202020204" pitchFamily="34" charset="0"/>
              </a:rPr>
              <a:t>Small benchmarks from Stanford</a:t>
            </a:r>
          </a:p>
          <a:p>
            <a:pPr eaLnBrk="1" hangingPunct="1">
              <a:lnSpc>
                <a:spcPct val="90000"/>
              </a:lnSpc>
              <a:defRPr/>
            </a:pPr>
            <a:r>
              <a:rPr lang="en-US" sz="1600" b="0" dirty="0">
                <a:solidFill>
                  <a:srgbClr val="000000"/>
                </a:solidFill>
                <a:latin typeface="Arial" panose="020B0604020202020204" pitchFamily="34" charset="0"/>
                <a:cs typeface="Arial" panose="020B0604020202020204" pitchFamily="34" charset="0"/>
              </a:rPr>
              <a:t>Vendor-published </a:t>
            </a:r>
            <a:r>
              <a:rPr lang="en-US" sz="1600" b="0" dirty="0" err="1">
                <a:solidFill>
                  <a:srgbClr val="000000"/>
                </a:solidFill>
                <a:latin typeface="Arial" panose="020B0604020202020204" pitchFamily="34" charset="0"/>
                <a:cs typeface="Arial" panose="020B0604020202020204" pitchFamily="34" charset="0"/>
              </a:rPr>
              <a:t>mips</a:t>
            </a:r>
            <a:r>
              <a:rPr lang="en-US" sz="1600" b="0" dirty="0">
                <a:solidFill>
                  <a:srgbClr val="000000"/>
                </a:solidFill>
                <a:latin typeface="Arial" panose="020B0604020202020204" pitchFamily="34" charset="0"/>
                <a:cs typeface="Arial" panose="020B0604020202020204" pitchFamily="34" charset="0"/>
              </a:rPr>
              <a:t> ~consistent in own product line, but incommensurate</a:t>
            </a:r>
          </a:p>
          <a:p>
            <a:pPr eaLnBrk="1" hangingPunct="1">
              <a:lnSpc>
                <a:spcPct val="90000"/>
              </a:lnSpc>
              <a:defRPr/>
            </a:pPr>
            <a:r>
              <a:rPr lang="en-US" sz="1600" b="0" dirty="0">
                <a:solidFill>
                  <a:srgbClr val="000000"/>
                </a:solidFill>
                <a:latin typeface="Arial" panose="020B0604020202020204" pitchFamily="34" charset="0"/>
                <a:cs typeface="Arial" panose="020B0604020202020204" pitchFamily="34" charset="0"/>
              </a:rPr>
              <a:t>Easier to find good floating point benchmarks than integer</a:t>
            </a:r>
          </a:p>
          <a:p>
            <a:pPr marL="0" indent="0" eaLnBrk="1" hangingPunct="1">
              <a:lnSpc>
                <a:spcPct val="90000"/>
              </a:lnSpc>
              <a:buFontTx/>
              <a:buNone/>
              <a:defRPr/>
            </a:pPr>
            <a:endParaRPr lang="en-US" altLang="en-US" sz="1600" b="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b="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7BCEA022-F2F6-405D-AAFC-9198931561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A9C2C50E-04CA-4B90-8D24-95E38A8BBFB3}" type="slidenum">
              <a:rPr lang="en-US" altLang="en-US" smtClean="0"/>
              <a:pPr>
                <a:spcBef>
                  <a:spcPct val="0"/>
                </a:spcBef>
                <a:buFontTx/>
                <a:buNone/>
              </a:pPr>
              <a:t>13</a:t>
            </a:fld>
            <a:endParaRPr lang="en-US" altLang="en-US"/>
          </a:p>
        </p:txBody>
      </p:sp>
      <p:sp>
        <p:nvSpPr>
          <p:cNvPr id="31747" name="Rectangle 4">
            <a:extLst>
              <a:ext uri="{FF2B5EF4-FFF2-40B4-BE49-F238E27FC236}">
                <a16:creationId xmlns:a16="http://schemas.microsoft.com/office/drawing/2014/main" id="{E84FE1D8-93DB-480E-A02C-A7A3D0E4B235}"/>
              </a:ext>
            </a:extLst>
          </p:cNvPr>
          <p:cNvSpPr>
            <a:spLocks noGrp="1" noChangeArrowheads="1"/>
          </p:cNvSpPr>
          <p:nvPr>
            <p:ph type="title"/>
          </p:nvPr>
        </p:nvSpPr>
        <p:spPr/>
        <p:txBody>
          <a:bodyPr/>
          <a:lstStyle/>
          <a:p>
            <a:pPr eaLnBrk="1" hangingPunct="1"/>
            <a:r>
              <a:rPr lang="en-US" altLang="en-US"/>
              <a:t>Origin of SPEC ~ October 1988 in Campbell, CA Bar</a:t>
            </a:r>
          </a:p>
        </p:txBody>
      </p:sp>
      <p:sp>
        <p:nvSpPr>
          <p:cNvPr id="16388" name="Rectangle 7">
            <a:extLst>
              <a:ext uri="{FF2B5EF4-FFF2-40B4-BE49-F238E27FC236}">
                <a16:creationId xmlns:a16="http://schemas.microsoft.com/office/drawing/2014/main" id="{861CBAAF-FA4A-4A33-A8F0-C93D929FC54F}"/>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Stan Baker prolific writer for widely-read </a:t>
            </a:r>
            <a:r>
              <a:rPr lang="en-US" sz="1600" i="1" dirty="0">
                <a:solidFill>
                  <a:srgbClr val="000000"/>
                </a:solidFill>
                <a:latin typeface="Arial" panose="020B0604020202020204" pitchFamily="34" charset="0"/>
                <a:cs typeface="Arial" panose="020B0604020202020204" pitchFamily="34" charset="0"/>
              </a:rPr>
              <a:t>EE Times </a:t>
            </a:r>
            <a:r>
              <a:rPr lang="en-US" sz="1600" dirty="0">
                <a:solidFill>
                  <a:srgbClr val="000000"/>
                </a:solidFill>
                <a:latin typeface="Arial" panose="020B0604020202020204" pitchFamily="34" charset="0"/>
                <a:cs typeface="Arial" panose="020B0604020202020204" pitchFamily="34" charset="0"/>
              </a:rPr>
              <a:t>magazine,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wrote article with common “Dhrystone-MIPS”, i.e., performance relative to VAX-11/780</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 emailed him to complain about how awful that was (and I think another did)</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He responded: “If it’s so bad, why don’t you industry folks create something better?”</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FF0000"/>
                </a:solidFill>
                <a:latin typeface="Arial" panose="020B0604020202020204" pitchFamily="34" charset="0"/>
                <a:cs typeface="Arial" panose="020B0604020202020204" pitchFamily="34" charset="0"/>
              </a:rPr>
              <a:t>He offered his bar in Campbell, CA as a neutral meeting place, plus beer</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 contacted folks from Hewlett-Packard, Sun Microsystems and Apollo Computer. All: </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wanted to compete on realistic benchmarks than on poor ones like Dhrystone.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hated being asked by marketing to add features to speed Dhrystone, etc</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disliked the amount of redundant effort, hard-to-compare results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encountered (legitimate) skepticism of customers confused by benchmark mess</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We wanted to codify best practices, often found in good performance briefs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Compile and run reasonably-portable source code for realistic C and Fortran programs.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Real customer program were just not </a:t>
            </a:r>
            <a:r>
              <a:rPr lang="en-US" sz="1400" dirty="0" err="1">
                <a:solidFill>
                  <a:srgbClr val="000000"/>
                </a:solidFill>
                <a:latin typeface="Arial" panose="020B0604020202020204" pitchFamily="34" charset="0"/>
                <a:cs typeface="Arial" panose="020B0604020202020204" pitchFamily="34" charset="0"/>
              </a:rPr>
              <a:t>ike</a:t>
            </a:r>
            <a:r>
              <a:rPr lang="en-US" sz="1400" dirty="0">
                <a:solidFill>
                  <a:srgbClr val="000000"/>
                </a:solidFill>
                <a:latin typeface="Arial" panose="020B0604020202020204" pitchFamily="34" charset="0"/>
                <a:cs typeface="Arial" panose="020B0604020202020204" pitchFamily="34" charset="0"/>
              </a:rPr>
              <a:t> popular, small, widely-quoted benchmarks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Clearly document system configurations, compiler flags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Every program needed verification test to assure correct execution</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Clear reporting to the public</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Customers liked consistent relative-performance ratios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Many of our documents included performance relative to VAX-11/780</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We knew we needed to get more vendors involved, sometimes over skepticism.</a:t>
            </a: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31749" name="Footer Placeholder 1">
            <a:extLst>
              <a:ext uri="{FF2B5EF4-FFF2-40B4-BE49-F238E27FC236}">
                <a16:creationId xmlns:a16="http://schemas.microsoft.com/office/drawing/2014/main" id="{B4BACC87-CC3E-452C-ABC5-9EEEC194C994}"/>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213312EF-DB9F-477D-BCF1-62F8C5AE2F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F18663CC-09D7-4676-846E-806583050902}" type="slidenum">
              <a:rPr lang="en-US" altLang="en-US" smtClean="0"/>
              <a:pPr>
                <a:spcBef>
                  <a:spcPct val="0"/>
                </a:spcBef>
                <a:buFontTx/>
                <a:buNone/>
              </a:pPr>
              <a:t>14</a:t>
            </a:fld>
            <a:endParaRPr lang="en-US" altLang="en-US"/>
          </a:p>
        </p:txBody>
      </p:sp>
      <p:sp>
        <p:nvSpPr>
          <p:cNvPr id="33795" name="Rectangle 4">
            <a:extLst>
              <a:ext uri="{FF2B5EF4-FFF2-40B4-BE49-F238E27FC236}">
                <a16:creationId xmlns:a16="http://schemas.microsoft.com/office/drawing/2014/main" id="{6B39A0F3-E789-403C-BEC1-67EE1BFEE084}"/>
              </a:ext>
            </a:extLst>
          </p:cNvPr>
          <p:cNvSpPr>
            <a:spLocks noGrp="1" noChangeArrowheads="1"/>
          </p:cNvSpPr>
          <p:nvPr>
            <p:ph type="title"/>
          </p:nvPr>
        </p:nvSpPr>
        <p:spPr/>
        <p:txBody>
          <a:bodyPr/>
          <a:lstStyle/>
          <a:p>
            <a:pPr eaLnBrk="1" hangingPunct="1"/>
            <a:r>
              <a:rPr lang="en-US" altLang="en-US"/>
              <a:t>A Year of Work to First Release</a:t>
            </a:r>
          </a:p>
        </p:txBody>
      </p:sp>
      <p:sp>
        <p:nvSpPr>
          <p:cNvPr id="16388" name="Rectangle 7">
            <a:extLst>
              <a:ext uri="{FF2B5EF4-FFF2-40B4-BE49-F238E27FC236}">
                <a16:creationId xmlns:a16="http://schemas.microsoft.com/office/drawing/2014/main" id="{17952887-F6E9-465E-A3E9-1FDA7597DD3F}"/>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Incorporated 11/14/88, with </a:t>
            </a:r>
            <a:r>
              <a:rPr lang="en-US" sz="1600" i="1" dirty="0">
                <a:solidFill>
                  <a:srgbClr val="000000"/>
                </a:solidFill>
                <a:latin typeface="Arial" panose="020B0604020202020204" pitchFamily="34" charset="0"/>
                <a:cs typeface="Arial" panose="020B0604020202020204" pitchFamily="34" charset="0"/>
              </a:rPr>
              <a:t>EE Times</a:t>
            </a:r>
            <a:r>
              <a:rPr lang="en-US" sz="1600" dirty="0">
                <a:solidFill>
                  <a:srgbClr val="000000"/>
                </a:solidFill>
                <a:latin typeface="Arial" panose="020B0604020202020204" pitchFamily="34" charset="0"/>
                <a:cs typeface="Arial" panose="020B0604020202020204" pitchFamily="34" charset="0"/>
              </a:rPr>
              <a:t>’ Stan Baker as (neutral) President</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Year of hard work</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Evaluate suggestions for good benchmarks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“Fuzzy compares” needed for some floating point codes, given differences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“Bench-a-thon” workshops, found surprising </a:t>
            </a:r>
            <a:r>
              <a:rPr lang="en-US" sz="1400" dirty="0" err="1">
                <a:solidFill>
                  <a:srgbClr val="000000"/>
                </a:solidFill>
                <a:latin typeface="Arial" panose="020B0604020202020204" pitchFamily="34" charset="0"/>
                <a:cs typeface="Arial" panose="020B0604020202020204" pitchFamily="34" charset="0"/>
              </a:rPr>
              <a:t>nonportabilities</a:t>
            </a:r>
            <a:r>
              <a:rPr lang="en-US" sz="1400" dirty="0">
                <a:solidFill>
                  <a:srgbClr val="000000"/>
                </a:solidFill>
                <a:latin typeface="Arial" panose="020B0604020202020204" pitchFamily="34" charset="0"/>
                <a:cs typeface="Arial" panose="020B0604020202020204" pitchFamily="34" charset="0"/>
              </a:rPr>
              <a:t>, difficulties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Many discussions over rules for running codes, validating results and reporting</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Need to distribute source code ruled out proprietary programs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University software eventually had turned into products, like </a:t>
            </a:r>
            <a:r>
              <a:rPr lang="en-US" sz="1400" dirty="0" err="1">
                <a:solidFill>
                  <a:srgbClr val="000000"/>
                </a:solidFill>
                <a:latin typeface="Arial" panose="020B0604020202020204" pitchFamily="34" charset="0"/>
                <a:cs typeface="Arial" panose="020B0604020202020204" pitchFamily="34" charset="0"/>
              </a:rPr>
              <a:t>spice</a:t>
            </a:r>
            <a:r>
              <a:rPr lang="en-US" sz="1400" dirty="0" err="1">
                <a:solidFill>
                  <a:srgbClr val="000000"/>
                </a:solidFill>
                <a:latin typeface="Arial" panose="020B0604020202020204" pitchFamily="34" charset="0"/>
                <a:cs typeface="Arial" panose="020B0604020202020204" pitchFamily="34" charset="0"/>
                <a:sym typeface="Wingdings" panose="05000000000000000000" pitchFamily="2" charset="2"/>
              </a:rPr>
              <a:t>Hspice</a:t>
            </a:r>
            <a:endParaRPr lang="en-US" sz="14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buFont typeface="Arial" panose="020B0604020202020204" pitchFamily="34" charset="0"/>
              <a:buChar char="•"/>
              <a:defRPr/>
            </a:pPr>
            <a:r>
              <a:rPr lang="en-US" sz="1600" dirty="0">
                <a:solidFill>
                  <a:srgbClr val="000000"/>
                </a:solidFill>
                <a:latin typeface="Arial" panose="020B0604020202020204" pitchFamily="34" charset="0"/>
                <a:cs typeface="Arial" panose="020B0604020202020204" pitchFamily="34" charset="0"/>
              </a:rPr>
              <a:t>SPEC Release 1 announced Fall 1989 press conference, help from </a:t>
            </a:r>
            <a:r>
              <a:rPr lang="en-US" sz="1600" i="1" dirty="0">
                <a:solidFill>
                  <a:srgbClr val="000000"/>
                </a:solidFill>
                <a:latin typeface="Arial" panose="020B0604020202020204" pitchFamily="34" charset="0"/>
                <a:cs typeface="Arial" panose="020B0604020202020204" pitchFamily="34" charset="0"/>
              </a:rPr>
              <a:t>EE Times</a:t>
            </a:r>
          </a:p>
          <a:p>
            <a:pPr lvl="2" indent="-285750" eaLnBrk="1" hangingPunct="1">
              <a:lnSpc>
                <a:spcPct val="90000"/>
              </a:lnSpc>
              <a:buFont typeface="Arial" panose="020B0604020202020204" pitchFamily="34" charset="0"/>
              <a:buChar char="‒"/>
              <a:defRPr/>
            </a:pPr>
            <a:r>
              <a:rPr lang="en-US" dirty="0">
                <a:solidFill>
                  <a:srgbClr val="000000"/>
                </a:solidFill>
                <a:latin typeface="Arial" panose="020B0604020202020204" pitchFamily="34" charset="0"/>
                <a:cs typeface="Arial" panose="020B0604020202020204" pitchFamily="34" charset="0"/>
              </a:rPr>
              <a:t> 4 integer benchmarks, surprisingly hard to find good ones</a:t>
            </a:r>
          </a:p>
          <a:p>
            <a:pPr lvl="2" indent="-285750" eaLnBrk="1" hangingPunct="1">
              <a:lnSpc>
                <a:spcPct val="90000"/>
              </a:lnSpc>
              <a:buFont typeface="Arial" panose="020B0604020202020204" pitchFamily="34" charset="0"/>
              <a:buChar char="‒"/>
              <a:defRPr/>
            </a:pPr>
            <a:r>
              <a:rPr lang="en-US" dirty="0">
                <a:solidFill>
                  <a:srgbClr val="000000"/>
                </a:solidFill>
                <a:latin typeface="Arial" panose="020B0604020202020204" pitchFamily="34" charset="0"/>
                <a:cs typeface="Arial" panose="020B0604020202020204" pitchFamily="34" charset="0"/>
              </a:rPr>
              <a:t> 6 floating point benchmarks, many choices</a:t>
            </a:r>
          </a:p>
          <a:p>
            <a:pPr lvl="2" indent="-285750" eaLnBrk="1" hangingPunct="1">
              <a:lnSpc>
                <a:spcPct val="90000"/>
              </a:lnSpc>
              <a:buFont typeface="Arial" panose="020B0604020202020204" pitchFamily="34" charset="0"/>
              <a:buChar char="‒"/>
              <a:defRPr/>
            </a:pPr>
            <a:r>
              <a:rPr lang="en-US" dirty="0">
                <a:solidFill>
                  <a:srgbClr val="000000"/>
                </a:solidFill>
                <a:latin typeface="Arial" panose="020B0604020202020204" pitchFamily="34" charset="0"/>
                <a:cs typeface="Arial" panose="020B0604020202020204" pitchFamily="34" charset="0"/>
              </a:rPr>
              <a:t>10 </a:t>
            </a:r>
            <a:r>
              <a:rPr lang="en-US" dirty="0" err="1">
                <a:solidFill>
                  <a:srgbClr val="000000"/>
                </a:solidFill>
                <a:latin typeface="Arial" panose="020B0604020202020204" pitchFamily="34" charset="0"/>
                <a:cs typeface="Arial" panose="020B0604020202020204" pitchFamily="34" charset="0"/>
              </a:rPr>
              <a:t>SPECratios</a:t>
            </a:r>
            <a:r>
              <a:rPr lang="en-US" dirty="0">
                <a:solidFill>
                  <a:srgbClr val="000000"/>
                </a:solidFill>
                <a:latin typeface="Arial" panose="020B0604020202020204" pitchFamily="34" charset="0"/>
                <a:cs typeface="Arial" panose="020B0604020202020204" pitchFamily="34" charset="0"/>
              </a:rPr>
              <a:t>, given as performance / VAX-11/780</a:t>
            </a:r>
          </a:p>
          <a:p>
            <a:pPr lvl="2" indent="-285750" eaLnBrk="1" hangingPunct="1">
              <a:lnSpc>
                <a:spcPct val="90000"/>
              </a:lnSpc>
              <a:buFont typeface="Arial" panose="020B0604020202020204" pitchFamily="34" charset="0"/>
              <a:buChar char="‒"/>
              <a:defRPr/>
            </a:pPr>
            <a:r>
              <a:rPr lang="en-US" dirty="0">
                <a:solidFill>
                  <a:srgbClr val="000000"/>
                </a:solidFill>
                <a:latin typeface="Arial" panose="020B0604020202020204" pitchFamily="34" charset="0"/>
                <a:cs typeface="Arial" panose="020B0604020202020204" pitchFamily="34" charset="0"/>
              </a:rPr>
              <a:t>SPECmark = SPEC89 = Geometric Mean (GM) of all 10</a:t>
            </a:r>
          </a:p>
          <a:p>
            <a:pPr lvl="2" indent="-285750" eaLnBrk="1" hangingPunct="1">
              <a:lnSpc>
                <a:spcPct val="90000"/>
              </a:lnSpc>
              <a:buFont typeface="Arial" panose="020B0604020202020204" pitchFamily="34" charset="0"/>
              <a:buChar char="‒"/>
              <a:defRPr/>
            </a:pPr>
            <a:r>
              <a:rPr lang="en-US" dirty="0">
                <a:solidFill>
                  <a:srgbClr val="000000"/>
                </a:solidFill>
                <a:latin typeface="Arial" panose="020B0604020202020204" pitchFamily="34" charset="0"/>
                <a:cs typeface="Arial" panose="020B0604020202020204" pitchFamily="34" charset="0"/>
              </a:rPr>
              <a:t>Wanted 2 separate summary numbers, but </a:t>
            </a:r>
            <a:r>
              <a:rPr lang="en-US" dirty="0">
                <a:solidFill>
                  <a:srgbClr val="FF0000"/>
                </a:solidFill>
                <a:latin typeface="Arial" panose="020B0604020202020204" pitchFamily="34" charset="0"/>
                <a:cs typeface="Arial" panose="020B0604020202020204" pitchFamily="34" charset="0"/>
              </a:rPr>
              <a:t>got strong pushback from press</a:t>
            </a:r>
            <a:r>
              <a:rPr lang="en-US" dirty="0">
                <a:solidFill>
                  <a:srgbClr val="000000"/>
                </a:solidFill>
                <a:latin typeface="Arial" panose="020B0604020202020204" pitchFamily="34" charset="0"/>
                <a:cs typeface="Arial" panose="020B0604020202020204" pitchFamily="34" charset="0"/>
              </a:rPr>
              <a:t>,</a:t>
            </a:r>
            <a:br>
              <a:rPr lang="en-US" dirty="0">
                <a:solidFill>
                  <a:srgbClr val="000000"/>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reluctantly used one … but vendors quickly published both</a:t>
            </a:r>
          </a:p>
          <a:p>
            <a:pPr lvl="2" indent="-285750" eaLnBrk="1" hangingPunct="1">
              <a:lnSpc>
                <a:spcPct val="90000"/>
              </a:lnSpc>
              <a:buFont typeface="Arial" panose="020B0604020202020204" pitchFamily="34" charset="0"/>
              <a:buChar char="‒"/>
              <a:defRPr/>
            </a:pPr>
            <a:r>
              <a:rPr lang="en-US" dirty="0">
                <a:solidFill>
                  <a:srgbClr val="000000"/>
                </a:solidFill>
                <a:latin typeface="Arial" panose="020B0604020202020204" pitchFamily="34" charset="0"/>
                <a:cs typeface="Arial" panose="020B0604020202020204" pitchFamily="34" charset="0"/>
              </a:rPr>
              <a:t>SPEC fixed 1992, deleted some, added more: (6) SPECint92, (10) SPECfp92</a:t>
            </a:r>
          </a:p>
          <a:p>
            <a:pPr eaLnBrk="1" hangingPunct="1">
              <a:lnSpc>
                <a:spcPct val="90000"/>
              </a:lnSpc>
              <a:defRPr/>
            </a:pPr>
            <a:r>
              <a:rPr lang="en-US" altLang="en-US" sz="1600" dirty="0"/>
              <a:t>A member of press asked fair question:</a:t>
            </a:r>
          </a:p>
          <a:p>
            <a:pPr lvl="1" eaLnBrk="1" hangingPunct="1">
              <a:lnSpc>
                <a:spcPct val="90000"/>
              </a:lnSpc>
              <a:defRPr/>
            </a:pPr>
            <a:r>
              <a:rPr lang="en-US" altLang="en-US" sz="1400" dirty="0">
                <a:solidFill>
                  <a:srgbClr val="FF0000"/>
                </a:solidFill>
              </a:rPr>
              <a:t>“These are done by computer companies. Isn’t that letting foxes guard the henhouse?”</a:t>
            </a:r>
          </a:p>
          <a:p>
            <a:pPr lvl="1" eaLnBrk="1" hangingPunct="1">
              <a:lnSpc>
                <a:spcPct val="90000"/>
              </a:lnSpc>
              <a:defRPr/>
            </a:pPr>
            <a:r>
              <a:rPr lang="en-US" altLang="en-US" sz="1400" dirty="0"/>
              <a:t>Our answer: </a:t>
            </a:r>
            <a:r>
              <a:rPr lang="en-US" altLang="en-US" sz="1400" dirty="0">
                <a:solidFill>
                  <a:srgbClr val="FF0000"/>
                </a:solidFill>
              </a:rPr>
              <a:t>“Nobody is better than a fox at keeping other foxes from eating the hens.”</a:t>
            </a:r>
          </a:p>
          <a:p>
            <a:pPr lvl="1" eaLnBrk="1" hangingPunct="1">
              <a:lnSpc>
                <a:spcPct val="90000"/>
              </a:lnSpc>
              <a:defRPr/>
            </a:pPr>
            <a:r>
              <a:rPr lang="en-US" altLang="en-US" sz="1400" b="1" dirty="0"/>
              <a:t>Coopetition</a:t>
            </a:r>
            <a:r>
              <a:rPr lang="en-US" altLang="en-US" sz="1400" dirty="0"/>
              <a:t> of fierce competitors can actually work well, once culture of trust and honesty built, and people find benefits from avoiding duplicative efforts.</a:t>
            </a:r>
          </a:p>
          <a:p>
            <a:pPr indent="-285750" eaLnBrk="1" hangingPunct="1">
              <a:lnSpc>
                <a:spcPct val="90000"/>
              </a:lnSpc>
              <a:buFont typeface="Arial" panose="020B0604020202020204" pitchFamily="34" charset="0"/>
              <a:buChar char="•"/>
              <a:defRPr/>
            </a:pPr>
            <a:endParaRPr lang="en-US" sz="16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buFont typeface="Arial" panose="020B0604020202020204" pitchFamily="34" charset="0"/>
              <a:buChar char="•"/>
              <a:defRPr/>
            </a:pPr>
            <a:endParaRPr lang="en-US" sz="16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buFont typeface="Arial" panose="020B0604020202020204" pitchFamily="34" charset="0"/>
              <a:buChar char="•"/>
              <a:defRPr/>
            </a:pPr>
            <a:endParaRPr lang="en-US" sz="16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buFont typeface="Arial" panose="020B0604020202020204" pitchFamily="34" charset="0"/>
              <a:buChar char="•"/>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33797" name="Footer Placeholder 1">
            <a:extLst>
              <a:ext uri="{FF2B5EF4-FFF2-40B4-BE49-F238E27FC236}">
                <a16:creationId xmlns:a16="http://schemas.microsoft.com/office/drawing/2014/main" id="{C609CE9B-2BC8-4FEB-BE8B-CD2C0EA5CE97}"/>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D767FC85-4725-4C47-951A-E47C8A8731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2EBFA4E0-B5E0-4333-82BD-9D30F51D6A50}" type="slidenum">
              <a:rPr lang="en-US" altLang="en-US" smtClean="0"/>
              <a:pPr>
                <a:spcBef>
                  <a:spcPct val="0"/>
                </a:spcBef>
                <a:buFontTx/>
                <a:buNone/>
              </a:pPr>
              <a:t>15</a:t>
            </a:fld>
            <a:endParaRPr lang="en-US" altLang="en-US"/>
          </a:p>
        </p:txBody>
      </p:sp>
      <p:sp>
        <p:nvSpPr>
          <p:cNvPr id="35843" name="Rectangle 4">
            <a:extLst>
              <a:ext uri="{FF2B5EF4-FFF2-40B4-BE49-F238E27FC236}">
                <a16:creationId xmlns:a16="http://schemas.microsoft.com/office/drawing/2014/main" id="{9EA002B1-1C53-4308-B3DA-1C5D8ED0019E}"/>
              </a:ext>
            </a:extLst>
          </p:cNvPr>
          <p:cNvSpPr>
            <a:spLocks noGrp="1" noChangeArrowheads="1"/>
          </p:cNvSpPr>
          <p:nvPr>
            <p:ph type="title"/>
          </p:nvPr>
        </p:nvSpPr>
        <p:spPr/>
        <p:txBody>
          <a:bodyPr/>
          <a:lstStyle/>
          <a:p>
            <a:pPr eaLnBrk="1" hangingPunct="1"/>
            <a:r>
              <a:rPr lang="en-US" altLang="en-US" dirty="0"/>
              <a:t>Incorporation In Famed Book Series</a:t>
            </a:r>
          </a:p>
        </p:txBody>
      </p:sp>
      <p:sp>
        <p:nvSpPr>
          <p:cNvPr id="16388" name="Rectangle 7">
            <a:extLst>
              <a:ext uri="{FF2B5EF4-FFF2-40B4-BE49-F238E27FC236}">
                <a16:creationId xmlns:a16="http://schemas.microsoft.com/office/drawing/2014/main" id="{2D9A9A99-5233-4B50-B5A2-B2F6F1D85B1F}"/>
              </a:ext>
            </a:extLst>
          </p:cNvPr>
          <p:cNvSpPr>
            <a:spLocks noGrp="1" noChangeArrowheads="1"/>
          </p:cNvSpPr>
          <p:nvPr>
            <p:ph type="body" idx="1"/>
          </p:nvPr>
        </p:nvSpPr>
        <p:spPr>
          <a:xfrm>
            <a:off x="381000" y="1219199"/>
            <a:ext cx="8458200" cy="2669219"/>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John L. Hennessy and David A. Patterson</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Computer Architecture – A Quantitative Approach, Morgan Kaufmann, 1990.</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Rapidly became the standard high-level textbook.</a:t>
            </a:r>
          </a:p>
          <a:p>
            <a:pPr eaLnBrk="1" hangingPunct="1">
              <a:lnSpc>
                <a:spcPct val="90000"/>
              </a:lnSpc>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Later editions with serious revisions:</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1996, 2003, 2007, 2011, 2017.</a:t>
            </a:r>
          </a:p>
          <a:p>
            <a:pPr eaLnBrk="1" hangingPunct="1">
              <a:lnSpc>
                <a:spcPct val="90000"/>
              </a:lnSpc>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Essentially guaranteed SPEC visibility,</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analysis, discussion in universities </a:t>
            </a:r>
            <a:r>
              <a:rPr lang="en-US" sz="1600" dirty="0">
                <a:solidFill>
                  <a:srgbClr val="000000"/>
                </a:solidFill>
                <a:latin typeface="Arial" panose="020B0604020202020204" pitchFamily="34" charset="0"/>
                <a:cs typeface="Arial" panose="020B0604020202020204" pitchFamily="34" charset="0"/>
                <a:sym typeface="Wingdings" panose="05000000000000000000" pitchFamily="2" charset="2"/>
              </a:rPr>
              <a:t></a:t>
            </a:r>
            <a:br>
              <a:rPr lang="en-US" sz="1600" dirty="0">
                <a:solidFill>
                  <a:srgbClr val="000000"/>
                </a:solidFill>
                <a:latin typeface="Arial" panose="020B0604020202020204" pitchFamily="34" charset="0"/>
                <a:cs typeface="Arial" panose="020B0604020202020204" pitchFamily="34" charset="0"/>
                <a:sym typeface="Wingdings" panose="05000000000000000000" pitchFamily="2" charset="2"/>
              </a:rPr>
            </a:br>
            <a:r>
              <a:rPr lang="en-US" sz="1600" dirty="0">
                <a:solidFill>
                  <a:srgbClr val="000000"/>
                </a:solidFill>
                <a:latin typeface="Arial" panose="020B0604020202020204" pitchFamily="34" charset="0"/>
                <a:cs typeface="Arial" panose="020B0604020202020204" pitchFamily="34" charset="0"/>
                <a:sym typeface="Wingdings" panose="05000000000000000000" pitchFamily="2" charset="2"/>
              </a:rPr>
              <a:t>associate memberships</a:t>
            </a: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sz="1600" dirty="0">
              <a:solidFill>
                <a:srgbClr val="000000"/>
              </a:solidFill>
              <a:latin typeface="Arial" panose="020B0604020202020204" pitchFamily="34" charset="0"/>
              <a:cs typeface="Arial" panose="020B0604020202020204" pitchFamily="34" charset="0"/>
            </a:endParaRPr>
          </a:p>
          <a:p>
            <a:pPr marL="57150" indent="0" eaLnBrk="1" hangingPunct="1">
              <a:lnSpc>
                <a:spcPct val="90000"/>
              </a:lnSpc>
              <a:buFontTx/>
              <a:buNone/>
              <a:defRPr/>
            </a:pPr>
            <a:endParaRPr lang="en-US" sz="16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buFont typeface="Arial" panose="020B0604020202020204" pitchFamily="34" charset="0"/>
              <a:buChar char="•"/>
              <a:defRPr/>
            </a:pPr>
            <a:endParaRPr lang="en-US" sz="1600" dirty="0">
              <a:solidFill>
                <a:srgbClr val="000000"/>
              </a:solidFill>
              <a:latin typeface="Arial" panose="020B0604020202020204" pitchFamily="34" charset="0"/>
              <a:cs typeface="Arial" panose="020B0604020202020204" pitchFamily="34" charset="0"/>
            </a:endParaRPr>
          </a:p>
          <a:p>
            <a:pPr indent="-285750" eaLnBrk="1" hangingPunct="1">
              <a:lnSpc>
                <a:spcPct val="90000"/>
              </a:lnSpc>
              <a:buFont typeface="Arial" panose="020B0604020202020204" pitchFamily="34" charset="0"/>
              <a:buChar char="•"/>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35845" name="Footer Placeholder 1">
            <a:extLst>
              <a:ext uri="{FF2B5EF4-FFF2-40B4-BE49-F238E27FC236}">
                <a16:creationId xmlns:a16="http://schemas.microsoft.com/office/drawing/2014/main" id="{A5FE728F-08CD-4BBD-AC2A-E22582A50D1C}"/>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35846" name="Picture 2">
            <a:extLst>
              <a:ext uri="{FF2B5EF4-FFF2-40B4-BE49-F238E27FC236}">
                <a16:creationId xmlns:a16="http://schemas.microsoft.com/office/drawing/2014/main" id="{52FE9DAC-513A-4150-94A6-9E99C1F8E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150" y="2317750"/>
            <a:ext cx="3702050"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3E7B1DC-39EF-4B3D-8AF2-0236BB05AF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F3BD9D49-F16B-4E52-89E7-F1C925FD72A2}" type="slidenum">
              <a:rPr lang="en-US" altLang="en-US" smtClean="0"/>
              <a:pPr>
                <a:spcBef>
                  <a:spcPct val="0"/>
                </a:spcBef>
                <a:buFontTx/>
                <a:buNone/>
              </a:pPr>
              <a:t>16</a:t>
            </a:fld>
            <a:endParaRPr lang="en-US" altLang="en-US"/>
          </a:p>
        </p:txBody>
      </p:sp>
      <p:sp>
        <p:nvSpPr>
          <p:cNvPr id="37891" name="Rectangle 4">
            <a:extLst>
              <a:ext uri="{FF2B5EF4-FFF2-40B4-BE49-F238E27FC236}">
                <a16:creationId xmlns:a16="http://schemas.microsoft.com/office/drawing/2014/main" id="{E0435700-1E00-4C3B-BB05-8F6786F7D52D}"/>
              </a:ext>
            </a:extLst>
          </p:cNvPr>
          <p:cNvSpPr>
            <a:spLocks noGrp="1" noChangeArrowheads="1"/>
          </p:cNvSpPr>
          <p:nvPr>
            <p:ph type="title"/>
          </p:nvPr>
        </p:nvSpPr>
        <p:spPr/>
        <p:txBody>
          <a:bodyPr/>
          <a:lstStyle/>
          <a:p>
            <a:pPr eaLnBrk="1" hangingPunct="1"/>
            <a:r>
              <a:rPr lang="en-US" altLang="en-US"/>
              <a:t>Sample Report</a:t>
            </a:r>
          </a:p>
        </p:txBody>
      </p:sp>
      <p:sp>
        <p:nvSpPr>
          <p:cNvPr id="16388" name="Rectangle 7">
            <a:extLst>
              <a:ext uri="{FF2B5EF4-FFF2-40B4-BE49-F238E27FC236}">
                <a16:creationId xmlns:a16="http://schemas.microsoft.com/office/drawing/2014/main" id="{C32658A1-5A1B-43BA-BFEF-DF8C63737DA0}"/>
              </a:ext>
            </a:extLst>
          </p:cNvPr>
          <p:cNvSpPr>
            <a:spLocks noGrp="1" noChangeArrowheads="1"/>
          </p:cNvSpPr>
          <p:nvPr>
            <p:ph type="body" idx="1"/>
          </p:nvPr>
        </p:nvSpPr>
        <p:spPr>
          <a:xfrm>
            <a:off x="381000" y="1219199"/>
            <a:ext cx="3413125" cy="5148262"/>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Standard reporting format,</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example from SPEC Newsletter</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Volume 3, Issue 1,</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Winter 1991.</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In Campbell bar, all liked Spice circuit simulator as big floating point benchmark, but we accidentally picked a poor choice of input.</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FF0000"/>
                </a:solidFill>
                <a:latin typeface="Arial" panose="020B0604020202020204" pitchFamily="34" charset="0"/>
                <a:cs typeface="Arial" panose="020B0604020202020204" pitchFamily="34" charset="0"/>
              </a:rPr>
              <a:t>Warning: no assumptions!</a:t>
            </a: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All liked Gnu c (</a:t>
            </a:r>
            <a:r>
              <a:rPr lang="en-US" sz="1600" dirty="0" err="1">
                <a:solidFill>
                  <a:srgbClr val="000000"/>
                </a:solidFill>
                <a:latin typeface="Arial" panose="020B0604020202020204" pitchFamily="34" charset="0"/>
                <a:cs typeface="Arial" panose="020B0604020202020204" pitchFamily="34" charset="0"/>
              </a:rPr>
              <a:t>gcc</a:t>
            </a:r>
            <a:r>
              <a:rPr lang="en-US" sz="1600" dirty="0">
                <a:solidFill>
                  <a:srgbClr val="000000"/>
                </a:solidFill>
                <a:latin typeface="Arial" panose="020B0604020202020204" pitchFamily="34" charset="0"/>
                <a:cs typeface="Arial" panose="020B0604020202020204" pitchFamily="34" charset="0"/>
              </a:rPr>
              <a:t>) benchmark only one still in SPEC CPU2017</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(C, C++, Fortran)</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10 integer</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13 floating point </a:t>
            </a:r>
          </a:p>
          <a:p>
            <a:pPr marL="0" indent="0" eaLnBrk="1" hangingPunct="1">
              <a:lnSpc>
                <a:spcPct val="90000"/>
              </a:lnSpc>
              <a:buNone/>
              <a:defRPr/>
            </a:pPr>
            <a:r>
              <a:rPr lang="en-US" sz="1400" dirty="0">
                <a:solidFill>
                  <a:srgbClr val="000000"/>
                </a:solidFill>
                <a:latin typeface="Arial" panose="020B0604020202020204" pitchFamily="34" charset="0"/>
                <a:cs typeface="Arial" panose="020B0604020202020204" pitchFamily="34" charset="0"/>
                <a:hlinkClick r:id="rId3"/>
              </a:rPr>
              <a:t>https://www.spec.org/cpu2017/Docs/overview.html#benchmarks</a:t>
            </a:r>
            <a:r>
              <a:rPr lang="en-US" sz="1400" dirty="0">
                <a:solidFill>
                  <a:srgbClr val="000000"/>
                </a:solidFill>
                <a:latin typeface="Arial" panose="020B0604020202020204" pitchFamily="34" charset="0"/>
                <a:cs typeface="Arial" panose="020B0604020202020204" pitchFamily="34" charset="0"/>
              </a:rPr>
              <a:t>  </a:t>
            </a:r>
          </a:p>
          <a:p>
            <a:pPr marL="0" indent="0" eaLnBrk="1" hangingPunct="1">
              <a:lnSpc>
                <a:spcPct val="90000"/>
              </a:lnSpc>
              <a:buFontTx/>
              <a:buNone/>
              <a:defRPr/>
            </a:pPr>
            <a:endParaRPr lang="en-US" sz="16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sz="16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37893" name="Footer Placeholder 1">
            <a:extLst>
              <a:ext uri="{FF2B5EF4-FFF2-40B4-BE49-F238E27FC236}">
                <a16:creationId xmlns:a16="http://schemas.microsoft.com/office/drawing/2014/main" id="{8FA70C60-1F0C-4DA2-B31A-D364EBC4D827}"/>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37894" name="Picture 2">
            <a:extLst>
              <a:ext uri="{FF2B5EF4-FFF2-40B4-BE49-F238E27FC236}">
                <a16:creationId xmlns:a16="http://schemas.microsoft.com/office/drawing/2014/main" id="{EED35E81-680C-4CDF-AADF-5CF72EC52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25" y="1052513"/>
            <a:ext cx="4968875"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0C2602F1-276E-4147-8742-ABC129B032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9D93D010-23FE-4222-9A9C-0A632CA2B7E7}" type="slidenum">
              <a:rPr lang="en-US" altLang="en-US" smtClean="0"/>
              <a:pPr>
                <a:spcBef>
                  <a:spcPct val="0"/>
                </a:spcBef>
                <a:buFontTx/>
                <a:buNone/>
              </a:pPr>
              <a:t>17</a:t>
            </a:fld>
            <a:endParaRPr lang="en-US" altLang="en-US"/>
          </a:p>
        </p:txBody>
      </p:sp>
      <p:sp>
        <p:nvSpPr>
          <p:cNvPr id="39939" name="Rectangle 4">
            <a:extLst>
              <a:ext uri="{FF2B5EF4-FFF2-40B4-BE49-F238E27FC236}">
                <a16:creationId xmlns:a16="http://schemas.microsoft.com/office/drawing/2014/main" id="{F4B14D90-9667-4C09-B3B3-36C1A444DBF6}"/>
              </a:ext>
            </a:extLst>
          </p:cNvPr>
          <p:cNvSpPr>
            <a:spLocks noGrp="1" noChangeArrowheads="1"/>
          </p:cNvSpPr>
          <p:nvPr>
            <p:ph type="title"/>
          </p:nvPr>
        </p:nvSpPr>
        <p:spPr/>
        <p:txBody>
          <a:bodyPr/>
          <a:lstStyle/>
          <a:p>
            <a:pPr eaLnBrk="1" hangingPunct="1"/>
            <a:r>
              <a:rPr lang="en-US" altLang="en-US"/>
              <a:t>March 1991 HP Performance Brief</a:t>
            </a:r>
          </a:p>
        </p:txBody>
      </p:sp>
      <p:sp>
        <p:nvSpPr>
          <p:cNvPr id="16388" name="Rectangle 7">
            <a:extLst>
              <a:ext uri="{FF2B5EF4-FFF2-40B4-BE49-F238E27FC236}">
                <a16:creationId xmlns:a16="http://schemas.microsoft.com/office/drawing/2014/main" id="{2EB5C0B1-D8A2-4674-967D-82506B75B38E}"/>
              </a:ext>
            </a:extLst>
          </p:cNvPr>
          <p:cNvSpPr>
            <a:spLocks noGrp="1" noChangeArrowheads="1"/>
          </p:cNvSpPr>
          <p:nvPr>
            <p:ph type="body" idx="1"/>
          </p:nvPr>
        </p:nvSpPr>
        <p:spPr>
          <a:xfrm>
            <a:off x="381000" y="1219200"/>
            <a:ext cx="4302125" cy="3778250"/>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During 1990-1991, vendors were including SPEC, for example:</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HP Apollo 9000 Series 700</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Performance Brief March 1991</a:t>
            </a:r>
          </a:p>
          <a:p>
            <a:pPr eaLnBrk="1" hangingPunct="1">
              <a:lnSpc>
                <a:spcPct val="90000"/>
              </a:lnSpc>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FF0000"/>
                </a:solidFill>
                <a:latin typeface="Arial" panose="020B0604020202020204" pitchFamily="34" charset="0"/>
                <a:cs typeface="Arial" panose="020B0604020202020204" pitchFamily="34" charset="0"/>
              </a:rPr>
              <a:t>matrix300 leap?</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In 1991, several vendors started to enhance their Fortran compilers to use method called “cache-blocking” to improve vector/matrix codes.</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Valuable, legitimate optimization, but too small and simple, was sped up far more than seen on more realistic codes.</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It was dropped in 1992</a:t>
            </a:r>
          </a:p>
          <a:p>
            <a:pPr marL="0" indent="0" eaLnBrk="1" hangingPunct="1">
              <a:lnSpc>
                <a:spcPct val="90000"/>
              </a:lnSpc>
              <a:buFontTx/>
              <a:buNone/>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39941" name="Footer Placeholder 1">
            <a:extLst>
              <a:ext uri="{FF2B5EF4-FFF2-40B4-BE49-F238E27FC236}">
                <a16:creationId xmlns:a16="http://schemas.microsoft.com/office/drawing/2014/main" id="{CC3B5634-54AB-4F02-946F-AD50EBA0029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39942" name="Picture 3">
            <a:extLst>
              <a:ext uri="{FF2B5EF4-FFF2-40B4-BE49-F238E27FC236}">
                <a16:creationId xmlns:a16="http://schemas.microsoft.com/office/drawing/2014/main" id="{90CFCF6C-1CA9-492D-86F5-B6B5BC54B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25" y="1068388"/>
            <a:ext cx="3902075"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Arrow: Down 4">
            <a:extLst>
              <a:ext uri="{FF2B5EF4-FFF2-40B4-BE49-F238E27FC236}">
                <a16:creationId xmlns:a16="http://schemas.microsoft.com/office/drawing/2014/main" id="{55D60A22-BD2B-4FD6-A93C-8C3CA7FC79DB}"/>
              </a:ext>
            </a:extLst>
          </p:cNvPr>
          <p:cNvSpPr>
            <a:spLocks noChangeArrowheads="1"/>
          </p:cNvSpPr>
          <p:nvPr/>
        </p:nvSpPr>
        <p:spPr bwMode="auto">
          <a:xfrm rot="2314360">
            <a:off x="7488238" y="3906838"/>
            <a:ext cx="234950" cy="608012"/>
          </a:xfrm>
          <a:prstGeom prst="downArrow">
            <a:avLst>
              <a:gd name="adj1" fmla="val 50000"/>
              <a:gd name="adj2" fmla="val 49972"/>
            </a:avLst>
          </a:prstGeom>
          <a:solidFill>
            <a:srgbClr val="FF0000"/>
          </a:solidFill>
          <a:ln w="19050" algn="ctr">
            <a:solidFill>
              <a:srgbClr val="FF0000"/>
            </a:solidFill>
            <a:round/>
            <a:headEnd/>
            <a:tailEnd/>
          </a:ln>
        </p:spPr>
        <p:txBody>
          <a:bodyPr/>
          <a:lstStyle>
            <a:lvl1pPr marL="342900" indent="-342900">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eaLnBrk="1" hangingPunct="1">
              <a:buFontTx/>
              <a:buNone/>
            </a:pPr>
            <a:endParaRPr lang="en-US" altLang="en-US"/>
          </a:p>
        </p:txBody>
      </p:sp>
      <p:sp>
        <p:nvSpPr>
          <p:cNvPr id="2" name="TextBox 1">
            <a:extLst>
              <a:ext uri="{FF2B5EF4-FFF2-40B4-BE49-F238E27FC236}">
                <a16:creationId xmlns:a16="http://schemas.microsoft.com/office/drawing/2014/main" id="{C62DC6F4-DE4D-49D2-B86F-57B933D61D27}"/>
              </a:ext>
            </a:extLst>
          </p:cNvPr>
          <p:cNvSpPr txBox="1"/>
          <p:nvPr/>
        </p:nvSpPr>
        <p:spPr>
          <a:xfrm>
            <a:off x="7563767" y="3669732"/>
            <a:ext cx="1021433" cy="307777"/>
          </a:xfrm>
          <a:prstGeom prst="rect">
            <a:avLst/>
          </a:prstGeom>
          <a:noFill/>
        </p:spPr>
        <p:txBody>
          <a:bodyPr wrap="none" rtlCol="0">
            <a:spAutoFit/>
          </a:bodyPr>
          <a:lstStyle/>
          <a:p>
            <a:r>
              <a:rPr lang="en-US" dirty="0">
                <a:solidFill>
                  <a:srgbClr val="FF0000"/>
                </a:solidFill>
              </a:rPr>
              <a:t>matrix300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2F2BDD83-7AEC-45B2-9D48-598340BD4F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1360CA2C-D86E-4ECE-9C4F-21A49AD51DDB}" type="slidenum">
              <a:rPr lang="en-US" altLang="en-US" smtClean="0"/>
              <a:pPr>
                <a:spcBef>
                  <a:spcPct val="0"/>
                </a:spcBef>
                <a:buFontTx/>
                <a:buNone/>
              </a:pPr>
              <a:t>18</a:t>
            </a:fld>
            <a:endParaRPr lang="en-US" altLang="en-US"/>
          </a:p>
        </p:txBody>
      </p:sp>
      <p:sp>
        <p:nvSpPr>
          <p:cNvPr id="41987" name="Rectangle 4">
            <a:extLst>
              <a:ext uri="{FF2B5EF4-FFF2-40B4-BE49-F238E27FC236}">
                <a16:creationId xmlns:a16="http://schemas.microsoft.com/office/drawing/2014/main" id="{3D37923B-3E85-440E-9019-A10537225F08}"/>
              </a:ext>
            </a:extLst>
          </p:cNvPr>
          <p:cNvSpPr>
            <a:spLocks noGrp="1" noChangeArrowheads="1"/>
          </p:cNvSpPr>
          <p:nvPr>
            <p:ph type="title"/>
          </p:nvPr>
        </p:nvSpPr>
        <p:spPr/>
        <p:txBody>
          <a:bodyPr/>
          <a:lstStyle/>
          <a:p>
            <a:pPr eaLnBrk="1" hangingPunct="1"/>
            <a:r>
              <a:rPr lang="en-US" altLang="en-US"/>
              <a:t>SPEC Membership, Winter 1991</a:t>
            </a:r>
          </a:p>
        </p:txBody>
      </p:sp>
      <p:sp>
        <p:nvSpPr>
          <p:cNvPr id="16388" name="Rectangle 7">
            <a:extLst>
              <a:ext uri="{FF2B5EF4-FFF2-40B4-BE49-F238E27FC236}">
                <a16:creationId xmlns:a16="http://schemas.microsoft.com/office/drawing/2014/main" id="{988667ED-A889-48EB-A89C-DF9FA6600C16}"/>
              </a:ext>
            </a:extLst>
          </p:cNvPr>
          <p:cNvSpPr>
            <a:spLocks noGrp="1" noChangeArrowheads="1"/>
          </p:cNvSpPr>
          <p:nvPr>
            <p:ph type="body" idx="1"/>
          </p:nvPr>
        </p:nvSpPr>
        <p:spPr>
          <a:xfrm>
            <a:off x="381000" y="1219200"/>
            <a:ext cx="5646738" cy="3778250"/>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SPEC Newsletter, Volume 3, Issue 1, Winter 1991</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Most major vendors had signed up…</a:t>
            </a:r>
          </a:p>
          <a:p>
            <a:pPr marL="0" indent="0" eaLnBrk="1" hangingPunct="1">
              <a:lnSpc>
                <a:spcPct val="90000"/>
              </a:lnSpc>
              <a:buFontTx/>
              <a:buNone/>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buFont typeface="Arial" panose="020B0604020202020204" pitchFamily="34" charset="0"/>
              <a:buChar char="•"/>
              <a:defRPr/>
            </a:pPr>
            <a:r>
              <a:rPr lang="en-US" sz="1600" dirty="0">
                <a:solidFill>
                  <a:srgbClr val="000000"/>
                </a:solidFill>
                <a:latin typeface="Arial" panose="020B0604020202020204" pitchFamily="34" charset="0"/>
                <a:cs typeface="Arial" panose="020B0604020202020204" pitchFamily="34" charset="0"/>
              </a:rPr>
              <a:t>Individual vendors had often been reporting summaries separately for integer and floating point subsets.</a:t>
            </a:r>
          </a:p>
          <a:p>
            <a:pPr eaLnBrk="1" hangingPunct="1">
              <a:lnSpc>
                <a:spcPct val="90000"/>
              </a:lnSpc>
              <a:buFont typeface="Arial" panose="020B0604020202020204" pitchFamily="34" charset="0"/>
              <a:buChar char="•"/>
              <a:defRPr/>
            </a:pPr>
            <a:r>
              <a:rPr lang="en-US" sz="1600" dirty="0">
                <a:solidFill>
                  <a:srgbClr val="000000"/>
                </a:solidFill>
                <a:latin typeface="Arial" panose="020B0604020202020204" pitchFamily="34" charset="0"/>
                <a:cs typeface="Arial" panose="020B0604020202020204" pitchFamily="34" charset="0"/>
              </a:rPr>
              <a:t>By SPEC 1992, they were officially split.</a:t>
            </a:r>
          </a:p>
          <a:p>
            <a:pPr marL="0" indent="0" eaLnBrk="1" hangingPunct="1">
              <a:lnSpc>
                <a:spcPct val="90000"/>
              </a:lnSpc>
              <a:buNone/>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buFont typeface="Arial" panose="020B0604020202020204" pitchFamily="34" charset="0"/>
              <a:buChar char="•"/>
              <a:defRPr/>
            </a:pPr>
            <a:r>
              <a:rPr lang="en-US" sz="1600" dirty="0">
                <a:solidFill>
                  <a:srgbClr val="000000"/>
                </a:solidFill>
                <a:latin typeface="Arial" panose="020B0604020202020204" pitchFamily="34" charset="0"/>
                <a:cs typeface="Arial" panose="020B0604020202020204" pitchFamily="34" charset="0"/>
              </a:rPr>
              <a:t>All this was pre-Internet.</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Results were printed in Newsletters.</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Benchmark codes were shipped on tapes.</a:t>
            </a:r>
          </a:p>
          <a:p>
            <a:pPr eaLnBrk="1" hangingPunct="1">
              <a:lnSpc>
                <a:spcPct val="90000"/>
              </a:lnSpc>
              <a:buFont typeface="Arial" panose="020B0604020202020204" pitchFamily="34" charset="0"/>
              <a:buChar char="•"/>
              <a:defRPr/>
            </a:pPr>
            <a:endParaRPr lang="en-US" sz="16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41989" name="Footer Placeholder 1">
            <a:extLst>
              <a:ext uri="{FF2B5EF4-FFF2-40B4-BE49-F238E27FC236}">
                <a16:creationId xmlns:a16="http://schemas.microsoft.com/office/drawing/2014/main" id="{95875F08-8570-47D0-A526-DF135795A748}"/>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41990" name="Picture 2">
            <a:extLst>
              <a:ext uri="{FF2B5EF4-FFF2-40B4-BE49-F238E27FC236}">
                <a16:creationId xmlns:a16="http://schemas.microsoft.com/office/drawing/2014/main" id="{87B4FAB3-0BA1-4CA4-9BAD-CF9F181D0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990600"/>
            <a:ext cx="22987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FC9EE759-C86F-4FC9-B713-447DCE8029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AC68A64C-E9CF-4943-AEDC-C490D90F8999}" type="slidenum">
              <a:rPr lang="en-US" altLang="en-US" smtClean="0"/>
              <a:pPr>
                <a:spcBef>
                  <a:spcPct val="0"/>
                </a:spcBef>
                <a:buFontTx/>
                <a:buNone/>
              </a:pPr>
              <a:t>19</a:t>
            </a:fld>
            <a:endParaRPr lang="en-US" altLang="en-US"/>
          </a:p>
        </p:txBody>
      </p:sp>
      <p:sp>
        <p:nvSpPr>
          <p:cNvPr id="44035" name="Rectangle 4">
            <a:extLst>
              <a:ext uri="{FF2B5EF4-FFF2-40B4-BE49-F238E27FC236}">
                <a16:creationId xmlns:a16="http://schemas.microsoft.com/office/drawing/2014/main" id="{D2F40CF3-CF91-4205-A86B-03D2DE5FE0A2}"/>
              </a:ext>
            </a:extLst>
          </p:cNvPr>
          <p:cNvSpPr>
            <a:spLocks noGrp="1" noChangeArrowheads="1"/>
          </p:cNvSpPr>
          <p:nvPr>
            <p:ph type="title"/>
          </p:nvPr>
        </p:nvSpPr>
        <p:spPr/>
        <p:txBody>
          <a:bodyPr/>
          <a:lstStyle/>
          <a:p>
            <a:pPr eaLnBrk="1" hangingPunct="1"/>
            <a:r>
              <a:rPr lang="en-US" altLang="en-US"/>
              <a:t>Explanations – VAX as (first) Reference Machine</a:t>
            </a:r>
          </a:p>
        </p:txBody>
      </p:sp>
      <p:sp>
        <p:nvSpPr>
          <p:cNvPr id="16388" name="Rectangle 7">
            <a:extLst>
              <a:ext uri="{FF2B5EF4-FFF2-40B4-BE49-F238E27FC236}">
                <a16:creationId xmlns:a16="http://schemas.microsoft.com/office/drawing/2014/main" id="{E0777274-157C-48F9-951E-A25F9B06698D}"/>
              </a:ext>
            </a:extLst>
          </p:cNvPr>
          <p:cNvSpPr>
            <a:spLocks noGrp="1" noChangeArrowheads="1"/>
          </p:cNvSpPr>
          <p:nvPr>
            <p:ph type="body" idx="1"/>
          </p:nvPr>
        </p:nvSpPr>
        <p:spPr>
          <a:xfrm>
            <a:off x="381000" y="1219200"/>
            <a:ext cx="8397875" cy="493713"/>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SPEC Newsletter, Volume 2, Issue 1, Winter 1990,</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by Kaivalya Dixit (Sun) and Robert Novak (MIPS)</a:t>
            </a:r>
            <a:br>
              <a:rPr lang="en-US" sz="1600" dirty="0">
                <a:solidFill>
                  <a:srgbClr val="000000"/>
                </a:solidFill>
                <a:latin typeface="Arial" panose="020B0604020202020204" pitchFamily="34" charset="0"/>
                <a:cs typeface="Arial" panose="020B0604020202020204" pitchFamily="34" charset="0"/>
              </a:rPr>
            </a:b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44037" name="Footer Placeholder 1">
            <a:extLst>
              <a:ext uri="{FF2B5EF4-FFF2-40B4-BE49-F238E27FC236}">
                <a16:creationId xmlns:a16="http://schemas.microsoft.com/office/drawing/2014/main" id="{DE84EAE4-5C65-41D3-AE47-CB7DFA48F4CA}"/>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44038" name="TextBox 1">
            <a:extLst>
              <a:ext uri="{FF2B5EF4-FFF2-40B4-BE49-F238E27FC236}">
                <a16:creationId xmlns:a16="http://schemas.microsoft.com/office/drawing/2014/main" id="{1182E60F-DDAA-4F40-9573-9205354C87FA}"/>
              </a:ext>
            </a:extLst>
          </p:cNvPr>
          <p:cNvSpPr txBox="1">
            <a:spLocks noChangeArrowheads="1"/>
          </p:cNvSpPr>
          <p:nvPr/>
        </p:nvSpPr>
        <p:spPr bwMode="auto">
          <a:xfrm>
            <a:off x="441325" y="1749425"/>
            <a:ext cx="839787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b="0" dirty="0">
                <a:solidFill>
                  <a:srgbClr val="222222"/>
                </a:solidFill>
                <a:latin typeface="Arial" panose="020B0604020202020204" pitchFamily="34" charset="0"/>
                <a:cs typeface="Arial" panose="020B0604020202020204" pitchFamily="34" charset="0"/>
              </a:rPr>
              <a:t>“VAX As Reference Machine</a:t>
            </a:r>
          </a:p>
          <a:p>
            <a:pPr>
              <a:spcBef>
                <a:spcPct val="0"/>
              </a:spcBef>
              <a:buFontTx/>
              <a:buNone/>
            </a:pPr>
            <a:r>
              <a:rPr lang="en-US" altLang="en-US" b="0" dirty="0">
                <a:solidFill>
                  <a:srgbClr val="222222"/>
                </a:solidFill>
                <a:latin typeface="Arial" panose="020B0604020202020204" pitchFamily="34" charset="0"/>
                <a:cs typeface="Arial" panose="020B0604020202020204" pitchFamily="34" charset="0"/>
              </a:rPr>
              <a:t>  Since SPEC first began publishing results, questions about the use of the VAX-11/780 as the reference machine have arisen. The VAX was chosen because it is generally recognized as a 1 </a:t>
            </a:r>
            <a:r>
              <a:rPr lang="en-US" altLang="en-US" b="0" dirty="0" err="1">
                <a:solidFill>
                  <a:srgbClr val="222222"/>
                </a:solidFill>
                <a:latin typeface="Arial" panose="020B0604020202020204" pitchFamily="34" charset="0"/>
                <a:cs typeface="Arial" panose="020B0604020202020204" pitchFamily="34" charset="0"/>
              </a:rPr>
              <a:t>mip</a:t>
            </a:r>
            <a:r>
              <a:rPr lang="en-US" altLang="en-US" b="0" dirty="0">
                <a:solidFill>
                  <a:srgbClr val="222222"/>
                </a:solidFill>
                <a:latin typeface="Arial" panose="020B0604020202020204" pitchFamily="34" charset="0"/>
                <a:cs typeface="Arial" panose="020B0604020202020204" pitchFamily="34" charset="0"/>
              </a:rPr>
              <a:t> (millions of instructions per second) machine. With its large installed base, the VAX provides a better</a:t>
            </a:r>
          </a:p>
          <a:p>
            <a:pPr>
              <a:spcBef>
                <a:spcPct val="0"/>
              </a:spcBef>
              <a:buFontTx/>
              <a:buNone/>
            </a:pPr>
            <a:r>
              <a:rPr lang="en-US" altLang="en-US" b="0" dirty="0">
                <a:solidFill>
                  <a:srgbClr val="222222"/>
                </a:solidFill>
                <a:latin typeface="Arial" panose="020B0604020202020204" pitchFamily="34" charset="0"/>
                <a:cs typeface="Arial" panose="020B0604020202020204" pitchFamily="34" charset="0"/>
              </a:rPr>
              <a:t>understanding of the relative performance of machines in regards to the Benchmark Suite. The reference machine issue can be likened to a barometer that reports numbers that are worthless unless the mean barometric pressure is known. However, there is no guarantee that SPEC will use the VAX</a:t>
            </a:r>
          </a:p>
          <a:p>
            <a:pPr>
              <a:spcBef>
                <a:spcPct val="0"/>
              </a:spcBef>
              <a:buFontTx/>
              <a:buNone/>
            </a:pPr>
            <a:r>
              <a:rPr lang="en-US" altLang="en-US" b="0" dirty="0">
                <a:solidFill>
                  <a:srgbClr val="222222"/>
                </a:solidFill>
                <a:latin typeface="Arial" panose="020B0604020202020204" pitchFamily="34" charset="0"/>
                <a:cs typeface="Arial" panose="020B0604020202020204" pitchFamily="34" charset="0"/>
              </a:rPr>
              <a:t>as the reference platform for future releases. As the benchmarks become more complex, SPEC may switch to a more appropriate reference machine.” </a:t>
            </a:r>
            <a:br>
              <a:rPr lang="en-US" altLang="en-US" b="0" dirty="0">
                <a:solidFill>
                  <a:srgbClr val="222222"/>
                </a:solidFill>
                <a:latin typeface="Arial" panose="020B0604020202020204" pitchFamily="34" charset="0"/>
                <a:cs typeface="Arial" panose="020B0604020202020204" pitchFamily="34" charset="0"/>
              </a:rPr>
            </a:br>
            <a:endParaRPr lang="en-US" altLang="en-US" b="0" dirty="0">
              <a:solidFill>
                <a:srgbClr val="222222"/>
              </a:solidFill>
              <a:latin typeface="Arial" panose="020B0604020202020204" pitchFamily="34" charset="0"/>
              <a:cs typeface="Arial" panose="020B0604020202020204" pitchFamily="34" charset="0"/>
            </a:endParaRPr>
          </a:p>
          <a:p>
            <a:pPr>
              <a:spcBef>
                <a:spcPct val="0"/>
              </a:spcBef>
              <a:buFontTx/>
              <a:buNone/>
            </a:pPr>
            <a:r>
              <a:rPr lang="en-US" altLang="en-US" b="0" i="1" dirty="0">
                <a:solidFill>
                  <a:srgbClr val="222222"/>
                </a:solidFill>
                <a:latin typeface="Arial" panose="020B0604020202020204" pitchFamily="34" charset="0"/>
                <a:cs typeface="Arial" panose="020B0604020202020204" pitchFamily="34" charset="0"/>
              </a:rPr>
              <a:t>Indeed, newer systems got so much faster it took far too long to run the programs on old VAX-11/780s, and by 1992 the industry was accustomed to the methodology.</a:t>
            </a:r>
          </a:p>
          <a:p>
            <a:pPr>
              <a:spcBef>
                <a:spcPct val="0"/>
              </a:spcBef>
              <a:buFontTx/>
              <a:buNone/>
            </a:pPr>
            <a:r>
              <a:rPr lang="en-US" altLang="en-US" b="0" i="1" dirty="0">
                <a:solidFill>
                  <a:srgbClr val="222222"/>
                </a:solidFill>
                <a:latin typeface="Arial" panose="020B0604020202020204" pitchFamily="34" charset="0"/>
                <a:cs typeface="Arial" panose="020B0604020202020204" pitchFamily="34" charset="0"/>
              </a:rPr>
              <a:t>It computed consistent relevant performance summaries regardless of choice of reference machine by:</a:t>
            </a:r>
          </a:p>
          <a:p>
            <a:pPr>
              <a:spcBef>
                <a:spcPct val="0"/>
              </a:spcBef>
              <a:buFontTx/>
              <a:buNone/>
            </a:pPr>
            <a:r>
              <a:rPr lang="en-US" altLang="en-US" b="0" i="1" dirty="0">
                <a:solidFill>
                  <a:srgbClr val="222222"/>
                </a:solidFill>
                <a:latin typeface="Arial" panose="020B0604020202020204" pitchFamily="34" charset="0"/>
                <a:cs typeface="Arial" panose="020B0604020202020204" pitchFamily="34" charset="0"/>
              </a:rPr>
              <a:t>	Converting run-times to relative performance= </a:t>
            </a:r>
            <a:r>
              <a:rPr lang="en-US" altLang="en-US" b="0" i="1" dirty="0" err="1">
                <a:solidFill>
                  <a:srgbClr val="222222"/>
                </a:solidFill>
                <a:latin typeface="Arial" panose="020B0604020202020204" pitchFamily="34" charset="0"/>
                <a:cs typeface="Arial" panose="020B0604020202020204" pitchFamily="34" charset="0"/>
              </a:rPr>
              <a:t>SPECratios</a:t>
            </a:r>
            <a:endParaRPr lang="en-US" altLang="en-US" b="0" i="1" dirty="0">
              <a:solidFill>
                <a:srgbClr val="222222"/>
              </a:solidFill>
              <a:latin typeface="Arial" panose="020B0604020202020204" pitchFamily="34" charset="0"/>
              <a:cs typeface="Arial" panose="020B0604020202020204" pitchFamily="34" charset="0"/>
            </a:endParaRPr>
          </a:p>
          <a:p>
            <a:pPr>
              <a:spcBef>
                <a:spcPct val="0"/>
              </a:spcBef>
              <a:buFontTx/>
              <a:buNone/>
            </a:pPr>
            <a:r>
              <a:rPr lang="en-US" altLang="en-US" b="0" i="1" dirty="0">
                <a:solidFill>
                  <a:srgbClr val="222222"/>
                </a:solidFill>
                <a:latin typeface="Arial" panose="020B0604020202020204" pitchFamily="34" charset="0"/>
                <a:cs typeface="Arial" panose="020B0604020202020204" pitchFamily="34" charset="0"/>
              </a:rPr>
              <a:t>	Computing Geometric Means from </a:t>
            </a:r>
            <a:r>
              <a:rPr lang="en-US" altLang="en-US" b="0" i="1" dirty="0" err="1">
                <a:solidFill>
                  <a:srgbClr val="222222"/>
                </a:solidFill>
                <a:latin typeface="Arial" panose="020B0604020202020204" pitchFamily="34" charset="0"/>
                <a:cs typeface="Arial" panose="020B0604020202020204" pitchFamily="34" charset="0"/>
              </a:rPr>
              <a:t>SPECratios</a:t>
            </a:r>
            <a:endParaRPr lang="en-US" altLang="en-US" b="0" i="1" dirty="0">
              <a:solidFill>
                <a:srgbClr val="222222"/>
              </a:solidFill>
              <a:latin typeface="Arial" panose="020B0604020202020204" pitchFamily="34" charset="0"/>
              <a:cs typeface="Arial" panose="020B0604020202020204" pitchFamily="34" charset="0"/>
            </a:endParaRPr>
          </a:p>
          <a:p>
            <a:pPr>
              <a:spcBef>
                <a:spcPct val="0"/>
              </a:spcBef>
              <a:buFontTx/>
              <a:buNone/>
            </a:pPr>
            <a:r>
              <a:rPr lang="en-US" altLang="en-US" b="0" i="1" dirty="0">
                <a:solidFill>
                  <a:srgbClr val="FF0000"/>
                </a:solidFill>
                <a:latin typeface="Arial" panose="020B0604020202020204" pitchFamily="34" charset="0"/>
                <a:cs typeface="Arial" panose="020B0604020202020204" pitchFamily="34" charset="0"/>
              </a:rPr>
              <a:t>That was important: there could be no advantage/disadvantage from being chosen as reference.</a:t>
            </a:r>
          </a:p>
          <a:p>
            <a:pPr>
              <a:spcBef>
                <a:spcPct val="0"/>
              </a:spcBef>
              <a:buFontTx/>
              <a:buNone/>
            </a:pPr>
            <a:endParaRPr lang="en-US" altLang="en-US" b="0" i="1" dirty="0">
              <a:solidFill>
                <a:srgbClr val="222222"/>
              </a:solidFill>
              <a:latin typeface="Arial" panose="020B0604020202020204" pitchFamily="34" charset="0"/>
              <a:cs typeface="Arial" panose="020B0604020202020204" pitchFamily="34" charset="0"/>
            </a:endParaRPr>
          </a:p>
          <a:p>
            <a:pPr>
              <a:spcBef>
                <a:spcPct val="0"/>
              </a:spcBef>
              <a:buFontTx/>
              <a:buNone/>
            </a:pPr>
            <a:r>
              <a:rPr lang="en-US" altLang="en-US" b="0" i="1" dirty="0">
                <a:solidFill>
                  <a:srgbClr val="FF0000"/>
                </a:solidFill>
                <a:latin typeface="Arial" panose="020B0604020202020204" pitchFamily="34" charset="0"/>
                <a:cs typeface="Arial" panose="020B0604020202020204" pitchFamily="34" charset="0"/>
              </a:rPr>
              <a:t>However, in the 1980s and even later, the choice of summary computation was very contentious among Arithmetic Mean, Harmonic Mean and Geometric Mean.</a:t>
            </a:r>
            <a:r>
              <a:rPr lang="en-US" altLang="en-US" b="0" i="1" dirty="0">
                <a:solidFill>
                  <a:srgbClr val="222222"/>
                </a:solidFill>
                <a:latin typeface="Arial" panose="020B0604020202020204" pitchFamily="34" charset="0"/>
                <a:cs typeface="Arial" panose="020B0604020202020204" pitchFamily="34" charset="0"/>
              </a:rPr>
              <a:t> (Livermore Loops reported all 3.)</a:t>
            </a:r>
            <a:br>
              <a:rPr lang="en-US" altLang="en-US" b="0" i="1" dirty="0">
                <a:solidFill>
                  <a:srgbClr val="222222"/>
                </a:solidFill>
                <a:latin typeface="Arial" panose="020B0604020202020204" pitchFamily="34" charset="0"/>
                <a:cs typeface="Arial" panose="020B0604020202020204" pitchFamily="34" charset="0"/>
              </a:rPr>
            </a:br>
            <a:r>
              <a:rPr lang="en-US" altLang="en-US" b="0" i="1" dirty="0">
                <a:solidFill>
                  <a:srgbClr val="222222"/>
                </a:solidFill>
                <a:latin typeface="Arial" panose="020B0604020202020204" pitchFamily="34" charset="0"/>
                <a:cs typeface="Arial" panose="020B0604020202020204" pitchFamily="34" charset="0"/>
              </a:rPr>
              <a:t>Many papers were written.</a:t>
            </a:r>
          </a:p>
          <a:p>
            <a:pPr>
              <a:spcBef>
                <a:spcPct val="0"/>
              </a:spcBef>
              <a:buFontTx/>
              <a:buNone/>
            </a:pPr>
            <a:endParaRPr lang="en-US" altLang="en-US" b="0" i="1" dirty="0">
              <a:solidFill>
                <a:srgbClr val="222222"/>
              </a:solidFill>
              <a:latin typeface="Arial" panose="020B0604020202020204" pitchFamily="34" charset="0"/>
              <a:cs typeface="Arial" panose="020B0604020202020204" pitchFamily="34" charset="0"/>
            </a:endParaRPr>
          </a:p>
          <a:p>
            <a:pPr>
              <a:spcBef>
                <a:spcPct val="0"/>
              </a:spcBef>
              <a:buFontTx/>
              <a:buNone/>
            </a:pPr>
            <a:endParaRPr lang="en-US" altLang="en-US" b="0" i="1" dirty="0">
              <a:solidFill>
                <a:srgbClr val="222222"/>
              </a:solidFill>
              <a:latin typeface="Arial" panose="020B0604020202020204" pitchFamily="34" charset="0"/>
              <a:cs typeface="Arial" panose="020B0604020202020204" pitchFamily="34" charset="0"/>
            </a:endParaRPr>
          </a:p>
          <a:p>
            <a:pPr>
              <a:spcBef>
                <a:spcPct val="0"/>
              </a:spcBef>
              <a:buFontTx/>
              <a:buNone/>
            </a:pPr>
            <a:endParaRPr lang="en-US" altLang="en-US" b="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6131F1EB-2337-4A92-8558-DFA421C75AF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27E64C5B-4A81-49DB-92A6-13864C3B7E22}" type="slidenum">
              <a:rPr lang="en-US" altLang="en-US" smtClean="0"/>
              <a:pPr>
                <a:spcBef>
                  <a:spcPct val="0"/>
                </a:spcBef>
                <a:buFontTx/>
                <a:buNone/>
              </a:pPr>
              <a:t>2</a:t>
            </a:fld>
            <a:endParaRPr lang="en-US" altLang="en-US"/>
          </a:p>
        </p:txBody>
      </p:sp>
      <p:sp>
        <p:nvSpPr>
          <p:cNvPr id="11267" name="Rectangle 4">
            <a:extLst>
              <a:ext uri="{FF2B5EF4-FFF2-40B4-BE49-F238E27FC236}">
                <a16:creationId xmlns:a16="http://schemas.microsoft.com/office/drawing/2014/main" id="{8A9D3DCE-5386-4B3E-8DDD-7318FD7E8C25}"/>
              </a:ext>
            </a:extLst>
          </p:cNvPr>
          <p:cNvSpPr>
            <a:spLocks noGrp="1" noChangeArrowheads="1"/>
          </p:cNvSpPr>
          <p:nvPr>
            <p:ph type="title"/>
          </p:nvPr>
        </p:nvSpPr>
        <p:spPr/>
        <p:txBody>
          <a:bodyPr/>
          <a:lstStyle/>
          <a:p>
            <a:pPr eaLnBrk="1" hangingPunct="1"/>
            <a:r>
              <a:rPr lang="en-US" altLang="en-US"/>
              <a:t>Speaker – John R. Mashey</a:t>
            </a:r>
          </a:p>
        </p:txBody>
      </p:sp>
      <p:sp>
        <p:nvSpPr>
          <p:cNvPr id="11268" name="Rectangle 7">
            <a:extLst>
              <a:ext uri="{FF2B5EF4-FFF2-40B4-BE49-F238E27FC236}">
                <a16:creationId xmlns:a16="http://schemas.microsoft.com/office/drawing/2014/main" id="{4AE473FB-2D17-4FF8-AE44-0AFBF5197B8D}"/>
              </a:ext>
            </a:extLst>
          </p:cNvPr>
          <p:cNvSpPr>
            <a:spLocks noGrp="1" noChangeArrowheads="1"/>
          </p:cNvSpPr>
          <p:nvPr>
            <p:ph type="body" idx="1"/>
          </p:nvPr>
        </p:nvSpPr>
        <p:spPr>
          <a:xfrm>
            <a:off x="381000" y="1219200"/>
            <a:ext cx="8458200" cy="5097463"/>
          </a:xfrm>
        </p:spPr>
        <p:txBody>
          <a:bodyPr/>
          <a:lstStyle/>
          <a:p>
            <a:pPr eaLnBrk="1" hangingPunct="1">
              <a:lnSpc>
                <a:spcPct val="90000"/>
              </a:lnSpc>
            </a:pPr>
            <a:r>
              <a:rPr lang="en-US" altLang="en-US" sz="1600" dirty="0"/>
              <a:t>PhD Computer Science, Penn State, 1974</a:t>
            </a:r>
          </a:p>
          <a:p>
            <a:pPr eaLnBrk="1" hangingPunct="1">
              <a:lnSpc>
                <a:spcPct val="90000"/>
              </a:lnSpc>
            </a:pPr>
            <a:r>
              <a:rPr lang="en-US" altLang="en-US" sz="1600" dirty="0"/>
              <a:t>Early UNIX software, Bell Labs 1973-1983,</a:t>
            </a:r>
            <a:r>
              <a:rPr lang="en-US" altLang="en-US" sz="1200" dirty="0"/>
              <a:t> </a:t>
            </a:r>
            <a:r>
              <a:rPr lang="en-US" altLang="en-US" sz="1400" dirty="0"/>
              <a:t>MTS </a:t>
            </a:r>
            <a:r>
              <a:rPr lang="en-US" altLang="en-US" sz="1400" dirty="0">
                <a:sym typeface="Wingdings" panose="05000000000000000000" pitchFamily="2" charset="2"/>
              </a:rPr>
              <a:t> </a:t>
            </a:r>
            <a:r>
              <a:rPr lang="en-US" altLang="en-US" sz="1400" dirty="0"/>
              <a:t>Supervisor</a:t>
            </a:r>
          </a:p>
          <a:p>
            <a:pPr lvl="1" eaLnBrk="1" hangingPunct="1">
              <a:lnSpc>
                <a:spcPct val="90000"/>
              </a:lnSpc>
            </a:pPr>
            <a:r>
              <a:rPr lang="en-US" altLang="en-US" sz="1400" dirty="0"/>
              <a:t>Programmer’s Workbench, shell programming, text processing, environment variables, </a:t>
            </a:r>
            <a:r>
              <a:rPr lang="en-US" altLang="en-US" sz="1400" dirty="0">
                <a:solidFill>
                  <a:srgbClr val="FF0000"/>
                </a:solidFill>
              </a:rPr>
              <a:t>workload measurement/tuning </a:t>
            </a:r>
            <a:r>
              <a:rPr lang="en-US" altLang="en-US" sz="1400" dirty="0"/>
              <a:t>in first UNIX computer center, </a:t>
            </a:r>
            <a:r>
              <a:rPr lang="en-US" altLang="en-US" sz="1400" dirty="0">
                <a:solidFill>
                  <a:srgbClr val="FF0000"/>
                </a:solidFill>
              </a:rPr>
              <a:t>UNIX per-process accounting</a:t>
            </a:r>
            <a:br>
              <a:rPr lang="en-US" altLang="en-US" sz="1400" dirty="0"/>
            </a:br>
            <a:r>
              <a:rPr lang="en-US" altLang="en-US" sz="1400" dirty="0" err="1"/>
              <a:t>UNIX+mainframe</a:t>
            </a:r>
            <a:r>
              <a:rPr lang="en-US" altLang="en-US" sz="1400" dirty="0"/>
              <a:t> data mining apps, </a:t>
            </a:r>
            <a:r>
              <a:rPr lang="en-US" altLang="en-US" sz="1400" dirty="0">
                <a:solidFill>
                  <a:srgbClr val="FF0000"/>
                </a:solidFill>
              </a:rPr>
              <a:t>capacity planning/tuning</a:t>
            </a:r>
            <a:r>
              <a:rPr lang="en-US" altLang="en-US" sz="1400" dirty="0"/>
              <a:t>, </a:t>
            </a:r>
            <a:r>
              <a:rPr lang="en-US" altLang="en-US" sz="1400" dirty="0">
                <a:solidFill>
                  <a:srgbClr val="FF0000"/>
                </a:solidFill>
              </a:rPr>
              <a:t>benchmarking =&gt; 3B20</a:t>
            </a:r>
          </a:p>
          <a:p>
            <a:pPr eaLnBrk="1" hangingPunct="1">
              <a:lnSpc>
                <a:spcPct val="90000"/>
              </a:lnSpc>
            </a:pPr>
            <a:r>
              <a:rPr lang="en-US" altLang="en-US" sz="1600" dirty="0"/>
              <a:t>Convergent Technologies 1983-1984, </a:t>
            </a:r>
            <a:r>
              <a:rPr lang="en-US" altLang="en-US" sz="1400" dirty="0"/>
              <a:t>MTS </a:t>
            </a:r>
            <a:r>
              <a:rPr lang="en-US" altLang="en-US" sz="1400" dirty="0">
                <a:sym typeface="Wingdings" panose="05000000000000000000" pitchFamily="2" charset="2"/>
              </a:rPr>
              <a:t> </a:t>
            </a:r>
            <a:r>
              <a:rPr lang="en-US" altLang="en-US" sz="1400" dirty="0"/>
              <a:t>Director Software</a:t>
            </a:r>
          </a:p>
          <a:p>
            <a:pPr lvl="1" eaLnBrk="1" hangingPunct="1">
              <a:lnSpc>
                <a:spcPct val="90000"/>
              </a:lnSpc>
            </a:pPr>
            <a:r>
              <a:rPr lang="en-US" altLang="en-US" sz="1400" dirty="0"/>
              <a:t>Compiler &amp; OS </a:t>
            </a:r>
            <a:r>
              <a:rPr lang="en-US" altLang="en-US" sz="1400" dirty="0">
                <a:solidFill>
                  <a:srgbClr val="FF0000"/>
                </a:solidFill>
              </a:rPr>
              <a:t>tuning</a:t>
            </a:r>
            <a:r>
              <a:rPr lang="en-US" altLang="en-US" sz="1400" dirty="0"/>
              <a:t>, uniprocessor/multiprocessor servers</a:t>
            </a:r>
          </a:p>
          <a:p>
            <a:pPr eaLnBrk="1" hangingPunct="1">
              <a:lnSpc>
                <a:spcPct val="90000"/>
              </a:lnSpc>
            </a:pPr>
            <a:r>
              <a:rPr lang="en-US" altLang="en-US" sz="1600" dirty="0"/>
              <a:t>MIPS Computer Systems 1985-1992, </a:t>
            </a:r>
            <a:r>
              <a:rPr lang="en-US" altLang="en-US" sz="1400" dirty="0"/>
              <a:t>Mgr. OS </a:t>
            </a:r>
            <a:r>
              <a:rPr lang="en-US" altLang="en-US" sz="1400" dirty="0">
                <a:sym typeface="Wingdings" panose="05000000000000000000" pitchFamily="2" charset="2"/>
              </a:rPr>
              <a:t> </a:t>
            </a:r>
            <a:r>
              <a:rPr lang="en-US" altLang="en-US" sz="1400" dirty="0"/>
              <a:t>VP Systems Technology</a:t>
            </a:r>
          </a:p>
          <a:p>
            <a:pPr lvl="1" eaLnBrk="1" hangingPunct="1">
              <a:lnSpc>
                <a:spcPct val="90000"/>
              </a:lnSpc>
            </a:pPr>
            <a:r>
              <a:rPr lang="en-US" altLang="en-US" sz="1400" dirty="0"/>
              <a:t>System coprocessor, TLB, interrupt-handling; byte addressing(!), halfword instructions;</a:t>
            </a:r>
            <a:br>
              <a:rPr lang="en-US" altLang="en-US" sz="1400" dirty="0"/>
            </a:br>
            <a:r>
              <a:rPr lang="en-US" altLang="en-US" sz="1400" dirty="0"/>
              <a:t>ISA evolution, multiprocessor features, multi-page-size TLB, 64-bit</a:t>
            </a:r>
          </a:p>
          <a:p>
            <a:pPr lvl="1" eaLnBrk="1" hangingPunct="1">
              <a:lnSpc>
                <a:spcPct val="90000"/>
              </a:lnSpc>
            </a:pPr>
            <a:r>
              <a:rPr lang="en-US" altLang="en-US" sz="1400" dirty="0">
                <a:solidFill>
                  <a:srgbClr val="FF0000"/>
                </a:solidFill>
              </a:rPr>
              <a:t>MIPS Performance Brief editor; a SPEC benchmarking group founder 1988</a:t>
            </a:r>
          </a:p>
          <a:p>
            <a:pPr lvl="1" eaLnBrk="1" hangingPunct="1">
              <a:lnSpc>
                <a:spcPct val="90000"/>
              </a:lnSpc>
            </a:pPr>
            <a:r>
              <a:rPr lang="en-US" altLang="en-US" sz="1400" dirty="0"/>
              <a:t>Hot Chips committee through 2015; ex-frequent poster on </a:t>
            </a:r>
            <a:r>
              <a:rPr lang="en-US" altLang="en-US" sz="1400" dirty="0" err="1"/>
              <a:t>comp.arch</a:t>
            </a:r>
            <a:endParaRPr lang="en-US" altLang="en-US" sz="1400" dirty="0"/>
          </a:p>
          <a:p>
            <a:pPr eaLnBrk="1" hangingPunct="1">
              <a:lnSpc>
                <a:spcPct val="90000"/>
              </a:lnSpc>
            </a:pPr>
            <a:r>
              <a:rPr lang="en-US" altLang="en-US" sz="1600" dirty="0"/>
              <a:t>Silicon Graphics 1992-2000, </a:t>
            </a:r>
            <a:r>
              <a:rPr lang="en-US" altLang="en-US" sz="1400" dirty="0"/>
              <a:t>Director Systems Technology </a:t>
            </a:r>
            <a:r>
              <a:rPr lang="en-US" altLang="en-US" sz="1400" dirty="0">
                <a:sym typeface="Wingdings" panose="05000000000000000000" pitchFamily="2" charset="2"/>
              </a:rPr>
              <a:t></a:t>
            </a:r>
            <a:r>
              <a:rPr lang="en-US" altLang="en-US" sz="1400" dirty="0"/>
              <a:t> Chief Scientist &amp; VP</a:t>
            </a:r>
          </a:p>
          <a:p>
            <a:pPr lvl="1" eaLnBrk="1" hangingPunct="1">
              <a:lnSpc>
                <a:spcPct val="90000"/>
              </a:lnSpc>
            </a:pPr>
            <a:r>
              <a:rPr lang="en-US" altLang="en-US" sz="1400" dirty="0"/>
              <a:t>R10000 &amp; later architecture, including </a:t>
            </a:r>
            <a:r>
              <a:rPr lang="en-US" altLang="en-US" sz="1400" dirty="0">
                <a:solidFill>
                  <a:srgbClr val="FF0000"/>
                </a:solidFill>
              </a:rPr>
              <a:t>performance counters </a:t>
            </a:r>
            <a:r>
              <a:rPr lang="en-US" altLang="en-US" sz="1400" dirty="0"/>
              <a:t>&amp; software, </a:t>
            </a:r>
            <a:r>
              <a:rPr lang="en-US" altLang="en-US" sz="1400" dirty="0">
                <a:solidFill>
                  <a:srgbClr val="FF0000"/>
                </a:solidFill>
              </a:rPr>
              <a:t>Big Data  </a:t>
            </a:r>
          </a:p>
          <a:p>
            <a:pPr lvl="1" eaLnBrk="1" hangingPunct="1">
              <a:lnSpc>
                <a:spcPct val="90000"/>
              </a:lnSpc>
            </a:pPr>
            <a:r>
              <a:rPr lang="en-US" altLang="en-US" sz="1400" dirty="0" err="1"/>
              <a:t>ccNUMA</a:t>
            </a:r>
            <a:r>
              <a:rPr lang="en-US" altLang="en-US" sz="1400" dirty="0"/>
              <a:t> system architecture (</a:t>
            </a:r>
            <a:r>
              <a:rPr lang="en-US" altLang="en-US" sz="1400" dirty="0" err="1"/>
              <a:t>NUMAflex</a:t>
            </a:r>
            <a:r>
              <a:rPr lang="en-US" altLang="en-US" sz="1400" dirty="0"/>
              <a:t> in Origin3000, </a:t>
            </a:r>
            <a:r>
              <a:rPr lang="en-US" altLang="en-US" sz="1400" dirty="0" err="1"/>
              <a:t>Altix</a:t>
            </a:r>
            <a:r>
              <a:rPr lang="en-US" altLang="en-US" sz="1400" dirty="0"/>
              <a:t>)</a:t>
            </a:r>
          </a:p>
          <a:p>
            <a:pPr lvl="1" eaLnBrk="1" hangingPunct="1">
              <a:lnSpc>
                <a:spcPct val="90000"/>
              </a:lnSpc>
            </a:pPr>
            <a:r>
              <a:rPr lang="en-US" altLang="en-US" sz="1400" dirty="0">
                <a:solidFill>
                  <a:srgbClr val="FF0000"/>
                </a:solidFill>
              </a:rPr>
              <a:t>Benchmarking issues in High Performance Computing</a:t>
            </a:r>
            <a:r>
              <a:rPr lang="en-US" altLang="en-US" sz="1400" dirty="0">
                <a:solidFill>
                  <a:schemeClr val="hlink"/>
                </a:solidFill>
              </a:rPr>
              <a:t>, </a:t>
            </a:r>
            <a:r>
              <a:rPr lang="en-US" altLang="en-US" sz="1400" dirty="0"/>
              <a:t>DBMS;</a:t>
            </a:r>
            <a:r>
              <a:rPr lang="en-US" altLang="en-US" sz="1400" dirty="0">
                <a:solidFill>
                  <a:schemeClr val="hlink"/>
                </a:solidFill>
              </a:rPr>
              <a:t> </a:t>
            </a:r>
            <a:r>
              <a:rPr lang="en-US" altLang="en-US" sz="1400" dirty="0"/>
              <a:t>technology forecasting</a:t>
            </a:r>
          </a:p>
          <a:p>
            <a:pPr eaLnBrk="1" hangingPunct="1">
              <a:lnSpc>
                <a:spcPct val="90000"/>
              </a:lnSpc>
            </a:pPr>
            <a:r>
              <a:rPr lang="en-US" altLang="en-US" sz="1600" dirty="0"/>
              <a:t>Mostly-retired </a:t>
            </a:r>
            <a:r>
              <a:rPr lang="en-US" altLang="en-US" sz="1600" dirty="0">
                <a:sym typeface="Wingdings" panose="05000000000000000000" pitchFamily="2" charset="2"/>
              </a:rPr>
              <a:t></a:t>
            </a:r>
            <a:r>
              <a:rPr lang="en-US" altLang="en-US" sz="1600" dirty="0">
                <a:solidFill>
                  <a:schemeClr val="hlink"/>
                </a:solidFill>
                <a:sym typeface="Wingdings" panose="05000000000000000000" pitchFamily="2" charset="2"/>
              </a:rPr>
              <a:t> </a:t>
            </a:r>
            <a:r>
              <a:rPr lang="en-US" altLang="en-US" sz="1600" dirty="0"/>
              <a:t>Occasional consulting for VCs / advisory committees for high-tech </a:t>
            </a:r>
            <a:r>
              <a:rPr lang="en-US" altLang="en-US" sz="1600" dirty="0" err="1"/>
              <a:t>co’s</a:t>
            </a:r>
            <a:r>
              <a:rPr lang="en-US" altLang="en-US" sz="1600" dirty="0"/>
              <a:t>;</a:t>
            </a:r>
            <a:br>
              <a:rPr lang="en-US" altLang="en-US" sz="1600" dirty="0"/>
            </a:br>
            <a:r>
              <a:rPr lang="en-US" altLang="en-US" sz="1400" dirty="0"/>
              <a:t>Computer History Museum (</a:t>
            </a:r>
            <a:r>
              <a:rPr lang="en-US" altLang="en-US" sz="1400" dirty="0">
                <a:hlinkClick r:id="rId3"/>
              </a:rPr>
              <a:t>www.computerhistory.org</a:t>
            </a:r>
            <a:r>
              <a:rPr lang="en-US" altLang="en-US" sz="1400" dirty="0"/>
              <a:t>) Trustee since 2001</a:t>
            </a:r>
            <a:br>
              <a:rPr lang="en-US" altLang="en-US" sz="1400" dirty="0"/>
            </a:br>
            <a:r>
              <a:rPr lang="en-US" altLang="en-US" sz="1400" dirty="0"/>
              <a:t>2011-13 – consulting for Nvidia, Unified Memory, </a:t>
            </a:r>
            <a:r>
              <a:rPr lang="en-US" altLang="en-US" sz="1400" dirty="0">
                <a:solidFill>
                  <a:srgbClr val="FF0000"/>
                </a:solidFill>
              </a:rPr>
              <a:t>performance</a:t>
            </a:r>
            <a:r>
              <a:rPr lang="en-US" altLang="en-US" sz="1400" dirty="0"/>
              <a:t>, ~17 patents</a:t>
            </a:r>
            <a:endParaRPr lang="en-US" altLang="en-US" sz="1600" dirty="0"/>
          </a:p>
          <a:p>
            <a:pPr eaLnBrk="1" hangingPunct="1">
              <a:lnSpc>
                <a:spcPct val="90000"/>
              </a:lnSpc>
            </a:pPr>
            <a:r>
              <a:rPr lang="en-US" altLang="en-US" sz="1600" dirty="0"/>
              <a:t>Investigative reporting on climate denialism/disinformation, articles &amp; talks since 2008</a:t>
            </a:r>
            <a:br>
              <a:rPr lang="en-US" altLang="en-US" sz="1600" dirty="0"/>
            </a:br>
            <a:r>
              <a:rPr lang="en-US" altLang="en-US" sz="1600" dirty="0"/>
              <a:t>Advisor UCSF Center for Tobacco Control Research &amp; Education since 2013</a:t>
            </a:r>
          </a:p>
        </p:txBody>
      </p:sp>
      <p:sp>
        <p:nvSpPr>
          <p:cNvPr id="11271" name="Footer Placeholder 1">
            <a:extLst>
              <a:ext uri="{FF2B5EF4-FFF2-40B4-BE49-F238E27FC236}">
                <a16:creationId xmlns:a16="http://schemas.microsoft.com/office/drawing/2014/main" id="{48FAC505-A1DD-448E-ADC3-0F4A666EDA4B}"/>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10" name="TextBox 9">
            <a:extLst>
              <a:ext uri="{FF2B5EF4-FFF2-40B4-BE49-F238E27FC236}">
                <a16:creationId xmlns:a16="http://schemas.microsoft.com/office/drawing/2014/main" id="{9C73DF5A-98E2-4501-8B56-8818DA8FD584}"/>
              </a:ext>
            </a:extLst>
          </p:cNvPr>
          <p:cNvSpPr txBox="1"/>
          <p:nvPr/>
        </p:nvSpPr>
        <p:spPr>
          <a:xfrm>
            <a:off x="7583055" y="4449687"/>
            <a:ext cx="1256145" cy="338554"/>
          </a:xfrm>
          <a:prstGeom prst="rect">
            <a:avLst/>
          </a:prstGeom>
          <a:noFill/>
        </p:spPr>
        <p:txBody>
          <a:bodyPr wrap="square" rtlCol="0">
            <a:spAutoFit/>
          </a:bodyPr>
          <a:lstStyle/>
          <a:p>
            <a:r>
              <a:rPr lang="en-US" dirty="0">
                <a:solidFill>
                  <a:srgbClr val="FF0000"/>
                </a:solidFill>
              </a:rPr>
              <a:t>❤ ☹1995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8FC2C852-8E61-464E-AE35-CF47E83B4A3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EB28FF71-8C90-44BE-B9B4-70F176079BE4}" type="slidenum">
              <a:rPr lang="en-US" altLang="en-US" smtClean="0"/>
              <a:pPr>
                <a:spcBef>
                  <a:spcPct val="0"/>
                </a:spcBef>
                <a:buFontTx/>
                <a:buNone/>
              </a:pPr>
              <a:t>20</a:t>
            </a:fld>
            <a:endParaRPr lang="en-US" altLang="en-US"/>
          </a:p>
        </p:txBody>
      </p:sp>
      <p:sp>
        <p:nvSpPr>
          <p:cNvPr id="46083" name="Rectangle 4">
            <a:extLst>
              <a:ext uri="{FF2B5EF4-FFF2-40B4-BE49-F238E27FC236}">
                <a16:creationId xmlns:a16="http://schemas.microsoft.com/office/drawing/2014/main" id="{7056BF4B-912E-472D-A7E2-0E5DA4ABC9B7}"/>
              </a:ext>
            </a:extLst>
          </p:cNvPr>
          <p:cNvSpPr>
            <a:spLocks noGrp="1" noChangeArrowheads="1"/>
          </p:cNvSpPr>
          <p:nvPr>
            <p:ph type="title"/>
          </p:nvPr>
        </p:nvSpPr>
        <p:spPr/>
        <p:txBody>
          <a:bodyPr/>
          <a:lstStyle/>
          <a:p>
            <a:pPr eaLnBrk="1" hangingPunct="1"/>
            <a:r>
              <a:rPr lang="en-US" altLang="en-US"/>
              <a:t>Geometric Mean and Statistics</a:t>
            </a:r>
          </a:p>
        </p:txBody>
      </p:sp>
      <p:sp>
        <p:nvSpPr>
          <p:cNvPr id="16388" name="Rectangle 7">
            <a:extLst>
              <a:ext uri="{FF2B5EF4-FFF2-40B4-BE49-F238E27FC236}">
                <a16:creationId xmlns:a16="http://schemas.microsoft.com/office/drawing/2014/main" id="{C3C0BA79-BEB5-4742-9916-6B4B72D2EAE1}"/>
              </a:ext>
            </a:extLst>
          </p:cNvPr>
          <p:cNvSpPr>
            <a:spLocks noGrp="1" noChangeArrowheads="1"/>
          </p:cNvSpPr>
          <p:nvPr>
            <p:ph type="body" idx="1"/>
          </p:nvPr>
        </p:nvSpPr>
        <p:spPr>
          <a:xfrm>
            <a:off x="381000" y="1219200"/>
            <a:ext cx="8534400" cy="2818243"/>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If well-characterized workload, one can just run the exact programs and measure results, sometimes true for embedded systems and occasionally in high-performance computing </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Otherwise, a benchmark set (like SPEC) should be treated as a sample of population:</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If chosen by experts, it may be representative sample</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Statistical methods should be applied.  For many data sets: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Compute (arithmetic) mean (AM), standard deviation, skew, kurtosis (1</a:t>
            </a:r>
            <a:r>
              <a:rPr lang="en-US" sz="1400" baseline="30000" dirty="0">
                <a:solidFill>
                  <a:srgbClr val="000000"/>
                </a:solidFill>
                <a:latin typeface="Arial" panose="020B0604020202020204" pitchFamily="34" charset="0"/>
                <a:cs typeface="Arial" panose="020B0604020202020204" pitchFamily="34" charset="0"/>
              </a:rPr>
              <a:t>st</a:t>
            </a:r>
            <a:r>
              <a:rPr lang="en-US" sz="1400" dirty="0">
                <a:solidFill>
                  <a:srgbClr val="000000"/>
                </a:solidFill>
                <a:latin typeface="Arial" panose="020B0604020202020204" pitchFamily="34" charset="0"/>
                <a:cs typeface="Arial" panose="020B0604020202020204" pitchFamily="34" charset="0"/>
              </a:rPr>
              <a:t> 4 moments)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Hope for normality (Gaussian) for its properties, but test, as never guaranteed</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But for sets of </a:t>
            </a:r>
            <a:r>
              <a:rPr lang="en-US" sz="1400" dirty="0" err="1">
                <a:solidFill>
                  <a:srgbClr val="000000"/>
                </a:solidFill>
                <a:latin typeface="Arial" panose="020B0604020202020204" pitchFamily="34" charset="0"/>
                <a:cs typeface="Arial" panose="020B0604020202020204" pitchFamily="34" charset="0"/>
              </a:rPr>
              <a:t>SPECratios</a:t>
            </a:r>
            <a:r>
              <a:rPr lang="en-US" sz="1400" dirty="0">
                <a:solidFill>
                  <a:srgbClr val="000000"/>
                </a:solidFill>
                <a:latin typeface="Arial" panose="020B0604020202020204" pitchFamily="34" charset="0"/>
                <a:cs typeface="Arial" panose="020B0604020202020204" pitchFamily="34" charset="0"/>
              </a:rPr>
              <a:t>, AM gives contradictory results.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Extreme example: system A is no better than machine B on combination of benchmarks 1 and 2,</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but A can seem 1.25X faster if B is chosen as reference, but arbitrary choice. 1980s “ratio games”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GM gives consistent results, although our charts should have been logarithmic  </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None/>
              <a:defRPr/>
            </a:pPr>
            <a:br>
              <a:rPr lang="en-US" sz="1400" dirty="0">
                <a:solidFill>
                  <a:srgbClr val="000000"/>
                </a:solidFill>
                <a:latin typeface="Arial" panose="020B0604020202020204" pitchFamily="34" charset="0"/>
                <a:cs typeface="Arial" panose="020B0604020202020204" pitchFamily="34" charset="0"/>
              </a:rPr>
            </a:br>
            <a:endParaRPr lang="en-US" sz="12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46085" name="Footer Placeholder 1">
            <a:extLst>
              <a:ext uri="{FF2B5EF4-FFF2-40B4-BE49-F238E27FC236}">
                <a16:creationId xmlns:a16="http://schemas.microsoft.com/office/drawing/2014/main" id="{1A5A11D6-7A8C-4C45-8CE0-B314C77CE983}"/>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pic>
        <p:nvPicPr>
          <p:cNvPr id="3" name="Picture 2">
            <a:extLst>
              <a:ext uri="{FF2B5EF4-FFF2-40B4-BE49-F238E27FC236}">
                <a16:creationId xmlns:a16="http://schemas.microsoft.com/office/drawing/2014/main" id="{E9EBE395-8700-43EE-815E-9CE49E5114F4}"/>
              </a:ext>
            </a:extLst>
          </p:cNvPr>
          <p:cNvPicPr>
            <a:picLocks noChangeAspect="1"/>
          </p:cNvPicPr>
          <p:nvPr/>
        </p:nvPicPr>
        <p:blipFill>
          <a:blip r:embed="rId3"/>
          <a:stretch>
            <a:fillRect/>
          </a:stretch>
        </p:blipFill>
        <p:spPr>
          <a:xfrm>
            <a:off x="761551" y="3966423"/>
            <a:ext cx="4166203" cy="20615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9D206EF-ECB5-4771-BD1C-40A5778127B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0E5897CF-2497-4AFC-808B-6469E1A35108}" type="slidenum">
              <a:rPr lang="en-US" altLang="en-US" smtClean="0"/>
              <a:pPr>
                <a:spcBef>
                  <a:spcPct val="0"/>
                </a:spcBef>
                <a:buFontTx/>
                <a:buNone/>
              </a:pPr>
              <a:t>21</a:t>
            </a:fld>
            <a:endParaRPr lang="en-US" altLang="en-US"/>
          </a:p>
        </p:txBody>
      </p:sp>
      <p:sp>
        <p:nvSpPr>
          <p:cNvPr id="48131" name="Rectangle 4">
            <a:extLst>
              <a:ext uri="{FF2B5EF4-FFF2-40B4-BE49-F238E27FC236}">
                <a16:creationId xmlns:a16="http://schemas.microsoft.com/office/drawing/2014/main" id="{1C817DCB-E44F-4172-B122-73980BE97F94}"/>
              </a:ext>
            </a:extLst>
          </p:cNvPr>
          <p:cNvSpPr>
            <a:spLocks noGrp="1" noChangeArrowheads="1"/>
          </p:cNvSpPr>
          <p:nvPr>
            <p:ph type="title"/>
          </p:nvPr>
        </p:nvSpPr>
        <p:spPr/>
        <p:txBody>
          <a:bodyPr/>
          <a:lstStyle/>
          <a:p>
            <a:pPr eaLnBrk="1" hangingPunct="1"/>
            <a:r>
              <a:rPr lang="en-US" altLang="en-US"/>
              <a:t>Geometric Mean, Statistics, Lognormal Distribution</a:t>
            </a:r>
          </a:p>
        </p:txBody>
      </p:sp>
      <p:sp>
        <p:nvSpPr>
          <p:cNvPr id="16388" name="Rectangle 7">
            <a:extLst>
              <a:ext uri="{FF2B5EF4-FFF2-40B4-BE49-F238E27FC236}">
                <a16:creationId xmlns:a16="http://schemas.microsoft.com/office/drawing/2014/main" id="{94A307CA-3177-49E9-B6AC-DDD4652CA706}"/>
              </a:ext>
            </a:extLst>
          </p:cNvPr>
          <p:cNvSpPr>
            <a:spLocks noGrp="1" noChangeArrowheads="1"/>
          </p:cNvSpPr>
          <p:nvPr>
            <p:ph type="body" idx="1"/>
          </p:nvPr>
        </p:nvSpPr>
        <p:spPr>
          <a:xfrm>
            <a:off x="381000" y="1127125"/>
            <a:ext cx="8534400" cy="5033978"/>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Many areas of science: people use logarithmic transforms, often hoping to find a </a:t>
            </a:r>
            <a:r>
              <a:rPr lang="en-US" sz="1600" dirty="0">
                <a:solidFill>
                  <a:srgbClr val="FF0000"/>
                </a:solidFill>
                <a:latin typeface="Arial" panose="020B0604020202020204" pitchFamily="34" charset="0"/>
                <a:cs typeface="Arial" panose="020B0604020202020204" pitchFamily="34" charset="0"/>
              </a:rPr>
              <a:t>lognormal distribution </a:t>
            </a:r>
            <a:r>
              <a:rPr lang="en-US" sz="1600" dirty="0">
                <a:solidFill>
                  <a:srgbClr val="0070C0"/>
                </a:solidFill>
                <a:latin typeface="Arial" panose="020B0604020202020204" pitchFamily="34" charset="0"/>
                <a:cs typeface="Arial" panose="020B0604020202020204" pitchFamily="34" charset="0"/>
              </a:rPr>
              <a:t>(</a:t>
            </a:r>
            <a:r>
              <a:rPr lang="en-US" sz="1600" dirty="0">
                <a:solidFill>
                  <a:srgbClr val="000000"/>
                </a:solidFill>
                <a:latin typeface="Arial" panose="020B0604020202020204" pitchFamily="34" charset="0"/>
                <a:cs typeface="Arial" panose="020B0604020202020204" pitchFamily="34" charset="0"/>
              </a:rPr>
              <a:t>generated by combinations of multiplicative effects)</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In 1989 we missed a basic mathematical identity.</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Usual way to compute GM was just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shorthand for exponentiating average</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of logarithms of data</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Then, one can do standard statistics:</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Compute mean, standard deviation, skew, kurtosis of logs</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Perform normality tests, if logs are normal or close, distribution is ~lognormal.</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GM (data) = exp(mean of logs)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Standard deviation = exp (log standard deviation) = multiplicative standard deviation sigma,</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i.e., if lognormal and sigma = 1.2, ~2/3 of data should lie within [GM/1.2 … GM*1.2]</a:t>
            </a:r>
          </a:p>
          <a:p>
            <a:pPr lvl="1" eaLnBrk="1" hangingPunct="1">
              <a:lnSpc>
                <a:spcPct val="90000"/>
              </a:lnSpc>
            </a:pPr>
            <a:r>
              <a:rPr lang="en-US" altLang="en-US" sz="1200" dirty="0">
                <a:latin typeface="Arial" panose="020B0604020202020204" pitchFamily="34" charset="0"/>
                <a:cs typeface="Arial" panose="020B0604020202020204" pitchFamily="34" charset="0"/>
              </a:rPr>
              <a:t>GM(</a:t>
            </a:r>
            <a:r>
              <a:rPr lang="en-US" altLang="en-US" sz="1200" dirty="0" err="1">
                <a:latin typeface="Arial" panose="020B0604020202020204" pitchFamily="34" charset="0"/>
                <a:cs typeface="Arial" panose="020B0604020202020204" pitchFamily="34" charset="0"/>
              </a:rPr>
              <a:t>y:x</a:t>
            </a:r>
            <a:r>
              <a:rPr lang="en-US" altLang="en-US" sz="1200" dirty="0">
                <a:latin typeface="Arial" panose="020B0604020202020204" pitchFamily="34" charset="0"/>
                <a:cs typeface="Arial" panose="020B0604020202020204" pitchFamily="34" charset="0"/>
              </a:rPr>
              <a:t>) = 1/GM(</a:t>
            </a:r>
            <a:r>
              <a:rPr lang="en-US" altLang="en-US" sz="1200" dirty="0" err="1">
                <a:latin typeface="Arial" panose="020B0604020202020204" pitchFamily="34" charset="0"/>
                <a:cs typeface="Arial" panose="020B0604020202020204" pitchFamily="34" charset="0"/>
              </a:rPr>
              <a:t>x:y</a:t>
            </a:r>
            <a:r>
              <a:rPr lang="en-US" altLang="en-US" sz="1200" dirty="0">
                <a:latin typeface="Arial" panose="020B0604020202020204" pitchFamily="34" charset="0"/>
                <a:cs typeface="Arial" panose="020B0604020202020204" pitchFamily="34" charset="0"/>
              </a:rPr>
              <a:t>)	better be</a:t>
            </a:r>
          </a:p>
          <a:p>
            <a:pPr lvl="1" eaLnBrk="1" hangingPunct="1">
              <a:lnSpc>
                <a:spcPct val="90000"/>
              </a:lnSpc>
            </a:pPr>
            <a:r>
              <a:rPr lang="en-US" altLang="en-US" sz="1200" dirty="0">
                <a:latin typeface="Arial" panose="020B0604020202020204" pitchFamily="34" charset="0"/>
                <a:cs typeface="Arial" panose="020B0604020202020204" pitchFamily="34" charset="0"/>
              </a:rPr>
              <a:t>Sigma (</a:t>
            </a:r>
            <a:r>
              <a:rPr lang="en-US" altLang="en-US" sz="1200" dirty="0" err="1">
                <a:latin typeface="Arial" panose="020B0604020202020204" pitchFamily="34" charset="0"/>
                <a:cs typeface="Arial" panose="020B0604020202020204" pitchFamily="34" charset="0"/>
              </a:rPr>
              <a:t>y:x</a:t>
            </a:r>
            <a:r>
              <a:rPr lang="en-US" altLang="en-US" sz="1200" dirty="0">
                <a:latin typeface="Arial" panose="020B0604020202020204" pitchFamily="34" charset="0"/>
                <a:cs typeface="Arial" panose="020B0604020202020204" pitchFamily="34" charset="0"/>
              </a:rPr>
              <a:t>) = sigma (</a:t>
            </a:r>
            <a:r>
              <a:rPr lang="en-US" altLang="en-US" sz="1200" dirty="0" err="1">
                <a:latin typeface="Arial" panose="020B0604020202020204" pitchFamily="34" charset="0"/>
                <a:cs typeface="Arial" panose="020B0604020202020204" pitchFamily="34" charset="0"/>
              </a:rPr>
              <a:t>x:y</a:t>
            </a:r>
            <a:r>
              <a:rPr lang="en-US" altLang="en-US" sz="1200" dirty="0">
                <a:latin typeface="Arial" panose="020B0604020202020204" pitchFamily="34" charset="0"/>
                <a:cs typeface="Arial" panose="020B0604020202020204" pitchFamily="34" charset="0"/>
              </a:rPr>
              <a:t>)	invariant to choice of base.</a:t>
            </a:r>
          </a:p>
          <a:p>
            <a:pPr lvl="1" eaLnBrk="1" hangingPunct="1">
              <a:lnSpc>
                <a:spcPct val="90000"/>
              </a:lnSpc>
            </a:pPr>
            <a:r>
              <a:rPr lang="en-US" altLang="en-US" sz="1200" dirty="0">
                <a:latin typeface="Arial" panose="020B0604020202020204" pitchFamily="34" charset="0"/>
                <a:cs typeface="Arial" panose="020B0604020202020204" pitchFamily="34" charset="0"/>
              </a:rPr>
              <a:t>Skew (</a:t>
            </a:r>
            <a:r>
              <a:rPr lang="en-US" altLang="en-US" sz="1200" dirty="0" err="1">
                <a:latin typeface="Arial" panose="020B0604020202020204" pitchFamily="34" charset="0"/>
                <a:cs typeface="Arial" panose="020B0604020202020204" pitchFamily="34" charset="0"/>
              </a:rPr>
              <a:t>y:x</a:t>
            </a:r>
            <a:r>
              <a:rPr lang="en-US" altLang="en-US" sz="1200" dirty="0">
                <a:latin typeface="Arial" panose="020B0604020202020204" pitchFamily="34" charset="0"/>
                <a:cs typeface="Arial" panose="020B0604020202020204" pitchFamily="34" charset="0"/>
              </a:rPr>
              <a:t>) = - skew(</a:t>
            </a:r>
            <a:r>
              <a:rPr lang="en-US" altLang="en-US" sz="1200" dirty="0" err="1">
                <a:latin typeface="Arial" panose="020B0604020202020204" pitchFamily="34" charset="0"/>
                <a:cs typeface="Arial" panose="020B0604020202020204" pitchFamily="34" charset="0"/>
              </a:rPr>
              <a:t>x:y</a:t>
            </a:r>
            <a:r>
              <a:rPr lang="en-US" altLang="en-US" sz="1200" dirty="0">
                <a:latin typeface="Arial" panose="020B0604020202020204" pitchFamily="34" charset="0"/>
                <a:cs typeface="Arial" panose="020B0604020202020204" pitchFamily="34" charset="0"/>
              </a:rPr>
              <a:t>)	reverses left-to-right</a:t>
            </a:r>
          </a:p>
          <a:p>
            <a:pPr lvl="1" eaLnBrk="1" hangingPunct="1">
              <a:lnSpc>
                <a:spcPct val="90000"/>
              </a:lnSpc>
            </a:pPr>
            <a:r>
              <a:rPr lang="en-US" altLang="en-US" sz="1200" dirty="0">
                <a:latin typeface="Arial" panose="020B0604020202020204" pitchFamily="34" charset="0"/>
                <a:cs typeface="Arial" panose="020B0604020202020204" pitchFamily="34" charset="0"/>
              </a:rPr>
              <a:t>Kurtosis(</a:t>
            </a:r>
            <a:r>
              <a:rPr lang="en-US" altLang="en-US" sz="1200" dirty="0" err="1">
                <a:latin typeface="Arial" panose="020B0604020202020204" pitchFamily="34" charset="0"/>
                <a:cs typeface="Arial" panose="020B0604020202020204" pitchFamily="34" charset="0"/>
              </a:rPr>
              <a:t>y:x</a:t>
            </a:r>
            <a:r>
              <a:rPr lang="en-US" altLang="en-US" sz="1200" dirty="0">
                <a:latin typeface="Arial" panose="020B0604020202020204" pitchFamily="34" charset="0"/>
                <a:cs typeface="Arial" panose="020B0604020202020204" pitchFamily="34" charset="0"/>
              </a:rPr>
              <a:t>) = Kurtosis(</a:t>
            </a:r>
            <a:r>
              <a:rPr lang="en-US" altLang="en-US" sz="1200" dirty="0" err="1">
                <a:latin typeface="Arial" panose="020B0604020202020204" pitchFamily="34" charset="0"/>
                <a:cs typeface="Arial" panose="020B0604020202020204" pitchFamily="34" charset="0"/>
              </a:rPr>
              <a:t>x:y</a:t>
            </a:r>
            <a:r>
              <a:rPr lang="en-US" altLang="en-US" sz="1200" dirty="0">
                <a:latin typeface="Arial" panose="020B0604020202020204" pitchFamily="34" charset="0"/>
                <a:cs typeface="Arial" panose="020B0604020202020204" pitchFamily="34" charset="0"/>
              </a:rPr>
              <a:t>)	has same shape</a:t>
            </a:r>
            <a:endParaRPr lang="en-US" sz="12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J. R. Mashey, “War of the benchmark means: time for a truce,” ACM SIGARCH Computer Architecture News vol 32, issue 4, pp.1-14, September 2004. Doi: 10.1145/1040136.1040137</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J. R. Mashey, “Summarizing performance is no mean feat,” October 30, 2008, talk given 2005-2008 at various places.  </a:t>
            </a:r>
            <a:r>
              <a:rPr lang="en-US" sz="1400" dirty="0">
                <a:solidFill>
                  <a:srgbClr val="000000"/>
                </a:solidFill>
                <a:latin typeface="Arial" panose="020B0604020202020204" pitchFamily="34" charset="0"/>
                <a:cs typeface="Arial" panose="020B0604020202020204" pitchFamily="34" charset="0"/>
                <a:hlinkClick r:id="rId3"/>
              </a:rPr>
              <a:t>https://techviser.com/docs/Mashey.nomeanfeat.2008.pdf</a:t>
            </a:r>
            <a:r>
              <a:rPr lang="en-US" sz="1400" dirty="0">
                <a:solidFill>
                  <a:srgbClr val="000000"/>
                </a:solidFill>
                <a:latin typeface="Arial" panose="020B0604020202020204" pitchFamily="34" charset="0"/>
                <a:cs typeface="Arial" panose="020B0604020202020204" pitchFamily="34" charset="0"/>
              </a:rPr>
              <a:t> Many examples, 77p. </a:t>
            </a:r>
            <a:r>
              <a:rPr lang="en-US" sz="1400" dirty="0">
                <a:solidFill>
                  <a:srgbClr val="000000"/>
                </a:solidFill>
                <a:latin typeface="Arial" panose="020B0604020202020204" pitchFamily="34" charset="0"/>
                <a:cs typeface="Arial" panose="020B0604020202020204" pitchFamily="34" charset="0"/>
                <a:hlinkClick r:id="rId4"/>
              </a:rPr>
              <a:t>https://en.wikipedia.org/wiki/Log-normal_distribution</a:t>
            </a:r>
            <a:r>
              <a:rPr lang="en-US" sz="1400" dirty="0">
                <a:solidFill>
                  <a:srgbClr val="000000"/>
                </a:solidFill>
                <a:latin typeface="Arial" panose="020B0604020202020204" pitchFamily="34" charset="0"/>
                <a:cs typeface="Arial" panose="020B0604020202020204" pitchFamily="34" charset="0"/>
              </a:rPr>
              <a:t> </a:t>
            </a:r>
          </a:p>
          <a:p>
            <a:pPr eaLnBrk="1" hangingPunct="1">
              <a:lnSpc>
                <a:spcPct val="90000"/>
              </a:lnSpc>
              <a:defRPr/>
            </a:pPr>
            <a:r>
              <a:rPr lang="en-US" sz="1400" dirty="0">
                <a:solidFill>
                  <a:srgbClr val="FF0000"/>
                </a:solidFill>
                <a:latin typeface="Arial" panose="020B0604020202020204" pitchFamily="34" charset="0"/>
                <a:cs typeface="Arial" panose="020B0604020202020204" pitchFamily="34" charset="0"/>
              </a:rPr>
              <a:t>Standard statistical methods can be used to analyze distributions, not just averages</a:t>
            </a:r>
            <a:r>
              <a:rPr lang="en-US" sz="1400" dirty="0">
                <a:solidFill>
                  <a:srgbClr val="000000"/>
                </a:solidFill>
                <a:latin typeface="Arial" panose="020B0604020202020204" pitchFamily="34" charset="0"/>
                <a:cs typeface="Arial" panose="020B0604020202020204" pitchFamily="34" charset="0"/>
              </a:rPr>
              <a:t>.</a:t>
            </a:r>
            <a:br>
              <a:rPr lang="en-US" sz="1400" dirty="0">
                <a:solidFill>
                  <a:srgbClr val="000000"/>
                </a:solidFill>
                <a:latin typeface="Arial" panose="020B0604020202020204" pitchFamily="34" charset="0"/>
                <a:cs typeface="Arial" panose="020B0604020202020204" pitchFamily="34" charset="0"/>
              </a:rPr>
            </a:br>
            <a:br>
              <a:rPr lang="en-US" sz="1400" dirty="0">
                <a:solidFill>
                  <a:srgbClr val="000000"/>
                </a:solidFill>
                <a:latin typeface="Arial" panose="020B0604020202020204" pitchFamily="34" charset="0"/>
                <a:cs typeface="Arial" panose="020B0604020202020204" pitchFamily="34" charset="0"/>
              </a:rPr>
            </a:br>
            <a:endParaRPr lang="en-US" sz="12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48133" name="Footer Placeholder 1">
            <a:extLst>
              <a:ext uri="{FF2B5EF4-FFF2-40B4-BE49-F238E27FC236}">
                <a16:creationId xmlns:a16="http://schemas.microsoft.com/office/drawing/2014/main" id="{F3D379AA-72FF-4346-8F5E-B2151F1223FB}"/>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48134" name="Rectangle 2">
            <a:extLst>
              <a:ext uri="{FF2B5EF4-FFF2-40B4-BE49-F238E27FC236}">
                <a16:creationId xmlns:a16="http://schemas.microsoft.com/office/drawing/2014/main" id="{1F5AE8DF-C73C-457B-99F0-483824D25A55}"/>
              </a:ext>
            </a:extLst>
          </p:cNvPr>
          <p:cNvSpPr>
            <a:spLocks noChangeArrowheads="1"/>
          </p:cNvSpPr>
          <p:nvPr/>
        </p:nvSpPr>
        <p:spPr bwMode="auto">
          <a:xfrm>
            <a:off x="76200" y="43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endParaRPr lang="en-US" altLang="en-US"/>
          </a:p>
        </p:txBody>
      </p:sp>
      <p:graphicFrame>
        <p:nvGraphicFramePr>
          <p:cNvPr id="48135" name="Object 2">
            <a:extLst>
              <a:ext uri="{FF2B5EF4-FFF2-40B4-BE49-F238E27FC236}">
                <a16:creationId xmlns:a16="http://schemas.microsoft.com/office/drawing/2014/main" id="{9E8841EA-5EC1-4170-B3A0-FD6E73A2B50E}"/>
              </a:ext>
            </a:extLst>
          </p:cNvPr>
          <p:cNvGraphicFramePr>
            <a:graphicFrameLocks noChangeAspect="1"/>
          </p:cNvGraphicFramePr>
          <p:nvPr/>
        </p:nvGraphicFramePr>
        <p:xfrm>
          <a:off x="4648200" y="1617663"/>
          <a:ext cx="3883025" cy="917575"/>
        </p:xfrm>
        <a:graphic>
          <a:graphicData uri="http://schemas.openxmlformats.org/presentationml/2006/ole">
            <mc:AlternateContent xmlns:mc="http://schemas.openxmlformats.org/markup-compatibility/2006">
              <mc:Choice xmlns:v="urn:schemas-microsoft-com:vml" Requires="v">
                <p:oleObj r:id="rId5" imgW="2705100" imgH="635000" progId="Equation.3">
                  <p:embed/>
                </p:oleObj>
              </mc:Choice>
              <mc:Fallback>
                <p:oleObj r:id="rId5" imgW="2705100" imgH="6350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617663"/>
                        <a:ext cx="38830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E5F4021C-E8CF-41FC-9E0A-6F6715B7080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32C61584-E92F-4810-A4D4-A5AA3D6A34DC}" type="slidenum">
              <a:rPr lang="en-US" altLang="en-US" smtClean="0"/>
              <a:pPr>
                <a:spcBef>
                  <a:spcPct val="0"/>
                </a:spcBef>
                <a:buFontTx/>
                <a:buNone/>
              </a:pPr>
              <a:t>22</a:t>
            </a:fld>
            <a:endParaRPr lang="en-US" altLang="en-US"/>
          </a:p>
        </p:txBody>
      </p:sp>
      <p:sp>
        <p:nvSpPr>
          <p:cNvPr id="50179" name="Rectangle 4">
            <a:extLst>
              <a:ext uri="{FF2B5EF4-FFF2-40B4-BE49-F238E27FC236}">
                <a16:creationId xmlns:a16="http://schemas.microsoft.com/office/drawing/2014/main" id="{AB7D006E-479B-4C3D-AE2D-F8AC793EA2F5}"/>
              </a:ext>
            </a:extLst>
          </p:cNvPr>
          <p:cNvSpPr>
            <a:spLocks noGrp="1" noChangeArrowheads="1"/>
          </p:cNvSpPr>
          <p:nvPr>
            <p:ph type="title"/>
          </p:nvPr>
        </p:nvSpPr>
        <p:spPr/>
        <p:txBody>
          <a:bodyPr/>
          <a:lstStyle/>
          <a:p>
            <a:pPr eaLnBrk="1" hangingPunct="1"/>
            <a:r>
              <a:rPr lang="en-US" altLang="en-US"/>
              <a:t>Lessons - NLP(?)</a:t>
            </a:r>
          </a:p>
        </p:txBody>
      </p:sp>
      <p:sp>
        <p:nvSpPr>
          <p:cNvPr id="16388" name="Rectangle 7">
            <a:extLst>
              <a:ext uri="{FF2B5EF4-FFF2-40B4-BE49-F238E27FC236}">
                <a16:creationId xmlns:a16="http://schemas.microsoft.com/office/drawing/2014/main" id="{91509D9A-B2F3-4034-BAFB-18A2A76B6864}"/>
              </a:ext>
            </a:extLst>
          </p:cNvPr>
          <p:cNvSpPr>
            <a:spLocks noGrp="1" noChangeArrowheads="1"/>
          </p:cNvSpPr>
          <p:nvPr>
            <p:ph type="body" idx="1"/>
          </p:nvPr>
        </p:nvSpPr>
        <p:spPr>
          <a:xfrm>
            <a:off x="381000" y="1127125"/>
            <a:ext cx="8534400" cy="4603750"/>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Knowing ~nothing of NLP benchmarking, I looked around</a:t>
            </a:r>
          </a:p>
          <a:p>
            <a:pPr eaLnBrk="1" hangingPunct="1">
              <a:lnSpc>
                <a:spcPct val="90000"/>
              </a:lnSpc>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Metrics?  Accuracy, Precision, Recall or F1?</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hlinkClick r:id="rId3"/>
              </a:rPr>
              <a:t>https://towardsdatascience.com/accuracy-precision-recall-or-f1-331fb37c5cb9</a:t>
            </a:r>
            <a:r>
              <a:rPr lang="en-US" sz="1600" dirty="0">
                <a:solidFill>
                  <a:srgbClr val="000000"/>
                </a:solidFill>
                <a:latin typeface="Arial" panose="020B0604020202020204" pitchFamily="34" charset="0"/>
                <a:cs typeface="Arial" panose="020B0604020202020204" pitchFamily="34" charset="0"/>
              </a:rPr>
              <a:t> </a:t>
            </a:r>
            <a:br>
              <a:rPr lang="en-US" sz="1600" dirty="0">
                <a:solidFill>
                  <a:srgbClr val="000000"/>
                </a:solidFill>
                <a:latin typeface="Arial" panose="020B0604020202020204" pitchFamily="34" charset="0"/>
                <a:cs typeface="Arial" panose="020B0604020202020204" pitchFamily="34" charset="0"/>
              </a:rPr>
            </a:b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err="1">
                <a:solidFill>
                  <a:srgbClr val="000000"/>
                </a:solidFill>
                <a:latin typeface="Arial" panose="020B0604020202020204" pitchFamily="34" charset="0"/>
                <a:cs typeface="Arial" panose="020B0604020202020204" pitchFamily="34" charset="0"/>
              </a:rPr>
              <a:t>Dynabench</a:t>
            </a:r>
            <a:r>
              <a:rPr lang="en-US" sz="1600" dirty="0">
                <a:solidFill>
                  <a:srgbClr val="000000"/>
                </a:solidFill>
                <a:latin typeface="Arial" panose="020B0604020202020204" pitchFamily="34" charset="0"/>
                <a:cs typeface="Arial" panose="020B0604020202020204" pitchFamily="34" charset="0"/>
              </a:rPr>
              <a:t>: Rethinking Benchmarking in NLP</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hlinkClick r:id="rId4"/>
              </a:rPr>
              <a:t>https://arxiv.org/abs/2104.14337</a:t>
            </a:r>
            <a:r>
              <a:rPr lang="en-US" sz="1600" dirty="0">
                <a:solidFill>
                  <a:srgbClr val="000000"/>
                </a:solidFill>
                <a:latin typeface="Arial" panose="020B0604020202020204" pitchFamily="34" charset="0"/>
                <a:cs typeface="Arial" panose="020B0604020202020204" pitchFamily="34" charset="0"/>
              </a:rPr>
              <a:t> </a:t>
            </a:r>
          </a:p>
          <a:p>
            <a:pPr marL="0" indent="0" eaLnBrk="1" hangingPunct="1">
              <a:lnSpc>
                <a:spcPct val="90000"/>
              </a:lnSpc>
              <a:buNone/>
              <a:defRPr/>
            </a:pPr>
            <a:endParaRPr lang="en-US" sz="16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hlinkClick r:id="rId5"/>
              </a:rPr>
              <a:t>https://paperswithcode.com</a:t>
            </a:r>
            <a:r>
              <a:rPr lang="en-US" sz="1200" dirty="0">
                <a:solidFill>
                  <a:srgbClr val="000000"/>
                </a:solidFill>
                <a:latin typeface="Arial" panose="020B0604020202020204" pitchFamily="34" charset="0"/>
                <a:cs typeface="Arial" panose="020B0604020202020204" pitchFamily="34" charset="0"/>
                <a:hlinkClick r:id="rId5"/>
              </a:rPr>
              <a:t>/</a:t>
            </a:r>
            <a:r>
              <a:rPr lang="en-US" sz="1400" dirty="0">
                <a:solidFill>
                  <a:srgbClr val="000000"/>
                </a:solidFill>
                <a:latin typeface="Arial" panose="020B0604020202020204" pitchFamily="34" charset="0"/>
                <a:cs typeface="Arial" panose="020B0604020202020204" pitchFamily="34" charset="0"/>
              </a:rPr>
              <a:t> </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Natural Language Processing Performance Metrics (Benchmarks)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hlinkClick r:id="rId6"/>
              </a:rPr>
              <a:t>https://dev.to/amananandrai/natural-language-processing-performance-metrics-benchmarks-4jel</a:t>
            </a:r>
            <a:r>
              <a:rPr lang="en-US" sz="1400" dirty="0">
                <a:solidFill>
                  <a:srgbClr val="000000"/>
                </a:solidFill>
                <a:latin typeface="Arial" panose="020B0604020202020204" pitchFamily="34" charset="0"/>
                <a:cs typeface="Arial" panose="020B0604020202020204" pitchFamily="34" charset="0"/>
              </a:rPr>
              <a:t>  GLUE, </a:t>
            </a:r>
            <a:r>
              <a:rPr lang="en-US" sz="1400" dirty="0" err="1">
                <a:solidFill>
                  <a:srgbClr val="000000"/>
                </a:solidFill>
                <a:latin typeface="Arial" panose="020B0604020202020204" pitchFamily="34" charset="0"/>
                <a:cs typeface="Arial" panose="020B0604020202020204" pitchFamily="34" charset="0"/>
              </a:rPr>
              <a:t>SuperGLUE</a:t>
            </a:r>
            <a:r>
              <a:rPr lang="en-US" sz="1400" dirty="0">
                <a:solidFill>
                  <a:srgbClr val="000000"/>
                </a:solidFill>
                <a:latin typeface="Arial" panose="020B0604020202020204" pitchFamily="34" charset="0"/>
                <a:cs typeface="Arial" panose="020B0604020202020204" pitchFamily="34" charset="0"/>
              </a:rPr>
              <a:t>, </a:t>
            </a:r>
            <a:r>
              <a:rPr lang="en-US" sz="1400" dirty="0" err="1">
                <a:solidFill>
                  <a:srgbClr val="000000"/>
                </a:solidFill>
                <a:latin typeface="Arial" panose="020B0604020202020204" pitchFamily="34" charset="0"/>
                <a:cs typeface="Arial" panose="020B0604020202020204" pitchFamily="34" charset="0"/>
              </a:rPr>
              <a:t>SQuAD</a:t>
            </a:r>
            <a:r>
              <a:rPr lang="en-US" sz="1400" dirty="0">
                <a:solidFill>
                  <a:srgbClr val="000000"/>
                </a:solidFill>
                <a:latin typeface="Arial" panose="020B0604020202020204" pitchFamily="34" charset="0"/>
                <a:cs typeface="Arial" panose="020B0604020202020204" pitchFamily="34" charset="0"/>
              </a:rPr>
              <a:t>, BLEU, MS MACROS, XTREME</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This is obviously a huge space, some applications seem to overlap with </a:t>
            </a:r>
            <a:r>
              <a:rPr lang="en-US" sz="1400" dirty="0" err="1">
                <a:solidFill>
                  <a:srgbClr val="000000"/>
                </a:solidFill>
                <a:latin typeface="Arial" panose="020B0604020202020204" pitchFamily="34" charset="0"/>
                <a:cs typeface="Arial" panose="020B0604020202020204" pitchFamily="34" charset="0"/>
              </a:rPr>
              <a:t>MLCommons</a:t>
            </a:r>
            <a:r>
              <a:rPr lang="en-US" sz="1400" dirty="0">
                <a:solidFill>
                  <a:srgbClr val="000000"/>
                </a:solidFill>
                <a:latin typeface="Arial" panose="020B0604020202020204" pitchFamily="34" charset="0"/>
                <a:cs typeface="Arial" panose="020B0604020202020204" pitchFamily="34" charset="0"/>
              </a:rPr>
              <a:t>, but there may be generic lessons from experience with SPEC and others.</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GLUE/</a:t>
            </a:r>
            <a:r>
              <a:rPr lang="en-US" sz="1400" dirty="0" err="1">
                <a:solidFill>
                  <a:srgbClr val="000000"/>
                </a:solidFill>
                <a:latin typeface="Arial" panose="020B0604020202020204" pitchFamily="34" charset="0"/>
                <a:cs typeface="Arial" panose="020B0604020202020204" pitchFamily="34" charset="0"/>
              </a:rPr>
              <a:t>SuperGLUE</a:t>
            </a:r>
            <a:r>
              <a:rPr lang="en-US" sz="1400" dirty="0">
                <a:solidFill>
                  <a:srgbClr val="000000"/>
                </a:solidFill>
                <a:latin typeface="Arial" panose="020B0604020202020204" pitchFamily="34" charset="0"/>
                <a:cs typeface="Arial" panose="020B0604020202020204" pitchFamily="34" charset="0"/>
              </a:rPr>
              <a:t> looks like promising start. There may be more.</a:t>
            </a: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50181" name="Footer Placeholder 1">
            <a:extLst>
              <a:ext uri="{FF2B5EF4-FFF2-40B4-BE49-F238E27FC236}">
                <a16:creationId xmlns:a16="http://schemas.microsoft.com/office/drawing/2014/main" id="{EC8C1972-F124-413E-87F5-17D7BDA5A40F}"/>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50182" name="Rectangle 2">
            <a:extLst>
              <a:ext uri="{FF2B5EF4-FFF2-40B4-BE49-F238E27FC236}">
                <a16:creationId xmlns:a16="http://schemas.microsoft.com/office/drawing/2014/main" id="{5E7A50DE-1C63-4C5B-B6E5-B2776BFD68FB}"/>
              </a:ext>
            </a:extLst>
          </p:cNvPr>
          <p:cNvSpPr>
            <a:spLocks noChangeArrowheads="1"/>
          </p:cNvSpPr>
          <p:nvPr/>
        </p:nvSpPr>
        <p:spPr bwMode="auto">
          <a:xfrm>
            <a:off x="76200" y="43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83486EDA-2F39-46BE-88B7-8951970D9B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7A87AD43-382A-485B-81F0-A355EEFC4F38}" type="slidenum">
              <a:rPr lang="en-US" altLang="en-US" smtClean="0"/>
              <a:pPr>
                <a:spcBef>
                  <a:spcPct val="0"/>
                </a:spcBef>
                <a:buFontTx/>
                <a:buNone/>
              </a:pPr>
              <a:t>23</a:t>
            </a:fld>
            <a:endParaRPr lang="en-US" altLang="en-US"/>
          </a:p>
        </p:txBody>
      </p:sp>
      <p:sp>
        <p:nvSpPr>
          <p:cNvPr id="56323" name="Rectangle 4">
            <a:extLst>
              <a:ext uri="{FF2B5EF4-FFF2-40B4-BE49-F238E27FC236}">
                <a16:creationId xmlns:a16="http://schemas.microsoft.com/office/drawing/2014/main" id="{78B30036-0857-44DA-8857-2E7CB9BB1312}"/>
              </a:ext>
            </a:extLst>
          </p:cNvPr>
          <p:cNvSpPr>
            <a:spLocks noGrp="1" noChangeArrowheads="1"/>
          </p:cNvSpPr>
          <p:nvPr>
            <p:ph type="title"/>
          </p:nvPr>
        </p:nvSpPr>
        <p:spPr/>
        <p:txBody>
          <a:bodyPr/>
          <a:lstStyle/>
          <a:p>
            <a:pPr eaLnBrk="1" hangingPunct="1"/>
            <a:r>
              <a:rPr lang="en-US" altLang="en-US" dirty="0"/>
              <a:t>GLUE, </a:t>
            </a:r>
            <a:r>
              <a:rPr lang="en-US" altLang="en-US" dirty="0" err="1"/>
              <a:t>SuperGLUE</a:t>
            </a:r>
            <a:r>
              <a:rPr lang="en-US" altLang="en-US" dirty="0"/>
              <a:t>?</a:t>
            </a:r>
          </a:p>
        </p:txBody>
      </p:sp>
      <p:sp>
        <p:nvSpPr>
          <p:cNvPr id="16388" name="Rectangle 7">
            <a:extLst>
              <a:ext uri="{FF2B5EF4-FFF2-40B4-BE49-F238E27FC236}">
                <a16:creationId xmlns:a16="http://schemas.microsoft.com/office/drawing/2014/main" id="{78DF344F-9C8C-4188-BF61-93449DA4CDDC}"/>
              </a:ext>
            </a:extLst>
          </p:cNvPr>
          <p:cNvSpPr>
            <a:spLocks noGrp="1" noChangeArrowheads="1"/>
          </p:cNvSpPr>
          <p:nvPr>
            <p:ph type="body" idx="1"/>
          </p:nvPr>
        </p:nvSpPr>
        <p:spPr>
          <a:xfrm>
            <a:off x="381000" y="1127125"/>
            <a:ext cx="8534400" cy="4581525"/>
          </a:xfrm>
        </p:spPr>
        <p:txBody>
          <a:bodyPr/>
          <a:lstStyle/>
          <a:p>
            <a:pPr algn="l"/>
            <a:r>
              <a:rPr lang="en-US" sz="1400" b="0" i="0" u="none" strike="noStrike" baseline="0" dirty="0">
                <a:latin typeface="Arial" panose="020B0604020202020204" pitchFamily="34" charset="0"/>
                <a:cs typeface="Arial" panose="020B0604020202020204" pitchFamily="34" charset="0"/>
              </a:rPr>
              <a:t>GLUE: A MULTI-TASK BENCHMARK AND ANALYSIS PLATFORM FOR NATURAL LANGUAGE UNDERSTANDING</a:t>
            </a:r>
            <a:r>
              <a:rPr lang="en-US" sz="1400" b="0" i="0" u="none" strike="noStrike" baseline="0"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hlinkClick r:id="rId3"/>
              </a:rPr>
              <a:t>https://arxiv.org/pdf/1804.07461.pdf</a:t>
            </a:r>
            <a:r>
              <a:rPr lang="en-US" sz="1400" dirty="0">
                <a:solidFill>
                  <a:srgbClr val="000000"/>
                </a:solidFill>
                <a:latin typeface="Arial" panose="020B0604020202020204" pitchFamily="34" charset="0"/>
                <a:cs typeface="Arial" panose="020B0604020202020204" pitchFamily="34" charset="0"/>
              </a:rPr>
              <a:t> </a:t>
            </a:r>
          </a:p>
          <a:p>
            <a:pPr algn="l"/>
            <a:endParaRPr lang="en-US" sz="1600" dirty="0">
              <a:solidFill>
                <a:srgbClr val="000000"/>
              </a:solidFill>
              <a:latin typeface="Lato"/>
            </a:endParaRPr>
          </a:p>
          <a:p>
            <a:pPr>
              <a:defRPr/>
            </a:pPr>
            <a:r>
              <a:rPr lang="en-US" sz="1600" dirty="0" err="1"/>
              <a:t>SuperGLUE</a:t>
            </a:r>
            <a:r>
              <a:rPr lang="en-US" sz="1600" dirty="0"/>
              <a:t>: A Stickier Benchmark for General-Purpose Language Understanding Systems </a:t>
            </a:r>
            <a:r>
              <a:rPr lang="en-US" sz="1600" dirty="0">
                <a:solidFill>
                  <a:srgbClr val="000000"/>
                </a:solidFill>
                <a:latin typeface="Lato"/>
                <a:hlinkClick r:id="rId4"/>
              </a:rPr>
              <a:t>https://super.gluebenchmark.com/</a:t>
            </a:r>
            <a:r>
              <a:rPr lang="en-US" sz="1600" dirty="0">
                <a:solidFill>
                  <a:srgbClr val="000000"/>
                </a:solidFill>
                <a:latin typeface="Lato"/>
              </a:rPr>
              <a:t> </a:t>
            </a:r>
            <a:br>
              <a:rPr lang="en-US" sz="1600" dirty="0">
                <a:solidFill>
                  <a:srgbClr val="000000"/>
                </a:solidFill>
                <a:latin typeface="Lato"/>
              </a:rPr>
            </a:br>
            <a:r>
              <a:rPr lang="en-US" sz="1600" dirty="0">
                <a:solidFill>
                  <a:srgbClr val="000000"/>
                </a:solidFill>
                <a:latin typeface="Lato"/>
                <a:hlinkClick r:id="rId5"/>
              </a:rPr>
              <a:t>https://w4ngatang.github.io/static/papers/superglue.pdf</a:t>
            </a:r>
            <a:r>
              <a:rPr lang="en-US" sz="1600" dirty="0">
                <a:solidFill>
                  <a:srgbClr val="000000"/>
                </a:solidFill>
                <a:latin typeface="Lato"/>
              </a:rPr>
              <a:t> </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“GLUE is a collection of nine language understanding tasks built on existing public datasets, together with</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private test data, an evaluation server, a single-number target metric, and an accompanying expert constructed</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diagnostic set. …The </a:t>
            </a:r>
            <a:r>
              <a:rPr lang="en-US" sz="1200" dirty="0">
                <a:solidFill>
                  <a:srgbClr val="FF0000"/>
                </a:solidFill>
                <a:latin typeface="Arial" panose="020B0604020202020204" pitchFamily="34" charset="0"/>
                <a:cs typeface="Arial" panose="020B0604020202020204" pitchFamily="34" charset="0"/>
              </a:rPr>
              <a:t>progress of the last twelve months has eroded headroom </a:t>
            </a:r>
            <a:r>
              <a:rPr lang="en-US" sz="1200" dirty="0">
                <a:solidFill>
                  <a:srgbClr val="000000"/>
                </a:solidFill>
                <a:latin typeface="Arial" panose="020B0604020202020204" pitchFamily="34" charset="0"/>
                <a:cs typeface="Arial" panose="020B0604020202020204" pitchFamily="34" charset="0"/>
              </a:rPr>
              <a:t>on the GLUE benchmark dramatically.</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While some tasks (Figure 1) and some linguistic phenomena (Figure 2 in Appendix B) measured</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in GLUE remain difficult, the current state of the art GLUE Score as of early July 2019 (88.4 from</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Yang et al., 2019) surpasses human performance (87.1 from </a:t>
            </a:r>
            <a:r>
              <a:rPr lang="en-US" sz="1200" dirty="0" err="1">
                <a:solidFill>
                  <a:srgbClr val="000000"/>
                </a:solidFill>
                <a:latin typeface="Arial" panose="020B0604020202020204" pitchFamily="34" charset="0"/>
                <a:cs typeface="Arial" panose="020B0604020202020204" pitchFamily="34" charset="0"/>
              </a:rPr>
              <a:t>Nangia</a:t>
            </a:r>
            <a:r>
              <a:rPr lang="en-US" sz="1200" dirty="0">
                <a:solidFill>
                  <a:srgbClr val="000000"/>
                </a:solidFill>
                <a:latin typeface="Arial" panose="020B0604020202020204" pitchFamily="34" charset="0"/>
                <a:cs typeface="Arial" panose="020B0604020202020204" pitchFamily="34" charset="0"/>
              </a:rPr>
              <a:t> and Bowman, 2019) … Consequently, while there remains substantial scope for improvement towards GLUE’s high-level goals, the original version of</a:t>
            </a:r>
          </a:p>
          <a:p>
            <a:pPr marL="400050" lvl="1" indent="0">
              <a:buNone/>
              <a:defRPr/>
            </a:pPr>
            <a:r>
              <a:rPr lang="en-US" sz="1200" dirty="0">
                <a:solidFill>
                  <a:srgbClr val="000000"/>
                </a:solidFill>
                <a:latin typeface="Arial" panose="020B0604020202020204" pitchFamily="34" charset="0"/>
                <a:cs typeface="Arial" panose="020B0604020202020204" pitchFamily="34" charset="0"/>
              </a:rPr>
              <a:t>the benchmark is no longer a suitable metric for quantifying such progress. …</a:t>
            </a:r>
            <a:br>
              <a:rPr lang="en-US" sz="1200" dirty="0">
                <a:solidFill>
                  <a:srgbClr val="000000"/>
                </a:solidFill>
                <a:latin typeface="Arial" panose="020B0604020202020204" pitchFamily="34" charset="0"/>
                <a:cs typeface="Arial" panose="020B0604020202020204" pitchFamily="34" charset="0"/>
              </a:rPr>
            </a:br>
            <a:r>
              <a:rPr lang="en-US" sz="1200" dirty="0">
                <a:solidFill>
                  <a:srgbClr val="000000"/>
                </a:solidFill>
                <a:latin typeface="Arial" panose="020B0604020202020204" pitchFamily="34" charset="0"/>
                <a:cs typeface="Arial" panose="020B0604020202020204" pitchFamily="34" charset="0"/>
              </a:rPr>
              <a:t>In response, we introduce </a:t>
            </a:r>
            <a:r>
              <a:rPr lang="en-US" sz="1200" dirty="0" err="1">
                <a:solidFill>
                  <a:srgbClr val="000000"/>
                </a:solidFill>
                <a:latin typeface="Arial" panose="020B0604020202020204" pitchFamily="34" charset="0"/>
                <a:cs typeface="Arial" panose="020B0604020202020204" pitchFamily="34" charset="0"/>
              </a:rPr>
              <a:t>SuperGLUE</a:t>
            </a:r>
            <a:r>
              <a:rPr lang="en-US" sz="1200" dirty="0">
                <a:solidFill>
                  <a:srgbClr val="000000"/>
                </a:solidFill>
                <a:latin typeface="Arial" panose="020B0604020202020204" pitchFamily="34" charset="0"/>
                <a:cs typeface="Arial" panose="020B0604020202020204" pitchFamily="34" charset="0"/>
              </a:rPr>
              <a:t>, a new benchmark designed to pose a more rigorous test of language understanding. </a:t>
            </a:r>
            <a:r>
              <a:rPr lang="en-US" sz="1200" dirty="0" err="1">
                <a:solidFill>
                  <a:srgbClr val="000000"/>
                </a:solidFill>
                <a:latin typeface="Arial" panose="020B0604020202020204" pitchFamily="34" charset="0"/>
                <a:cs typeface="Arial" panose="020B0604020202020204" pitchFamily="34" charset="0"/>
              </a:rPr>
              <a:t>SuperGLUE</a:t>
            </a:r>
            <a:r>
              <a:rPr lang="en-US" sz="1200" dirty="0">
                <a:solidFill>
                  <a:srgbClr val="000000"/>
                </a:solidFill>
                <a:latin typeface="Arial" panose="020B0604020202020204" pitchFamily="34" charset="0"/>
                <a:cs typeface="Arial" panose="020B0604020202020204" pitchFamily="34" charset="0"/>
              </a:rPr>
              <a:t> has the same high-level motivation as GLUE: </a:t>
            </a:r>
            <a:r>
              <a:rPr lang="en-US" sz="1200" dirty="0">
                <a:solidFill>
                  <a:srgbClr val="FF0000"/>
                </a:solidFill>
                <a:latin typeface="Arial" panose="020B0604020202020204" pitchFamily="34" charset="0"/>
                <a:cs typeface="Arial" panose="020B0604020202020204" pitchFamily="34" charset="0"/>
              </a:rPr>
              <a:t>to provide a simple, hard-to-game measure of progress</a:t>
            </a:r>
            <a:r>
              <a:rPr lang="en-US" sz="1200" dirty="0">
                <a:solidFill>
                  <a:srgbClr val="000000"/>
                </a:solidFill>
                <a:latin typeface="Arial" panose="020B0604020202020204" pitchFamily="34" charset="0"/>
                <a:cs typeface="Arial" panose="020B0604020202020204" pitchFamily="34" charset="0"/>
              </a:rPr>
              <a:t> toward general-purpose language understanding technologies for English.”</a:t>
            </a:r>
          </a:p>
          <a:p>
            <a:pPr marL="571500" lvl="1" indent="-171450">
              <a:buFont typeface="Arial" panose="020B0604020202020204" pitchFamily="34" charset="0"/>
              <a:buChar char="‒"/>
              <a:defRPr/>
            </a:pPr>
            <a:r>
              <a:rPr lang="en-US" sz="1200" dirty="0">
                <a:solidFill>
                  <a:srgbClr val="FF0000"/>
                </a:solidFill>
                <a:latin typeface="Arial" panose="020B0604020202020204" pitchFamily="34" charset="0"/>
                <a:cs typeface="Arial" panose="020B0604020202020204" pitchFamily="34" charset="0"/>
              </a:rPr>
              <a:t>8 benchmark test sets, average for single figure of merit</a:t>
            </a:r>
          </a:p>
          <a:p>
            <a:pPr marL="571500" lvl="1" indent="-171450">
              <a:buFont typeface="Arial" panose="020B0604020202020204" pitchFamily="34" charset="0"/>
              <a:buChar char="‒"/>
              <a:defRPr/>
            </a:pPr>
            <a:r>
              <a:rPr lang="en-US" sz="1200" dirty="0">
                <a:solidFill>
                  <a:srgbClr val="FF0000"/>
                </a:solidFill>
                <a:latin typeface="Arial" panose="020B0604020202020204" pitchFamily="34" charset="0"/>
                <a:cs typeface="Arial" panose="020B0604020202020204" pitchFamily="34" charset="0"/>
              </a:rPr>
              <a:t>Reminiscent of SPEC in early days!</a:t>
            </a:r>
          </a:p>
          <a:p>
            <a:pPr marL="0" indent="0">
              <a:buNone/>
              <a:defRPr/>
            </a:pPr>
            <a:endParaRPr lang="en-US" sz="1600" dirty="0">
              <a:solidFill>
                <a:srgbClr val="000000"/>
              </a:solidFill>
              <a:latin typeface="Lato"/>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56325" name="Footer Placeholder 1">
            <a:extLst>
              <a:ext uri="{FF2B5EF4-FFF2-40B4-BE49-F238E27FC236}">
                <a16:creationId xmlns:a16="http://schemas.microsoft.com/office/drawing/2014/main" id="{2C8CEF81-9837-4380-B562-FFE82981655E}"/>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56326" name="Rectangle 2">
            <a:extLst>
              <a:ext uri="{FF2B5EF4-FFF2-40B4-BE49-F238E27FC236}">
                <a16:creationId xmlns:a16="http://schemas.microsoft.com/office/drawing/2014/main" id="{8D7F5C9F-5A24-470F-B90E-E5468E252CCD}"/>
              </a:ext>
            </a:extLst>
          </p:cNvPr>
          <p:cNvSpPr>
            <a:spLocks noChangeArrowheads="1"/>
          </p:cNvSpPr>
          <p:nvPr/>
        </p:nvSpPr>
        <p:spPr bwMode="auto">
          <a:xfrm>
            <a:off x="76200" y="43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endParaRPr lang="en-US" altLang="en-US"/>
          </a:p>
        </p:txBody>
      </p:sp>
    </p:spTree>
    <p:extLst>
      <p:ext uri="{BB962C8B-B14F-4D97-AF65-F5344CB8AC3E}">
        <p14:creationId xmlns:p14="http://schemas.microsoft.com/office/powerpoint/2010/main" val="1779510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83486EDA-2F39-46BE-88B7-8951970D9B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7A87AD43-382A-485B-81F0-A355EEFC4F38}" type="slidenum">
              <a:rPr lang="en-US" altLang="en-US" smtClean="0"/>
              <a:pPr>
                <a:spcBef>
                  <a:spcPct val="0"/>
                </a:spcBef>
                <a:buFontTx/>
                <a:buNone/>
              </a:pPr>
              <a:t>24</a:t>
            </a:fld>
            <a:endParaRPr lang="en-US" altLang="en-US"/>
          </a:p>
        </p:txBody>
      </p:sp>
      <p:sp>
        <p:nvSpPr>
          <p:cNvPr id="56323" name="Rectangle 4">
            <a:extLst>
              <a:ext uri="{FF2B5EF4-FFF2-40B4-BE49-F238E27FC236}">
                <a16:creationId xmlns:a16="http://schemas.microsoft.com/office/drawing/2014/main" id="{78B30036-0857-44DA-8857-2E7CB9BB1312}"/>
              </a:ext>
            </a:extLst>
          </p:cNvPr>
          <p:cNvSpPr>
            <a:spLocks noGrp="1" noChangeArrowheads="1"/>
          </p:cNvSpPr>
          <p:nvPr>
            <p:ph type="title"/>
          </p:nvPr>
        </p:nvSpPr>
        <p:spPr/>
        <p:txBody>
          <a:bodyPr/>
          <a:lstStyle/>
          <a:p>
            <a:pPr eaLnBrk="1" hangingPunct="1"/>
            <a:r>
              <a:rPr lang="en-US" altLang="en-US" dirty="0"/>
              <a:t>GLUE, </a:t>
            </a:r>
            <a:r>
              <a:rPr lang="en-US" altLang="en-US" dirty="0" err="1"/>
              <a:t>SuperGLUE</a:t>
            </a:r>
            <a:endParaRPr lang="en-US" altLang="en-US" dirty="0"/>
          </a:p>
        </p:txBody>
      </p:sp>
      <p:sp>
        <p:nvSpPr>
          <p:cNvPr id="16388" name="Rectangle 7">
            <a:extLst>
              <a:ext uri="{FF2B5EF4-FFF2-40B4-BE49-F238E27FC236}">
                <a16:creationId xmlns:a16="http://schemas.microsoft.com/office/drawing/2014/main" id="{78DF344F-9C8C-4188-BF61-93449DA4CDDC}"/>
              </a:ext>
            </a:extLst>
          </p:cNvPr>
          <p:cNvSpPr>
            <a:spLocks noGrp="1" noChangeArrowheads="1"/>
          </p:cNvSpPr>
          <p:nvPr>
            <p:ph type="body" idx="1"/>
          </p:nvPr>
        </p:nvSpPr>
        <p:spPr>
          <a:xfrm>
            <a:off x="381000" y="1046162"/>
            <a:ext cx="8534400" cy="1217639"/>
          </a:xfrm>
        </p:spPr>
        <p:txBody>
          <a:bodyPr/>
          <a:lstStyle/>
          <a:p>
            <a:pPr algn="l"/>
            <a:r>
              <a:rPr lang="en-US" sz="1400" b="0" i="0" u="none" strike="noStrike" baseline="0" dirty="0" err="1">
                <a:latin typeface="Arial" panose="020B0604020202020204" pitchFamily="34" charset="0"/>
                <a:cs typeface="Arial" panose="020B0604020202020204" pitchFamily="34" charset="0"/>
              </a:rPr>
              <a:t>SuperGLUE</a:t>
            </a:r>
            <a:r>
              <a:rPr lang="en-US" sz="1400" b="0" i="0" u="none" strike="noStrike" baseline="0" dirty="0">
                <a:latin typeface="Arial" panose="020B0604020202020204" pitchFamily="34" charset="0"/>
                <a:cs typeface="Arial" panose="020B0604020202020204" pitchFamily="34" charset="0"/>
              </a:rPr>
              <a:t> paper uses numbers rescaled to human performance = 1 (VAX-11/780 in SPECmark89!)</a:t>
            </a:r>
          </a:p>
          <a:p>
            <a:pPr algn="l"/>
            <a:r>
              <a:rPr lang="en-US" altLang="en-US" sz="1400" dirty="0">
                <a:latin typeface="Arial" panose="020B0604020202020204" pitchFamily="34" charset="0"/>
                <a:cs typeface="Arial" panose="020B0604020202020204" pitchFamily="34" charset="0"/>
              </a:rPr>
              <a:t>Blue = GLUE overall score … but is that (correct) GM of rescaled numbers or (wrong) AM?</a:t>
            </a:r>
          </a:p>
          <a:p>
            <a:pPr algn="l"/>
            <a:r>
              <a:rPr lang="en-US" altLang="en-US" sz="1400" dirty="0">
                <a:latin typeface="Arial" panose="020B0604020202020204" pitchFamily="34" charset="0"/>
                <a:cs typeface="Arial" panose="020B0604020202020204" pitchFamily="34" charset="0"/>
              </a:rPr>
              <a:t>“average of multiple metrics” seems OK if commensurate, otherwise may skew distribution or have a stronger effect than expected on overall result. If numbers close, may not matter.</a:t>
            </a:r>
            <a:endParaRPr lang="en-US" altLang="en-US" sz="1600" dirty="0">
              <a:latin typeface="Arial" panose="020B0604020202020204" pitchFamily="34" charset="0"/>
              <a:cs typeface="Arial" panose="020B0604020202020204" pitchFamily="34" charset="0"/>
            </a:endParaRPr>
          </a:p>
        </p:txBody>
      </p:sp>
      <p:sp>
        <p:nvSpPr>
          <p:cNvPr id="56325" name="Footer Placeholder 1">
            <a:extLst>
              <a:ext uri="{FF2B5EF4-FFF2-40B4-BE49-F238E27FC236}">
                <a16:creationId xmlns:a16="http://schemas.microsoft.com/office/drawing/2014/main" id="{2C8CEF81-9837-4380-B562-FFE82981655E}"/>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56326" name="Rectangle 2">
            <a:extLst>
              <a:ext uri="{FF2B5EF4-FFF2-40B4-BE49-F238E27FC236}">
                <a16:creationId xmlns:a16="http://schemas.microsoft.com/office/drawing/2014/main" id="{8D7F5C9F-5A24-470F-B90E-E5468E252CCD}"/>
              </a:ext>
            </a:extLst>
          </p:cNvPr>
          <p:cNvSpPr>
            <a:spLocks noChangeArrowheads="1"/>
          </p:cNvSpPr>
          <p:nvPr/>
        </p:nvSpPr>
        <p:spPr bwMode="auto">
          <a:xfrm>
            <a:off x="76200" y="43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endParaRPr lang="en-US" altLang="en-US"/>
          </a:p>
        </p:txBody>
      </p:sp>
      <p:pic>
        <p:nvPicPr>
          <p:cNvPr id="3" name="Picture 2">
            <a:extLst>
              <a:ext uri="{FF2B5EF4-FFF2-40B4-BE49-F238E27FC236}">
                <a16:creationId xmlns:a16="http://schemas.microsoft.com/office/drawing/2014/main" id="{A6BD2D10-E83E-43AB-AB5E-7DEE912EA5AE}"/>
              </a:ext>
            </a:extLst>
          </p:cNvPr>
          <p:cNvPicPr>
            <a:picLocks noChangeAspect="1"/>
          </p:cNvPicPr>
          <p:nvPr/>
        </p:nvPicPr>
        <p:blipFill>
          <a:blip r:embed="rId3"/>
          <a:stretch>
            <a:fillRect/>
          </a:stretch>
        </p:blipFill>
        <p:spPr>
          <a:xfrm>
            <a:off x="603312" y="2150615"/>
            <a:ext cx="6019800" cy="3657600"/>
          </a:xfrm>
          <a:prstGeom prst="rect">
            <a:avLst/>
          </a:prstGeom>
        </p:spPr>
      </p:pic>
    </p:spTree>
    <p:extLst>
      <p:ext uri="{BB962C8B-B14F-4D97-AF65-F5344CB8AC3E}">
        <p14:creationId xmlns:p14="http://schemas.microsoft.com/office/powerpoint/2010/main" val="3216342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E5F4021C-E8CF-41FC-9E0A-6F6715B7080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32C61584-E92F-4810-A4D4-A5AA3D6A34DC}" type="slidenum">
              <a:rPr lang="en-US" altLang="en-US" smtClean="0"/>
              <a:pPr>
                <a:spcBef>
                  <a:spcPct val="0"/>
                </a:spcBef>
                <a:buFontTx/>
                <a:buNone/>
              </a:pPr>
              <a:t>25</a:t>
            </a:fld>
            <a:endParaRPr lang="en-US" altLang="en-US"/>
          </a:p>
        </p:txBody>
      </p:sp>
      <p:sp>
        <p:nvSpPr>
          <p:cNvPr id="50179" name="Rectangle 4">
            <a:extLst>
              <a:ext uri="{FF2B5EF4-FFF2-40B4-BE49-F238E27FC236}">
                <a16:creationId xmlns:a16="http://schemas.microsoft.com/office/drawing/2014/main" id="{AB7D006E-479B-4C3D-AE2D-F8AC793EA2F5}"/>
              </a:ext>
            </a:extLst>
          </p:cNvPr>
          <p:cNvSpPr>
            <a:spLocks noGrp="1" noChangeArrowheads="1"/>
          </p:cNvSpPr>
          <p:nvPr>
            <p:ph type="title"/>
          </p:nvPr>
        </p:nvSpPr>
        <p:spPr/>
        <p:txBody>
          <a:bodyPr/>
          <a:lstStyle/>
          <a:p>
            <a:pPr eaLnBrk="1" hangingPunct="1"/>
            <a:r>
              <a:rPr lang="en-US" altLang="en-US" dirty="0" err="1"/>
              <a:t>SuperGLUE</a:t>
            </a:r>
            <a:r>
              <a:rPr lang="en-US" altLang="en-US" dirty="0"/>
              <a:t>, Leaderboard</a:t>
            </a:r>
          </a:p>
        </p:txBody>
      </p:sp>
      <p:sp>
        <p:nvSpPr>
          <p:cNvPr id="16388" name="Rectangle 7">
            <a:extLst>
              <a:ext uri="{FF2B5EF4-FFF2-40B4-BE49-F238E27FC236}">
                <a16:creationId xmlns:a16="http://schemas.microsoft.com/office/drawing/2014/main" id="{91509D9A-B2F3-4034-BAFB-18A2A76B6864}"/>
              </a:ext>
            </a:extLst>
          </p:cNvPr>
          <p:cNvSpPr>
            <a:spLocks noGrp="1" noChangeArrowheads="1"/>
          </p:cNvSpPr>
          <p:nvPr>
            <p:ph type="body" idx="1"/>
          </p:nvPr>
        </p:nvSpPr>
        <p:spPr>
          <a:xfrm>
            <a:off x="381000" y="1127125"/>
            <a:ext cx="8534400" cy="4603750"/>
          </a:xfrm>
        </p:spPr>
        <p:txBody>
          <a:bodyPr/>
          <a:lstStyle/>
          <a:p>
            <a:pPr marL="400050" lvl="1" indent="0" eaLnBrk="1" hangingPunct="1">
              <a:lnSpc>
                <a:spcPct val="90000"/>
              </a:lnSpc>
              <a:buNone/>
              <a:defRPr/>
            </a:pPr>
            <a:endParaRPr lang="en-US" sz="12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hlinkClick r:id="rId3"/>
              </a:rPr>
              <a:t>https://super.gluebenchmark.com/leaderboard</a:t>
            </a:r>
            <a:r>
              <a:rPr lang="en-US" sz="1400" dirty="0">
                <a:solidFill>
                  <a:srgbClr val="000000"/>
                </a:solidFill>
                <a:latin typeface="Arial" panose="020B0604020202020204" pitchFamily="34" charset="0"/>
                <a:cs typeface="Arial" panose="020B0604020202020204" pitchFamily="34" charset="0"/>
              </a:rPr>
              <a:t> </a:t>
            </a:r>
          </a:p>
          <a:p>
            <a:pPr eaLnBrk="1" hangingPunct="1">
              <a:lnSpc>
                <a:spcPct val="90000"/>
              </a:lnSpc>
              <a:defRPr/>
            </a:pPr>
            <a:endParaRPr lang="en-US" sz="1400" i="0" dirty="0">
              <a:solidFill>
                <a:srgbClr val="000000"/>
              </a:solidFill>
              <a:effectLst/>
              <a:latin typeface="Arial" panose="020B0604020202020204" pitchFamily="34" charset="0"/>
              <a:cs typeface="Arial" panose="020B0604020202020204" pitchFamily="34" charset="0"/>
            </a:endParaRPr>
          </a:p>
          <a:p>
            <a:pPr eaLnBrk="1" hangingPunct="1">
              <a:lnSpc>
                <a:spcPct val="90000"/>
              </a:lnSpc>
              <a:defRPr/>
            </a:pPr>
            <a:r>
              <a:rPr lang="en-US" sz="1400" i="0" dirty="0">
                <a:solidFill>
                  <a:srgbClr val="000000"/>
                </a:solidFill>
                <a:effectLst/>
                <a:latin typeface="Arial" panose="020B0604020202020204" pitchFamily="34" charset="0"/>
                <a:cs typeface="Arial" panose="020B0604020202020204" pitchFamily="34" charset="0"/>
              </a:rPr>
              <a:t>ERNIE 3.0: Large-scale Knowledge Enhanced Pre-training for Language Understanding and Generation </a:t>
            </a:r>
            <a:r>
              <a:rPr lang="en-US" sz="1400" dirty="0">
                <a:solidFill>
                  <a:srgbClr val="000000"/>
                </a:solidFill>
                <a:latin typeface="Arial" panose="020B0604020202020204" pitchFamily="34" charset="0"/>
                <a:cs typeface="Arial" panose="020B0604020202020204" pitchFamily="34" charset="0"/>
                <a:hlinkClick r:id="rId4"/>
              </a:rPr>
              <a:t>https://arxiv.org/abs/2107.02137</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Many benchmarks, reminiscent of 1980s Performance Briefs</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P.14 top 4 from leaderboard, plus a few extra statistics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Note NLU software advantage over Human is primarily due to poor results on </a:t>
            </a:r>
            <a:r>
              <a:rPr lang="en-US" sz="1400" dirty="0" err="1">
                <a:solidFill>
                  <a:srgbClr val="000000"/>
                </a:solidFill>
                <a:latin typeface="Arial" panose="020B0604020202020204" pitchFamily="34" charset="0"/>
                <a:cs typeface="Arial" panose="020B0604020202020204" pitchFamily="34" charset="0"/>
              </a:rPr>
              <a:t>MultiRC</a:t>
            </a:r>
            <a:r>
              <a:rPr lang="en-US" sz="1400" dirty="0">
                <a:solidFill>
                  <a:srgbClr val="000000"/>
                </a:solidFill>
                <a:latin typeface="Arial" panose="020B0604020202020204" pitchFamily="34" charset="0"/>
                <a:cs typeface="Arial" panose="020B0604020202020204" pitchFamily="34" charset="0"/>
              </a:rPr>
              <a:t>.</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Human is actually best on 4 of 8 benchmarks. Care needed to avoid over-interpretation.</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If MRC dropped, Human is ahead.</a:t>
            </a: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None/>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sz="12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50181" name="Footer Placeholder 1">
            <a:extLst>
              <a:ext uri="{FF2B5EF4-FFF2-40B4-BE49-F238E27FC236}">
                <a16:creationId xmlns:a16="http://schemas.microsoft.com/office/drawing/2014/main" id="{EC8C1972-F124-413E-87F5-17D7BDA5A40F}"/>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50182" name="Rectangle 2">
            <a:extLst>
              <a:ext uri="{FF2B5EF4-FFF2-40B4-BE49-F238E27FC236}">
                <a16:creationId xmlns:a16="http://schemas.microsoft.com/office/drawing/2014/main" id="{5E7A50DE-1C63-4C5B-B6E5-B2776BFD68FB}"/>
              </a:ext>
            </a:extLst>
          </p:cNvPr>
          <p:cNvSpPr>
            <a:spLocks noChangeArrowheads="1"/>
          </p:cNvSpPr>
          <p:nvPr/>
        </p:nvSpPr>
        <p:spPr bwMode="auto">
          <a:xfrm>
            <a:off x="76200" y="43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endParaRPr lang="en-US" altLang="en-US"/>
          </a:p>
        </p:txBody>
      </p:sp>
      <p:pic>
        <p:nvPicPr>
          <p:cNvPr id="9" name="Picture 8">
            <a:extLst>
              <a:ext uri="{FF2B5EF4-FFF2-40B4-BE49-F238E27FC236}">
                <a16:creationId xmlns:a16="http://schemas.microsoft.com/office/drawing/2014/main" id="{DCB43034-C9BF-4677-8B66-E9402484082E}"/>
              </a:ext>
            </a:extLst>
          </p:cNvPr>
          <p:cNvPicPr>
            <a:picLocks noChangeAspect="1"/>
          </p:cNvPicPr>
          <p:nvPr/>
        </p:nvPicPr>
        <p:blipFill>
          <a:blip r:embed="rId5"/>
          <a:stretch>
            <a:fillRect/>
          </a:stretch>
        </p:blipFill>
        <p:spPr>
          <a:xfrm>
            <a:off x="6312624" y="3748969"/>
            <a:ext cx="2486025" cy="1409330"/>
          </a:xfrm>
          <a:prstGeom prst="rect">
            <a:avLst/>
          </a:prstGeom>
        </p:spPr>
      </p:pic>
      <p:pic>
        <p:nvPicPr>
          <p:cNvPr id="13" name="Picture 12">
            <a:extLst>
              <a:ext uri="{FF2B5EF4-FFF2-40B4-BE49-F238E27FC236}">
                <a16:creationId xmlns:a16="http://schemas.microsoft.com/office/drawing/2014/main" id="{227940AB-EF98-45B8-85A3-FCEC69D3D9DD}"/>
              </a:ext>
            </a:extLst>
          </p:cNvPr>
          <p:cNvPicPr>
            <a:picLocks noChangeAspect="1"/>
          </p:cNvPicPr>
          <p:nvPr/>
        </p:nvPicPr>
        <p:blipFill>
          <a:blip r:embed="rId6"/>
          <a:stretch>
            <a:fillRect/>
          </a:stretch>
        </p:blipFill>
        <p:spPr>
          <a:xfrm>
            <a:off x="600075" y="3551238"/>
            <a:ext cx="5595798" cy="1676400"/>
          </a:xfrm>
          <a:prstGeom prst="rect">
            <a:avLst/>
          </a:prstGeom>
        </p:spPr>
      </p:pic>
    </p:spTree>
    <p:extLst>
      <p:ext uri="{BB962C8B-B14F-4D97-AF65-F5344CB8AC3E}">
        <p14:creationId xmlns:p14="http://schemas.microsoft.com/office/powerpoint/2010/main" val="201971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D4D99806-627F-4FEC-A9F0-1CA2526B3D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98561CE6-BE22-479E-BBFF-F3B9D800F381}" type="slidenum">
              <a:rPr lang="en-US" altLang="en-US" smtClean="0"/>
              <a:pPr>
                <a:spcBef>
                  <a:spcPct val="0"/>
                </a:spcBef>
                <a:buFontTx/>
                <a:buNone/>
              </a:pPr>
              <a:t>26</a:t>
            </a:fld>
            <a:endParaRPr lang="en-US" altLang="en-US"/>
          </a:p>
        </p:txBody>
      </p:sp>
      <p:sp>
        <p:nvSpPr>
          <p:cNvPr id="52227" name="Rectangle 4">
            <a:extLst>
              <a:ext uri="{FF2B5EF4-FFF2-40B4-BE49-F238E27FC236}">
                <a16:creationId xmlns:a16="http://schemas.microsoft.com/office/drawing/2014/main" id="{5CEB3AD2-30C3-40C7-BEB0-5D7ECA7C913C}"/>
              </a:ext>
            </a:extLst>
          </p:cNvPr>
          <p:cNvSpPr>
            <a:spLocks noGrp="1" noChangeArrowheads="1"/>
          </p:cNvSpPr>
          <p:nvPr>
            <p:ph type="title"/>
          </p:nvPr>
        </p:nvSpPr>
        <p:spPr/>
        <p:txBody>
          <a:bodyPr/>
          <a:lstStyle/>
          <a:p>
            <a:pPr eaLnBrk="1" hangingPunct="1"/>
            <a:r>
              <a:rPr lang="en-US" altLang="en-US" dirty="0"/>
              <a:t>Lessons: 1989 (CPU) : 2021 (NLP)</a:t>
            </a:r>
          </a:p>
        </p:txBody>
      </p:sp>
      <p:sp>
        <p:nvSpPr>
          <p:cNvPr id="16388" name="Rectangle 7">
            <a:extLst>
              <a:ext uri="{FF2B5EF4-FFF2-40B4-BE49-F238E27FC236}">
                <a16:creationId xmlns:a16="http://schemas.microsoft.com/office/drawing/2014/main" id="{D1511013-543B-4493-A034-8706E9479DD9}"/>
              </a:ext>
            </a:extLst>
          </p:cNvPr>
          <p:cNvSpPr>
            <a:spLocks noGrp="1" noChangeArrowheads="1"/>
          </p:cNvSpPr>
          <p:nvPr>
            <p:ph type="body" idx="1"/>
          </p:nvPr>
        </p:nvSpPr>
        <p:spPr>
          <a:xfrm>
            <a:off x="381000" y="1127125"/>
            <a:ext cx="8534400" cy="4581525"/>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In fast-moving field, plethora of benchmarks very likely … and likely confusing</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Successful benchmark efforts possible, but take work &amp; persistence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Coopetition works, if people are reasonable and trust develops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Start small and focused, develop extendable processes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Later, expand to adjacent areas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Sometimes act as umbrellas, other groups may join, as GPC and PERFECT </a:t>
            </a: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1400" dirty="0">
                <a:solidFill>
                  <a:srgbClr val="000000"/>
                </a:solidFill>
                <a:latin typeface="Arial" panose="020B0604020202020204" pitchFamily="34" charset="0"/>
                <a:cs typeface="Arial" panose="020B0604020202020204" pitchFamily="34" charset="0"/>
              </a:rPr>
              <a:t>SPEC</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But no one group can do it all, depends on structure of the domain</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Industry / academe (and often government) cooperation important</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Individual benchmarks vs summaries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People must relate to the individual benchmarks or sets of benchmarks, maybe ignore rest</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But many also want summary figures</a:t>
            </a:r>
          </a:p>
          <a:p>
            <a:pPr lvl="1" eaLnBrk="1" hangingPunct="1">
              <a:lnSpc>
                <a:spcPct val="90000"/>
              </a:lnSpc>
              <a:defRPr/>
            </a:pPr>
            <a:r>
              <a:rPr lang="en-US" sz="1400" dirty="0">
                <a:solidFill>
                  <a:srgbClr val="FF0000"/>
                </a:solidFill>
                <a:latin typeface="Arial" panose="020B0604020202020204" pitchFamily="34" charset="0"/>
                <a:cs typeface="Arial" panose="020B0604020202020204" pitchFamily="34" charset="0"/>
              </a:rPr>
              <a:t>Hope: more analysis of distributions, not just averages, avoid over-interpretation</a:t>
            </a: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Good statistical methods should be applied widely to calibrate depth of knowledge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Sometimes multi-modal distributions hint that several populations are mixed</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Outliers can be instructive, may strongly affect summaries</a:t>
            </a:r>
          </a:p>
          <a:p>
            <a:pPr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From outside, </a:t>
            </a:r>
            <a:r>
              <a:rPr lang="en-US" sz="1400" dirty="0" err="1">
                <a:solidFill>
                  <a:srgbClr val="000000"/>
                </a:solidFill>
                <a:latin typeface="Arial" panose="020B0604020202020204" pitchFamily="34" charset="0"/>
                <a:cs typeface="Arial" panose="020B0604020202020204" pitchFamily="34" charset="0"/>
              </a:rPr>
              <a:t>SuperGLUE</a:t>
            </a:r>
            <a:r>
              <a:rPr lang="en-US" sz="1400" dirty="0">
                <a:solidFill>
                  <a:srgbClr val="000000"/>
                </a:solidFill>
                <a:latin typeface="Arial" panose="020B0604020202020204" pitchFamily="34" charset="0"/>
                <a:cs typeface="Arial" panose="020B0604020202020204" pitchFamily="34" charset="0"/>
              </a:rPr>
              <a:t> seems a credible effort to collect and organize results,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obviously more benchmarks desirable for better statistics, coverage</a:t>
            </a:r>
          </a:p>
          <a:p>
            <a:pPr marL="0" indent="0" eaLnBrk="1" hangingPunct="1">
              <a:lnSpc>
                <a:spcPct val="90000"/>
              </a:lnSpc>
              <a:buNone/>
              <a:defRPr/>
            </a:pPr>
            <a:br>
              <a:rPr lang="en-US" sz="1200" dirty="0">
                <a:solidFill>
                  <a:srgbClr val="000000"/>
                </a:solidFill>
                <a:latin typeface="Arial" panose="020B0604020202020204" pitchFamily="34" charset="0"/>
                <a:cs typeface="Arial" panose="020B0604020202020204" pitchFamily="34" charset="0"/>
              </a:rPr>
            </a:br>
            <a:endParaRPr lang="en-US" sz="12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p:txBody>
      </p:sp>
      <p:sp>
        <p:nvSpPr>
          <p:cNvPr id="52229" name="Footer Placeholder 1">
            <a:extLst>
              <a:ext uri="{FF2B5EF4-FFF2-40B4-BE49-F238E27FC236}">
                <a16:creationId xmlns:a16="http://schemas.microsoft.com/office/drawing/2014/main" id="{D6AC71E3-7855-441B-86C1-0EE54A3D69AC}"/>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
        <p:nvSpPr>
          <p:cNvPr id="52230" name="Rectangle 2">
            <a:extLst>
              <a:ext uri="{FF2B5EF4-FFF2-40B4-BE49-F238E27FC236}">
                <a16:creationId xmlns:a16="http://schemas.microsoft.com/office/drawing/2014/main" id="{63933A39-0976-4ABE-907D-12162B2AABE6}"/>
              </a:ext>
            </a:extLst>
          </p:cNvPr>
          <p:cNvSpPr>
            <a:spLocks noChangeArrowheads="1"/>
          </p:cNvSpPr>
          <p:nvPr/>
        </p:nvSpPr>
        <p:spPr bwMode="auto">
          <a:xfrm>
            <a:off x="76200" y="43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BC0C8E8-1F42-4CEF-AEBE-28A347E451E1}"/>
              </a:ext>
            </a:extLst>
          </p:cNvPr>
          <p:cNvSpPr>
            <a:spLocks noGrp="1" noChangeArrowheads="1"/>
          </p:cNvSpPr>
          <p:nvPr>
            <p:ph type="title"/>
          </p:nvPr>
        </p:nvSpPr>
        <p:spPr/>
        <p:txBody>
          <a:bodyPr/>
          <a:lstStyle/>
          <a:p>
            <a:pPr eaLnBrk="1" hangingPunct="1"/>
            <a:r>
              <a:rPr lang="en-US" altLang="en-US" dirty="0"/>
              <a:t>Overview</a:t>
            </a:r>
          </a:p>
        </p:txBody>
      </p:sp>
      <p:sp>
        <p:nvSpPr>
          <p:cNvPr id="9219" name="Rectangle 3">
            <a:extLst>
              <a:ext uri="{FF2B5EF4-FFF2-40B4-BE49-F238E27FC236}">
                <a16:creationId xmlns:a16="http://schemas.microsoft.com/office/drawing/2014/main" id="{98A4AE4D-6A0D-4B95-B99D-7DA21202C3C3}"/>
              </a:ext>
            </a:extLst>
          </p:cNvPr>
          <p:cNvSpPr>
            <a:spLocks noGrp="1" noChangeArrowheads="1"/>
          </p:cNvSpPr>
          <p:nvPr>
            <p:ph idx="1"/>
          </p:nvPr>
        </p:nvSpPr>
        <p:spPr>
          <a:xfrm>
            <a:off x="381000" y="1219199"/>
            <a:ext cx="8458200" cy="4640063"/>
          </a:xfrm>
        </p:spPr>
        <p:txBody>
          <a:bodyPr/>
          <a:lstStyle/>
          <a:p>
            <a:pPr eaLnBrk="1" hangingPunct="1">
              <a:lnSpc>
                <a:spcPct val="90000"/>
              </a:lnSpc>
            </a:pPr>
            <a:r>
              <a:rPr lang="en-US" altLang="en-US" sz="1600" dirty="0"/>
              <a:t>3+</a:t>
            </a:r>
            <a:r>
              <a:rPr lang="en-US" altLang="en-US" sz="1600" i="1" dirty="0"/>
              <a:t>1</a:t>
            </a:r>
            <a:r>
              <a:rPr lang="en-US" altLang="en-US" sz="1600" dirty="0"/>
              <a:t> benchmarking organizations – TPC, SPEC, EEMBC, </a:t>
            </a:r>
            <a:r>
              <a:rPr lang="en-US" altLang="en-US" sz="1600" i="1" dirty="0" err="1"/>
              <a:t>MLCommons</a:t>
            </a:r>
            <a:endParaRPr lang="en-US" altLang="en-US" sz="1600" i="1" dirty="0"/>
          </a:p>
          <a:p>
            <a:pPr eaLnBrk="1" hangingPunct="1">
              <a:lnSpc>
                <a:spcPct val="90000"/>
              </a:lnSpc>
            </a:pPr>
            <a:r>
              <a:rPr lang="en-US" altLang="en-US" sz="1600" dirty="0"/>
              <a:t>SPEC in 2021</a:t>
            </a:r>
          </a:p>
          <a:p>
            <a:pPr eaLnBrk="1" hangingPunct="1">
              <a:lnSpc>
                <a:spcPct val="90000"/>
              </a:lnSpc>
            </a:pPr>
            <a:r>
              <a:rPr lang="en-US" altLang="en-US" sz="1600" dirty="0"/>
              <a:t>Historical context for SPEC</a:t>
            </a:r>
          </a:p>
          <a:p>
            <a:pPr eaLnBrk="1" hangingPunct="1">
              <a:lnSpc>
                <a:spcPct val="90000"/>
              </a:lnSpc>
            </a:pPr>
            <a:r>
              <a:rPr lang="en-US" altLang="en-US" sz="1600" dirty="0"/>
              <a:t>Origin of SPEC in Campbell bar and early days</a:t>
            </a:r>
          </a:p>
          <a:p>
            <a:pPr eaLnBrk="1" hangingPunct="1">
              <a:lnSpc>
                <a:spcPct val="90000"/>
              </a:lnSpc>
            </a:pPr>
            <a:r>
              <a:rPr lang="en-US" altLang="en-US" sz="1600" dirty="0"/>
              <a:t>SPEC - Correct math, but missed statistical implications</a:t>
            </a:r>
          </a:p>
          <a:p>
            <a:pPr eaLnBrk="1" hangingPunct="1">
              <a:lnSpc>
                <a:spcPct val="90000"/>
              </a:lnSpc>
            </a:pPr>
            <a:r>
              <a:rPr lang="en-US" altLang="en-US" sz="1600" dirty="0"/>
              <a:t>Lessons, including on brief thoughts on NLP benchmarking</a:t>
            </a:r>
          </a:p>
          <a:p>
            <a:pPr marL="400050" lvl="1" indent="0" eaLnBrk="1" hangingPunct="1">
              <a:lnSpc>
                <a:spcPct val="90000"/>
              </a:lnSpc>
              <a:buNone/>
            </a:pPr>
            <a:endParaRPr lang="en-US" altLang="en-US" sz="1400" i="1" dirty="0">
              <a:solidFill>
                <a:srgbClr val="0070C0"/>
              </a:solidFill>
              <a:latin typeface="Arial" panose="020B0604020202020204" pitchFamily="34" charset="0"/>
              <a:cs typeface="Arial" panose="020B0604020202020204" pitchFamily="34" charset="0"/>
            </a:endParaRPr>
          </a:p>
          <a:p>
            <a:pPr marL="400050" lvl="1" indent="0" eaLnBrk="1" hangingPunct="1">
              <a:lnSpc>
                <a:spcPct val="90000"/>
              </a:lnSpc>
              <a:buNone/>
            </a:pPr>
            <a:r>
              <a:rPr lang="en-US" altLang="en-US" sz="1400" dirty="0">
                <a:solidFill>
                  <a:srgbClr val="0070C0"/>
                </a:solidFill>
                <a:latin typeface="Arial" panose="020B0604020202020204" pitchFamily="34" charset="0"/>
                <a:cs typeface="Arial" panose="020B0604020202020204" pitchFamily="34" charset="0"/>
              </a:rPr>
              <a:t>“When you can measure what you are speaking of and express it in numbers, you know that on which you are discussing.  But when you cannot measure it and express it in numbers, your knowledge is of a very meagre and unsatisfactory kind.”  -Lord Kelvin</a:t>
            </a:r>
            <a:br>
              <a:rPr lang="en-US" altLang="en-US" sz="1400" dirty="0">
                <a:solidFill>
                  <a:srgbClr val="0070C0"/>
                </a:solidFill>
                <a:latin typeface="Arial" panose="020B0604020202020204" pitchFamily="34" charset="0"/>
                <a:cs typeface="Arial" panose="020B0604020202020204" pitchFamily="34" charset="0"/>
              </a:rPr>
            </a:br>
            <a:endParaRPr lang="en-US" altLang="en-US" sz="1400" dirty="0">
              <a:solidFill>
                <a:srgbClr val="0070C0"/>
              </a:solidFill>
              <a:latin typeface="Arial" panose="020B0604020202020204" pitchFamily="34" charset="0"/>
              <a:cs typeface="Arial" panose="020B0604020202020204" pitchFamily="34" charset="0"/>
            </a:endParaRPr>
          </a:p>
          <a:p>
            <a:pPr marL="400050" lvl="1" indent="0" eaLnBrk="1" hangingPunct="1">
              <a:lnSpc>
                <a:spcPct val="90000"/>
              </a:lnSpc>
              <a:buNone/>
            </a:pPr>
            <a:r>
              <a:rPr lang="en-US" altLang="en-US" sz="1400" dirty="0">
                <a:solidFill>
                  <a:srgbClr val="0070C0"/>
                </a:solidFill>
                <a:latin typeface="Arial" panose="020B0604020202020204" pitchFamily="34" charset="0"/>
                <a:cs typeface="Arial" panose="020B0604020202020204" pitchFamily="34" charset="0"/>
              </a:rPr>
              <a:t>“…benchmarks shape a field, for better or worse. Good benchmarks are in alignment with real applications, but bad benchmarks are not, forcing engineers to choose between making changes that help end users or making changes that only help with marketing.” -David A. Patterson,</a:t>
            </a:r>
          </a:p>
          <a:p>
            <a:pPr marL="400050" lvl="1" indent="0" eaLnBrk="1" hangingPunct="1">
              <a:lnSpc>
                <a:spcPct val="90000"/>
              </a:lnSpc>
              <a:buNone/>
            </a:pPr>
            <a:r>
              <a:rPr lang="en-US" altLang="en-US" sz="1400" dirty="0">
                <a:solidFill>
                  <a:srgbClr val="0070C0"/>
                </a:solidFill>
                <a:latin typeface="Arial" panose="020B0604020202020204" pitchFamily="34" charset="0"/>
                <a:cs typeface="Arial" panose="020B0604020202020204" pitchFamily="34" charset="0"/>
              </a:rPr>
              <a:t>“Creating good benchmarks is harder than most imagine.” – John R. Mashey</a:t>
            </a:r>
          </a:p>
          <a:p>
            <a:pPr marL="400050" lvl="1" indent="0" eaLnBrk="1" hangingPunct="1">
              <a:lnSpc>
                <a:spcPct val="90000"/>
              </a:lnSpc>
              <a:buNone/>
            </a:pPr>
            <a:r>
              <a:rPr lang="en-US" altLang="en-US" sz="1400" i="1" dirty="0">
                <a:solidFill>
                  <a:srgbClr val="0070C0"/>
                </a:solidFill>
                <a:latin typeface="Arial" panose="020B0604020202020204" pitchFamily="34" charset="0"/>
                <a:cs typeface="Arial" panose="020B0604020202020204" pitchFamily="34" charset="0"/>
              </a:rPr>
              <a:t> </a:t>
            </a:r>
            <a:r>
              <a:rPr lang="en-US" altLang="en-US" sz="1400" dirty="0">
                <a:solidFill>
                  <a:srgbClr val="0070C0"/>
                </a:solidFill>
                <a:latin typeface="Arial" panose="020B0604020202020204" pitchFamily="34" charset="0"/>
                <a:cs typeface="Arial" panose="020B0604020202020204" pitchFamily="34" charset="0"/>
              </a:rPr>
              <a:t>Forewords to </a:t>
            </a:r>
            <a:r>
              <a:rPr lang="en-US" altLang="en-US" sz="1400" i="1" dirty="0">
                <a:solidFill>
                  <a:srgbClr val="0070C0"/>
                </a:solidFill>
                <a:latin typeface="Arial" panose="020B0604020202020204" pitchFamily="34" charset="0"/>
                <a:cs typeface="Arial" panose="020B0604020202020204" pitchFamily="34" charset="0"/>
              </a:rPr>
              <a:t>Systems Benchmarking (2020), </a:t>
            </a:r>
            <a:r>
              <a:rPr lang="en-US" altLang="en-US" sz="1400" dirty="0">
                <a:solidFill>
                  <a:srgbClr val="0070C0"/>
                </a:solidFill>
                <a:latin typeface="Arial" panose="020B0604020202020204" pitchFamily="34" charset="0"/>
                <a:cs typeface="Arial" panose="020B0604020202020204" pitchFamily="34" charset="0"/>
              </a:rPr>
              <a:t>by Kounev, Lange, Kistowski (SPEC)</a:t>
            </a:r>
            <a:br>
              <a:rPr lang="en-US" altLang="en-US" sz="1400" dirty="0">
                <a:solidFill>
                  <a:srgbClr val="0070C0"/>
                </a:solidFill>
                <a:latin typeface="Arial" panose="020B0604020202020204" pitchFamily="34" charset="0"/>
                <a:cs typeface="Arial" panose="020B0604020202020204" pitchFamily="34" charset="0"/>
              </a:rPr>
            </a:br>
            <a:br>
              <a:rPr lang="en-US" altLang="en-US" sz="1400" i="1" dirty="0">
                <a:solidFill>
                  <a:srgbClr val="0070C0"/>
                </a:solidFill>
                <a:latin typeface="Arial" panose="020B0604020202020204" pitchFamily="34" charset="0"/>
                <a:cs typeface="Arial" panose="020B0604020202020204" pitchFamily="34" charset="0"/>
              </a:rPr>
            </a:br>
            <a:r>
              <a:rPr lang="en-US" altLang="en-US" sz="1400" dirty="0">
                <a:solidFill>
                  <a:srgbClr val="0070C0"/>
                </a:solidFill>
                <a:latin typeface="Arial" panose="020B0604020202020204" pitchFamily="34" charset="0"/>
                <a:cs typeface="Arial" panose="020B0604020202020204" pitchFamily="34" charset="0"/>
              </a:rPr>
              <a:t>No matter how much people want performance to be a single number,</a:t>
            </a:r>
            <a:br>
              <a:rPr lang="en-US" altLang="en-US" sz="1400" dirty="0">
                <a:solidFill>
                  <a:srgbClr val="0070C0"/>
                </a:solidFill>
                <a:latin typeface="Arial" panose="020B0604020202020204" pitchFamily="34" charset="0"/>
                <a:cs typeface="Arial" panose="020B0604020202020204" pitchFamily="34" charset="0"/>
              </a:rPr>
            </a:br>
            <a:r>
              <a:rPr lang="en-US" altLang="en-US" sz="1400" dirty="0">
                <a:solidFill>
                  <a:srgbClr val="0070C0"/>
                </a:solidFill>
                <a:latin typeface="Arial" panose="020B0604020202020204" pitchFamily="34" charset="0"/>
                <a:cs typeface="Arial" panose="020B0604020202020204" pitchFamily="34" charset="0"/>
              </a:rPr>
              <a:t>even the </a:t>
            </a:r>
            <a:r>
              <a:rPr lang="en-US" altLang="en-US" sz="1400" u="sng" dirty="0">
                <a:solidFill>
                  <a:srgbClr val="0070C0"/>
                </a:solidFill>
                <a:latin typeface="Arial" panose="020B0604020202020204" pitchFamily="34" charset="0"/>
                <a:cs typeface="Arial" panose="020B0604020202020204" pitchFamily="34" charset="0"/>
              </a:rPr>
              <a:t>right </a:t>
            </a:r>
            <a:r>
              <a:rPr lang="en-US" altLang="en-US" sz="1400" dirty="0">
                <a:solidFill>
                  <a:srgbClr val="0070C0"/>
                </a:solidFill>
                <a:latin typeface="Arial" panose="020B0604020202020204" pitchFamily="34" charset="0"/>
                <a:cs typeface="Arial" panose="020B0604020202020204" pitchFamily="34" charset="0"/>
              </a:rPr>
              <a:t>mean with no distribution can be misleading,</a:t>
            </a:r>
            <a:br>
              <a:rPr lang="en-US" altLang="en-US" sz="1400" dirty="0">
                <a:solidFill>
                  <a:srgbClr val="0070C0"/>
                </a:solidFill>
                <a:latin typeface="Arial" panose="020B0604020202020204" pitchFamily="34" charset="0"/>
                <a:cs typeface="Arial" panose="020B0604020202020204" pitchFamily="34" charset="0"/>
              </a:rPr>
            </a:br>
            <a:r>
              <a:rPr lang="en-US" altLang="en-US" sz="1400" dirty="0">
                <a:solidFill>
                  <a:srgbClr val="0070C0"/>
                </a:solidFill>
                <a:latin typeface="Arial" panose="020B0604020202020204" pitchFamily="34" charset="0"/>
                <a:cs typeface="Arial" panose="020B0604020202020204" pitchFamily="34" charset="0"/>
              </a:rPr>
              <a:t>and the </a:t>
            </a:r>
            <a:r>
              <a:rPr lang="en-US" altLang="en-US" sz="1400" u="sng" dirty="0">
                <a:solidFill>
                  <a:srgbClr val="0070C0"/>
                </a:solidFill>
                <a:latin typeface="Arial" panose="020B0604020202020204" pitchFamily="34" charset="0"/>
                <a:cs typeface="Arial" panose="020B0604020202020204" pitchFamily="34" charset="0"/>
              </a:rPr>
              <a:t>wrong</a:t>
            </a:r>
            <a:r>
              <a:rPr lang="en-US" altLang="en-US" sz="1400" dirty="0">
                <a:solidFill>
                  <a:srgbClr val="0070C0"/>
                </a:solidFill>
                <a:latin typeface="Arial" panose="020B0604020202020204" pitchFamily="34" charset="0"/>
                <a:cs typeface="Arial" panose="020B0604020202020204" pitchFamily="34" charset="0"/>
              </a:rPr>
              <a:t> mean certainly is no better. </a:t>
            </a:r>
          </a:p>
        </p:txBody>
      </p:sp>
      <p:sp>
        <p:nvSpPr>
          <p:cNvPr id="9220" name="Slide Number Placeholder 4">
            <a:extLst>
              <a:ext uri="{FF2B5EF4-FFF2-40B4-BE49-F238E27FC236}">
                <a16:creationId xmlns:a16="http://schemas.microsoft.com/office/drawing/2014/main" id="{990F78AD-C4FE-4E9B-869A-4610DA6B2E9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1A3F7354-6966-4170-9529-F15E378AB2BF}" type="slidenum">
              <a:rPr lang="en-US" altLang="en-US" smtClean="0"/>
              <a:pPr>
                <a:spcBef>
                  <a:spcPct val="0"/>
                </a:spcBef>
                <a:buFontTx/>
                <a:buNone/>
              </a:pPr>
              <a:t>3</a:t>
            </a:fld>
            <a:endParaRPr lang="en-US" altLang="en-US"/>
          </a:p>
        </p:txBody>
      </p:sp>
      <p:sp>
        <p:nvSpPr>
          <p:cNvPr id="9221" name="Footer Placeholder 7">
            <a:extLst>
              <a:ext uri="{FF2B5EF4-FFF2-40B4-BE49-F238E27FC236}">
                <a16:creationId xmlns:a16="http://schemas.microsoft.com/office/drawing/2014/main" id="{1CA85EC5-99DE-4CD8-81DA-73D5A6047137}"/>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6BB14532-FBCA-4445-9CBB-67B05BD6040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6160E573-6899-4268-B8A2-081EF53B5790}" type="slidenum">
              <a:rPr lang="en-US" altLang="en-US" smtClean="0"/>
              <a:pPr>
                <a:spcBef>
                  <a:spcPct val="0"/>
                </a:spcBef>
                <a:buFontTx/>
                <a:buNone/>
              </a:pPr>
              <a:t>4</a:t>
            </a:fld>
            <a:endParaRPr lang="en-US" altLang="en-US"/>
          </a:p>
        </p:txBody>
      </p:sp>
      <p:sp>
        <p:nvSpPr>
          <p:cNvPr id="13315" name="Rectangle 4">
            <a:extLst>
              <a:ext uri="{FF2B5EF4-FFF2-40B4-BE49-F238E27FC236}">
                <a16:creationId xmlns:a16="http://schemas.microsoft.com/office/drawing/2014/main" id="{F25AEB02-E569-470C-A458-58BFCED1CAB3}"/>
              </a:ext>
            </a:extLst>
          </p:cNvPr>
          <p:cNvSpPr>
            <a:spLocks noGrp="1" noChangeArrowheads="1"/>
          </p:cNvSpPr>
          <p:nvPr>
            <p:ph type="title"/>
          </p:nvPr>
        </p:nvSpPr>
        <p:spPr/>
        <p:txBody>
          <a:bodyPr/>
          <a:lstStyle/>
          <a:p>
            <a:pPr eaLnBrk="1" hangingPunct="1"/>
            <a:r>
              <a:rPr lang="en-US" altLang="en-US" dirty="0"/>
              <a:t>3 Long-established benchmarking groups, 1 New</a:t>
            </a:r>
          </a:p>
        </p:txBody>
      </p:sp>
      <p:sp>
        <p:nvSpPr>
          <p:cNvPr id="16388" name="Rectangle 7">
            <a:extLst>
              <a:ext uri="{FF2B5EF4-FFF2-40B4-BE49-F238E27FC236}">
                <a16:creationId xmlns:a16="http://schemas.microsoft.com/office/drawing/2014/main" id="{651D28F2-270C-420E-8560-EE38E66E9AF9}"/>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altLang="en-US" sz="1600" dirty="0"/>
              <a:t>Old ones</a:t>
            </a:r>
          </a:p>
          <a:p>
            <a:pPr lvl="1" eaLnBrk="1" hangingPunct="1">
              <a:lnSpc>
                <a:spcPct val="90000"/>
              </a:lnSpc>
              <a:defRPr/>
            </a:pPr>
            <a:r>
              <a:rPr lang="en-US" altLang="en-US" sz="1400" dirty="0"/>
              <a:t>1988 TPC – Transaction Processing Performance Council </a:t>
            </a:r>
            <a:r>
              <a:rPr lang="en-US" altLang="en-US" sz="1400" dirty="0">
                <a:hlinkClick r:id="rId3"/>
              </a:rPr>
              <a:t>http://www.tpc.org/</a:t>
            </a:r>
            <a:r>
              <a:rPr lang="en-US" altLang="en-US" sz="1400" dirty="0"/>
              <a:t> </a:t>
            </a:r>
            <a:br>
              <a:rPr lang="en-US" altLang="en-US" sz="1400" dirty="0"/>
            </a:br>
            <a:r>
              <a:rPr lang="en-US" altLang="en-US" sz="1400" dirty="0"/>
              <a:t>Market researcher </a:t>
            </a:r>
            <a:r>
              <a:rPr lang="en-US" altLang="en-US" sz="1400" dirty="0" err="1"/>
              <a:t>Omri</a:t>
            </a:r>
            <a:r>
              <a:rPr lang="en-US" altLang="en-US" sz="1400" dirty="0"/>
              <a:t> </a:t>
            </a:r>
            <a:r>
              <a:rPr lang="en-US" altLang="en-US" sz="1400" dirty="0" err="1"/>
              <a:t>Serlin</a:t>
            </a:r>
            <a:r>
              <a:rPr lang="en-US" altLang="en-US" sz="1400" dirty="0"/>
              <a:t> convinced 8 companies to form TPC, 08/10/88.</a:t>
            </a:r>
          </a:p>
          <a:p>
            <a:pPr lvl="1" eaLnBrk="1" hangingPunct="1">
              <a:lnSpc>
                <a:spcPct val="90000"/>
              </a:lnSpc>
              <a:defRPr/>
            </a:pPr>
            <a:r>
              <a:rPr lang="en-US" altLang="en-US" sz="1400" dirty="0"/>
              <a:t>1988 SPEC – Standard Performance Evaluation Corporation </a:t>
            </a:r>
            <a:r>
              <a:rPr lang="en-US" altLang="en-US" sz="1400" dirty="0">
                <a:hlinkClick r:id="rId4"/>
              </a:rPr>
              <a:t>www.spec.org</a:t>
            </a:r>
            <a:br>
              <a:rPr lang="en-US" altLang="en-US" sz="1400" dirty="0"/>
            </a:br>
            <a:r>
              <a:rPr lang="en-US" altLang="en-US" sz="1400" i="1" dirty="0"/>
              <a:t>EE Times’ </a:t>
            </a:r>
            <a:r>
              <a:rPr lang="en-US" altLang="en-US" sz="1400" dirty="0"/>
              <a:t>reply to email</a:t>
            </a:r>
            <a:r>
              <a:rPr lang="en-US" altLang="en-US" sz="1400" i="1" dirty="0"/>
              <a:t> </a:t>
            </a:r>
            <a:r>
              <a:rPr lang="en-US" altLang="en-US" sz="1400" dirty="0"/>
              <a:t>was impetus for 4 companies to start, incorporated 11/14/88.</a:t>
            </a:r>
          </a:p>
          <a:p>
            <a:pPr lvl="1" eaLnBrk="1" hangingPunct="1">
              <a:lnSpc>
                <a:spcPct val="90000"/>
              </a:lnSpc>
              <a:defRPr/>
            </a:pPr>
            <a:r>
              <a:rPr lang="en-US" altLang="en-US" sz="1400" dirty="0"/>
              <a:t>1997 EEMBC Embedded Microprocessor Benchmark Consortium </a:t>
            </a:r>
            <a:r>
              <a:rPr lang="en-US" altLang="en-US" sz="1400" dirty="0">
                <a:hlinkClick r:id="rId5"/>
              </a:rPr>
              <a:t>www.eembc.org</a:t>
            </a:r>
            <a:br>
              <a:rPr lang="en-US" altLang="en-US" sz="1400" dirty="0"/>
            </a:br>
            <a:r>
              <a:rPr lang="en-US" altLang="en-US" sz="1400" dirty="0"/>
              <a:t>Originally started by </a:t>
            </a:r>
            <a:r>
              <a:rPr lang="en-US" altLang="en-US" sz="1400" i="1" dirty="0"/>
              <a:t>EDN</a:t>
            </a:r>
            <a:r>
              <a:rPr lang="en-US" altLang="en-US" sz="1400" dirty="0"/>
              <a:t> (Electrical Design News)’ Markus Levy, as EDN EMBC, 12 members.</a:t>
            </a:r>
          </a:p>
          <a:p>
            <a:pPr lvl="1" eaLnBrk="1" hangingPunct="1">
              <a:lnSpc>
                <a:spcPct val="90000"/>
              </a:lnSpc>
              <a:defRPr/>
            </a:pPr>
            <a:r>
              <a:rPr lang="en-US" altLang="en-US" sz="1400" dirty="0"/>
              <a:t>Long history may offer insights, but next, new group likely overlaps more with NLP:</a:t>
            </a:r>
          </a:p>
          <a:p>
            <a:pPr eaLnBrk="1" hangingPunct="1">
              <a:lnSpc>
                <a:spcPct val="90000"/>
              </a:lnSpc>
              <a:defRPr/>
            </a:pPr>
            <a:r>
              <a:rPr lang="en-US" altLang="en-US" sz="1600" dirty="0" err="1"/>
              <a:t>MLCommons</a:t>
            </a:r>
            <a:r>
              <a:rPr lang="en-US" altLang="en-US" sz="1600" dirty="0"/>
              <a:t> </a:t>
            </a:r>
            <a:r>
              <a:rPr lang="en-US" altLang="en-US" sz="1600" dirty="0">
                <a:hlinkClick r:id="rId6"/>
              </a:rPr>
              <a:t>https://mlcommons.org</a:t>
            </a:r>
            <a:r>
              <a:rPr lang="en-US" altLang="en-US" sz="1600" dirty="0"/>
              <a:t> for Machine Learning, </a:t>
            </a:r>
            <a:r>
              <a:rPr lang="en-US" altLang="en-US" sz="1600" dirty="0" err="1"/>
              <a:t>academe+industry</a:t>
            </a:r>
            <a:endParaRPr lang="en-US" altLang="en-US" sz="1600" dirty="0"/>
          </a:p>
          <a:p>
            <a:pPr lvl="1" eaLnBrk="1" hangingPunct="1">
              <a:lnSpc>
                <a:spcPct val="90000"/>
              </a:lnSpc>
              <a:defRPr/>
            </a:pPr>
            <a:r>
              <a:rPr lang="en-US" altLang="en-US" sz="1400" dirty="0"/>
              <a:t>As per </a:t>
            </a:r>
            <a:r>
              <a:rPr lang="en-US" altLang="en-US" sz="1400" dirty="0">
                <a:hlinkClick r:id="rId7"/>
              </a:rPr>
              <a:t>https://rise.cs.berkeley.edu/blog/mlperf-spec-for-ml/</a:t>
            </a:r>
            <a:r>
              <a:rPr lang="en-US" altLang="en-US" sz="1400" dirty="0"/>
              <a:t> </a:t>
            </a:r>
            <a:br>
              <a:rPr lang="en-US" altLang="en-US" sz="1400" dirty="0"/>
            </a:br>
            <a:r>
              <a:rPr lang="en-US" altLang="en-US" sz="1400" dirty="0"/>
              <a:t>“</a:t>
            </a:r>
            <a:r>
              <a:rPr lang="en-US" sz="1400" dirty="0">
                <a:solidFill>
                  <a:srgbClr val="000000"/>
                </a:solidFill>
                <a:latin typeface="Maven Pro"/>
              </a:rPr>
              <a:t>The RISE Lab at UC Berkeley today joins Baidu, Google, Harvard University, and Stanford University…”</a:t>
            </a:r>
            <a:br>
              <a:rPr lang="en-US" altLang="en-US" sz="1400" dirty="0"/>
            </a:br>
            <a:r>
              <a:rPr lang="en-US" altLang="en-US" sz="1400" dirty="0"/>
              <a:t>“</a:t>
            </a:r>
            <a:r>
              <a:rPr lang="en-US" sz="1400" b="1" dirty="0">
                <a:solidFill>
                  <a:srgbClr val="000000"/>
                </a:solidFill>
                <a:latin typeface="Maven Pro"/>
              </a:rPr>
              <a:t>Historical Inspiration</a:t>
            </a:r>
            <a:r>
              <a:rPr lang="en-US" sz="1400" dirty="0">
                <a:solidFill>
                  <a:srgbClr val="000000"/>
                </a:solidFill>
                <a:latin typeface="Maven Pro"/>
              </a:rPr>
              <a:t>. We are motivated in part by the … </a:t>
            </a:r>
            <a:r>
              <a:rPr lang="en-US" sz="1400" dirty="0">
                <a:solidFill>
                  <a:srgbClr val="3C83C5"/>
                </a:solidFill>
                <a:latin typeface="Maven Pro"/>
                <a:hlinkClick r:id="rId8"/>
              </a:rPr>
              <a:t>(SPEC)</a:t>
            </a:r>
            <a:r>
              <a:rPr lang="en-US" sz="1400" dirty="0">
                <a:solidFill>
                  <a:srgbClr val="000000"/>
                </a:solidFill>
                <a:latin typeface="Maven Pro"/>
              </a:rPr>
              <a:t> benchmark for general-purpose computing that drove rapid, measurable performance improvements  for decades starting in the 1980s.”</a:t>
            </a:r>
          </a:p>
          <a:p>
            <a:pPr lvl="1" eaLnBrk="1" hangingPunct="1">
              <a:lnSpc>
                <a:spcPct val="90000"/>
              </a:lnSpc>
              <a:defRPr/>
            </a:pPr>
            <a:r>
              <a:rPr lang="en-US" altLang="en-US" sz="1400" dirty="0"/>
              <a:t>2018 MLPerf first results </a:t>
            </a:r>
            <a:r>
              <a:rPr lang="en-US" altLang="en-US" sz="1400" dirty="0">
                <a:hlinkClick r:id="rId9"/>
              </a:rPr>
              <a:t>https://mlcommons.org/en/history/</a:t>
            </a:r>
            <a:r>
              <a:rPr lang="en-US" altLang="en-US" sz="1400" dirty="0"/>
              <a:t> </a:t>
            </a:r>
            <a:endParaRPr lang="en-US" sz="1400" dirty="0">
              <a:solidFill>
                <a:srgbClr val="000000"/>
              </a:solidFill>
              <a:latin typeface="Maven Pro"/>
            </a:endParaRPr>
          </a:p>
          <a:p>
            <a:pPr eaLnBrk="1" hangingPunct="1">
              <a:lnSpc>
                <a:spcPct val="90000"/>
              </a:lnSpc>
              <a:defRPr/>
            </a:pPr>
            <a:r>
              <a:rPr lang="en-US" altLang="en-US" sz="1600" dirty="0"/>
              <a:t>All are driven, (mostly) funded by corporate members</a:t>
            </a:r>
            <a:br>
              <a:rPr lang="en-US" altLang="en-US" sz="1600" dirty="0"/>
            </a:br>
            <a:r>
              <a:rPr lang="en-US" altLang="en-US" sz="1600" dirty="0"/>
              <a:t>SPEC, EEMBC and </a:t>
            </a:r>
            <a:r>
              <a:rPr lang="en-US" altLang="en-US" sz="1600" dirty="0" err="1"/>
              <a:t>MLCommons</a:t>
            </a:r>
            <a:r>
              <a:rPr lang="en-US" altLang="en-US" sz="1600" dirty="0"/>
              <a:t> have significant participation by academics/labs.</a:t>
            </a:r>
            <a:br>
              <a:rPr lang="en-US" altLang="en-US" sz="1600" dirty="0"/>
            </a:br>
            <a:r>
              <a:rPr lang="en-US" altLang="en-US" sz="1600" dirty="0"/>
              <a:t>Groups sometimes overlap/cooperate, power metrics by SPEC and </a:t>
            </a:r>
            <a:r>
              <a:rPr lang="en-US" altLang="en-US" sz="1600" dirty="0" err="1"/>
              <a:t>MLCommons</a:t>
            </a:r>
            <a:r>
              <a:rPr lang="en-US" altLang="en-US" sz="1600" dirty="0"/>
              <a:t>: </a:t>
            </a:r>
            <a:r>
              <a:rPr lang="en-US" altLang="en-US" sz="1600" dirty="0">
                <a:hlinkClick r:id="rId10"/>
              </a:rPr>
              <a:t>https://www.hpcwire.com/2021/04/21/mlperf-issues-new-inferencing-results-adds-power-metrics-nvidia-wins-again/</a:t>
            </a:r>
            <a:r>
              <a:rPr lang="en-US" altLang="en-US" sz="1600" dirty="0"/>
              <a:t> Also EEMBC-</a:t>
            </a:r>
            <a:r>
              <a:rPr lang="en-US" altLang="en-US" sz="1600" dirty="0" err="1"/>
              <a:t>MLCommons</a:t>
            </a:r>
            <a:r>
              <a:rPr lang="en-US" altLang="en-US" sz="1600" dirty="0"/>
              <a:t> interactions</a:t>
            </a:r>
          </a:p>
          <a:p>
            <a:pPr marL="457200" lvl="1" indent="0" eaLnBrk="1" hangingPunct="1">
              <a:lnSpc>
                <a:spcPct val="90000"/>
              </a:lnSpc>
              <a:buFontTx/>
              <a:buNone/>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lvl="1" eaLnBrk="1" hangingPunct="1">
              <a:lnSpc>
                <a:spcPct val="90000"/>
              </a:lnSpc>
              <a:defRPr/>
            </a:pPr>
            <a:endParaRPr lang="en-US" altLang="en-US" sz="1400" dirty="0"/>
          </a:p>
          <a:p>
            <a:pPr marL="0" indent="0" eaLnBrk="1" hangingPunct="1">
              <a:lnSpc>
                <a:spcPct val="90000"/>
              </a:lnSpc>
              <a:buFontTx/>
              <a:buNone/>
              <a:defRPr/>
            </a:pPr>
            <a:endParaRPr lang="en-US" altLang="en-US" sz="1600" dirty="0"/>
          </a:p>
          <a:p>
            <a:pPr marL="0" indent="0" eaLnBrk="1" hangingPunct="1">
              <a:lnSpc>
                <a:spcPct val="90000"/>
              </a:lnSpc>
              <a:buFontTx/>
              <a:buNone/>
              <a:defRPr/>
            </a:pPr>
            <a:endParaRPr lang="en-US" altLang="en-US" dirty="0"/>
          </a:p>
          <a:p>
            <a:pPr marL="0" indent="0" eaLnBrk="1" hangingPunct="1">
              <a:lnSpc>
                <a:spcPct val="90000"/>
              </a:lnSpc>
              <a:buFontTx/>
              <a:buNone/>
              <a:defRPr/>
            </a:pPr>
            <a:endParaRPr lang="en-US" altLang="en-US" sz="1600" dirty="0"/>
          </a:p>
          <a:p>
            <a:pPr eaLnBrk="1" hangingPunct="1">
              <a:lnSpc>
                <a:spcPct val="90000"/>
              </a:lnSpc>
              <a:defRPr/>
            </a:pPr>
            <a:endParaRPr lang="en-US" altLang="en-US" sz="1600" dirty="0"/>
          </a:p>
        </p:txBody>
      </p:sp>
      <p:sp>
        <p:nvSpPr>
          <p:cNvPr id="13317" name="Footer Placeholder 1">
            <a:extLst>
              <a:ext uri="{FF2B5EF4-FFF2-40B4-BE49-F238E27FC236}">
                <a16:creationId xmlns:a16="http://schemas.microsoft.com/office/drawing/2014/main" id="{B56FC005-16AA-4709-9F89-BEEFBB75145C}"/>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F2AD4697-78E7-48D6-AA12-18E54F2646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89322F3C-3914-4196-B04E-95BB4297B8EC}" type="slidenum">
              <a:rPr lang="en-US" altLang="en-US" smtClean="0"/>
              <a:pPr>
                <a:spcBef>
                  <a:spcPct val="0"/>
                </a:spcBef>
                <a:buFontTx/>
                <a:buNone/>
              </a:pPr>
              <a:t>5</a:t>
            </a:fld>
            <a:endParaRPr lang="en-US" altLang="en-US"/>
          </a:p>
        </p:txBody>
      </p:sp>
      <p:sp>
        <p:nvSpPr>
          <p:cNvPr id="15363" name="Rectangle 4">
            <a:extLst>
              <a:ext uri="{FF2B5EF4-FFF2-40B4-BE49-F238E27FC236}">
                <a16:creationId xmlns:a16="http://schemas.microsoft.com/office/drawing/2014/main" id="{ED271B42-CEFD-4E4F-80EF-DB5C5D5A8AC2}"/>
              </a:ext>
            </a:extLst>
          </p:cNvPr>
          <p:cNvSpPr>
            <a:spLocks noGrp="1" noChangeArrowheads="1"/>
          </p:cNvSpPr>
          <p:nvPr>
            <p:ph type="title"/>
          </p:nvPr>
        </p:nvSpPr>
        <p:spPr/>
        <p:txBody>
          <a:bodyPr/>
          <a:lstStyle/>
          <a:p>
            <a:pPr eaLnBrk="1" hangingPunct="1"/>
            <a:r>
              <a:rPr lang="en-US" altLang="en-US"/>
              <a:t>SPEC - 2021</a:t>
            </a:r>
          </a:p>
        </p:txBody>
      </p:sp>
      <p:sp>
        <p:nvSpPr>
          <p:cNvPr id="16388" name="Rectangle 7">
            <a:extLst>
              <a:ext uri="{FF2B5EF4-FFF2-40B4-BE49-F238E27FC236}">
                <a16:creationId xmlns:a16="http://schemas.microsoft.com/office/drawing/2014/main" id="{C55D9747-1F19-410F-820E-76ED775F9BA4}"/>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altLang="en-US" sz="1600" dirty="0">
                <a:latin typeface="Arial" panose="020B0604020202020204" pitchFamily="34" charset="0"/>
                <a:cs typeface="Arial" panose="020B0604020202020204" pitchFamily="34" charset="0"/>
              </a:rPr>
              <a:t>SPEC - </a:t>
            </a:r>
            <a:r>
              <a:rPr lang="en-US" altLang="en-US" sz="1400" dirty="0">
                <a:latin typeface="Arial" panose="020B0604020202020204" pitchFamily="34" charset="0"/>
                <a:cs typeface="Arial" panose="020B0604020202020204" pitchFamily="34" charset="0"/>
                <a:hlinkClick r:id="rId3"/>
              </a:rPr>
              <a:t>www.spec.org</a:t>
            </a:r>
            <a:r>
              <a:rPr lang="en-US" altLang="en-US" sz="1400" dirty="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hlinkClick r:id="rId4"/>
              </a:rPr>
              <a:t>https://en.wikipedia.org/wiki/Standard_Performance_Evaluation_Corporation</a:t>
            </a:r>
            <a:r>
              <a:rPr lang="en-US" altLang="en-US" sz="1400" dirty="0">
                <a:latin typeface="Arial" panose="020B0604020202020204" pitchFamily="34" charset="0"/>
                <a:cs typeface="Arial" panose="020B0604020202020204" pitchFamily="34" charset="0"/>
              </a:rPr>
              <a:t> </a:t>
            </a:r>
          </a:p>
          <a:p>
            <a:pPr lvl="1" eaLnBrk="1" hangingPunct="1">
              <a:lnSpc>
                <a:spcPct val="90000"/>
              </a:lnSpc>
              <a:defRPr/>
            </a:pPr>
            <a:r>
              <a:rPr lang="en-US" altLang="en-US" sz="1400" dirty="0">
                <a:latin typeface="Arial" panose="020B0604020202020204" pitchFamily="34" charset="0"/>
                <a:cs typeface="Arial" panose="020B0604020202020204" pitchFamily="34" charset="0"/>
              </a:rPr>
              <a:t>“</a:t>
            </a:r>
            <a:r>
              <a:rPr lang="en-US" sz="1400" b="1" dirty="0">
                <a:solidFill>
                  <a:srgbClr val="000000"/>
                </a:solidFill>
                <a:latin typeface="Arial" panose="020B0604020202020204" pitchFamily="34" charset="0"/>
                <a:cs typeface="Arial" panose="020B0604020202020204" pitchFamily="34" charset="0"/>
              </a:rPr>
              <a:t>The Standard Performance Evaluation Corporation (SPEC)</a:t>
            </a:r>
            <a:r>
              <a:rPr lang="en-US" sz="1400" dirty="0">
                <a:solidFill>
                  <a:srgbClr val="000000"/>
                </a:solidFill>
                <a:latin typeface="Arial" panose="020B0604020202020204" pitchFamily="34" charset="0"/>
                <a:cs typeface="Arial" panose="020B0604020202020204" pitchFamily="34" charset="0"/>
              </a:rPr>
              <a:t> is a non-profit corporation formed to establish, maintain and endorse standardized benchmarks and tools to evaluate performance and energy efficiency for the newest generation of computing systems.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SPEC develops benchmark suites and also reviews and publishes submitted results from our </a:t>
            </a:r>
            <a:r>
              <a:rPr lang="en-US" sz="1400" dirty="0">
                <a:solidFill>
                  <a:srgbClr val="2222BB"/>
                </a:solidFill>
                <a:latin typeface="Arial" panose="020B0604020202020204" pitchFamily="34" charset="0"/>
                <a:cs typeface="Arial" panose="020B0604020202020204" pitchFamily="34" charset="0"/>
                <a:hlinkClick r:id="rId5"/>
              </a:rPr>
              <a:t>member organizations</a:t>
            </a:r>
            <a:r>
              <a:rPr lang="en-US" sz="1400" dirty="0">
                <a:solidFill>
                  <a:srgbClr val="000000"/>
                </a:solidFill>
                <a:latin typeface="Arial" panose="020B0604020202020204" pitchFamily="34" charset="0"/>
                <a:cs typeface="Arial" panose="020B0604020202020204" pitchFamily="34" charset="0"/>
              </a:rPr>
              <a:t> and other benchmark licensees.”</a:t>
            </a:r>
          </a:p>
          <a:p>
            <a:pPr lvl="1" eaLnBrk="1" hangingPunct="1">
              <a:lnSpc>
                <a:spcPct val="90000"/>
              </a:lnSpc>
              <a:defRPr/>
            </a:pPr>
            <a:r>
              <a:rPr lang="en-US" sz="1400" dirty="0">
                <a:latin typeface="Arial" panose="020B0604020202020204" pitchFamily="34" charset="0"/>
                <a:cs typeface="Arial" panose="020B0604020202020204" pitchFamily="34" charset="0"/>
              </a:rPr>
              <a:t>2018 30 Years – meeting </a:t>
            </a:r>
            <a:r>
              <a:rPr lang="en-US" sz="1400" dirty="0">
                <a:latin typeface="Arial" panose="020B0604020202020204" pitchFamily="34" charset="0"/>
                <a:cs typeface="Arial" panose="020B0604020202020204" pitchFamily="34" charset="0"/>
                <a:hlinkClick r:id="rId6"/>
              </a:rPr>
              <a:t>https://www.spec.org/30th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Timeline </a:t>
            </a:r>
            <a:r>
              <a:rPr lang="en-US" sz="1400" dirty="0">
                <a:latin typeface="Arial" panose="020B0604020202020204" pitchFamily="34" charset="0"/>
                <a:cs typeface="Arial" panose="020B0604020202020204" pitchFamily="34" charset="0"/>
                <a:hlinkClick r:id="rId6"/>
              </a:rPr>
              <a:t>https://www.spec.org/30th/timeline.html</a:t>
            </a:r>
            <a:r>
              <a:rPr lang="en-US" sz="1400" dirty="0">
                <a:latin typeface="Arial" panose="020B0604020202020204" pitchFamily="34" charset="0"/>
                <a:cs typeface="Arial" panose="020B0604020202020204" pitchFamily="34" charset="0"/>
              </a:rPr>
              <a:t> - 125 members in 22 countries</a:t>
            </a:r>
          </a:p>
          <a:p>
            <a:pPr lvl="1" eaLnBrk="1" hangingPunct="1">
              <a:lnSpc>
                <a:spcPct val="90000"/>
              </a:lnSpc>
              <a:defRPr/>
            </a:pPr>
            <a:r>
              <a:rPr lang="en-US" sz="1400" dirty="0">
                <a:latin typeface="Arial" panose="020B0604020202020204" pitchFamily="34" charset="0"/>
                <a:cs typeface="Arial" panose="020B0604020202020204" pitchFamily="34" charset="0"/>
              </a:rPr>
              <a:t>Most work done by members/associates, plus 4 staff</a:t>
            </a:r>
          </a:p>
          <a:p>
            <a:pPr fontAlgn="t">
              <a:buFont typeface="Arial" panose="020B0604020202020204" pitchFamily="34" charset="0"/>
              <a:buChar char="•"/>
              <a:defRPr/>
            </a:pPr>
            <a:r>
              <a:rPr lang="en-US" sz="1600" dirty="0">
                <a:latin typeface="Arial" panose="020B0604020202020204" pitchFamily="34" charset="0"/>
                <a:cs typeface="Arial" panose="020B0604020202020204" pitchFamily="34" charset="0"/>
              </a:rPr>
              <a:t>SPEC started with 1 small group, now 5, often with multiple subgroups</a:t>
            </a:r>
          </a:p>
          <a:p>
            <a:pPr lvl="1">
              <a:buFont typeface="Arial" panose="020B0604020202020204" pitchFamily="34" charset="0"/>
              <a:buChar char="‒"/>
              <a:defRPr/>
            </a:pPr>
            <a:r>
              <a:rPr lang="en-US" sz="1400" dirty="0">
                <a:latin typeface="Arial" panose="020B0604020202020204" pitchFamily="34" charset="0"/>
                <a:cs typeface="Arial" panose="020B0604020202020204" pitchFamily="34" charset="0"/>
              </a:rPr>
              <a:t>1988 OSG - Open Systems Group – “</a:t>
            </a:r>
            <a:r>
              <a:rPr lang="en-US" sz="1400" dirty="0">
                <a:solidFill>
                  <a:srgbClr val="000000"/>
                </a:solidFill>
                <a:latin typeface="Arial" panose="020B0604020202020204" pitchFamily="34" charset="0"/>
                <a:cs typeface="Arial" panose="020B0604020202020204" pitchFamily="34" charset="0"/>
              </a:rPr>
              <a:t>benchmarks for desktop systems, workstations &amp; servers running open operating system environments” </a:t>
            </a:r>
            <a:r>
              <a:rPr lang="en-US" sz="1400" dirty="0">
                <a:solidFill>
                  <a:srgbClr val="000000"/>
                </a:solidFill>
                <a:latin typeface="Arial" panose="020B0604020202020204" pitchFamily="34" charset="0"/>
                <a:cs typeface="Arial" panose="020B0604020202020204" pitchFamily="34" charset="0"/>
                <a:hlinkClick r:id="rId7"/>
              </a:rPr>
              <a:t>www.spec.org/osg/</a:t>
            </a:r>
            <a:r>
              <a:rPr lang="en-US" sz="1400" dirty="0">
                <a:solidFill>
                  <a:srgbClr val="000000"/>
                </a:solidFill>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defRPr/>
            </a:pPr>
            <a:r>
              <a:rPr lang="en-US" sz="1400" dirty="0">
                <a:latin typeface="Arial" panose="020B0604020202020204" pitchFamily="34" charset="0"/>
                <a:cs typeface="Arial" panose="020B0604020202020204" pitchFamily="34" charset="0"/>
              </a:rPr>
              <a:t>1996 GWPG - Graphics &amp; Workstation Performance Group, was GPC</a:t>
            </a:r>
            <a:r>
              <a:rPr lang="en-US" sz="1400" dirty="0">
                <a:latin typeface="Arial" panose="020B0604020202020204" pitchFamily="34" charset="0"/>
                <a:cs typeface="Arial" panose="020B0604020202020204" pitchFamily="34" charset="0"/>
                <a:sym typeface="Wingdings" panose="05000000000000000000" pitchFamily="2" charset="2"/>
              </a:rPr>
              <a:t></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8"/>
              </a:rPr>
              <a:t>www.spec.org/gwpg</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defRPr/>
            </a:pPr>
            <a:r>
              <a:rPr lang="en-US" sz="1400" dirty="0">
                <a:latin typeface="Arial" panose="020B0604020202020204" pitchFamily="34" charset="0"/>
                <a:cs typeface="Arial" panose="020B0604020202020204" pitchFamily="34" charset="0"/>
              </a:rPr>
              <a:t>1996 HPG - High Performance Group  (parallel supercomputing) </a:t>
            </a:r>
            <a:r>
              <a:rPr lang="en-US" sz="1400" dirty="0">
                <a:latin typeface="Arial" panose="020B0604020202020204" pitchFamily="34" charset="0"/>
                <a:cs typeface="Arial" panose="020B0604020202020204" pitchFamily="34" charset="0"/>
                <a:hlinkClick r:id="rId9"/>
              </a:rPr>
              <a:t>www.spec.org/hpg</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PERFECT Club </a:t>
            </a:r>
            <a:r>
              <a:rPr lang="en-US" sz="1400" dirty="0">
                <a:latin typeface="Arial" panose="020B0604020202020204" pitchFamily="34" charset="0"/>
                <a:cs typeface="Arial" panose="020B0604020202020204" pitchFamily="34" charset="0"/>
                <a:sym typeface="Wingdings" panose="05000000000000000000" pitchFamily="2" charset="2"/>
              </a:rPr>
              <a:t></a:t>
            </a:r>
            <a:r>
              <a:rPr lang="en-US" sz="1400" dirty="0">
                <a:latin typeface="Arial" panose="020B0604020202020204" pitchFamily="34" charset="0"/>
                <a:cs typeface="Arial" panose="020B0604020202020204" pitchFamily="34" charset="0"/>
                <a:hlinkClick r:id="rId10"/>
              </a:rPr>
              <a:t>https://www.spec.org/30th/hpg.html</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defRPr/>
            </a:pPr>
            <a:r>
              <a:rPr lang="en-US" sz="1400" dirty="0">
                <a:latin typeface="Arial" panose="020B0604020202020204" pitchFamily="34" charset="0"/>
                <a:cs typeface="Arial" panose="020B0604020202020204" pitchFamily="34" charset="0"/>
              </a:rPr>
              <a:t>2011 RG - Research Group – “collaborative research efforts in the area of quantitative system evaluation and analysis, fostering the interaction between industry and academia.</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It also researches and then suggests new groups/subgroups for developing areas.”</a:t>
            </a:r>
          </a:p>
          <a:p>
            <a:pPr lvl="2">
              <a:buFont typeface="Arial" panose="020B0604020202020204" pitchFamily="34" charset="0"/>
              <a:buChar char="‒"/>
              <a:defRPr/>
            </a:pPr>
            <a:r>
              <a:rPr lang="en-US" sz="1200" dirty="0">
                <a:latin typeface="Arial" panose="020B0604020202020204" pitchFamily="34" charset="0"/>
                <a:cs typeface="Arial" panose="020B0604020202020204" pitchFamily="34" charset="0"/>
                <a:hlinkClick r:id="rId11"/>
              </a:rPr>
              <a:t>https://research.spec.org/news/single-view/article/new-textbook-on-systems-benchmarking.html</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Kounev, Lange, Kistowski, Systems Benchmarking (2020)</a:t>
            </a:r>
          </a:p>
          <a:p>
            <a:pPr lvl="1">
              <a:buFont typeface="Arial" panose="020B0604020202020204" pitchFamily="34" charset="0"/>
              <a:buChar char="‒"/>
              <a:defRPr/>
            </a:pPr>
            <a:r>
              <a:rPr lang="en-US" sz="1400" dirty="0">
                <a:latin typeface="Arial" panose="020B0604020202020204" pitchFamily="34" charset="0"/>
                <a:cs typeface="Arial" panose="020B0604020202020204" pitchFamily="34" charset="0"/>
              </a:rPr>
              <a:t>&gt;2018 ISG - International Standards Group - work with governments </a:t>
            </a:r>
            <a:r>
              <a:rPr lang="en-US" sz="1400" dirty="0">
                <a:latin typeface="Arial" panose="020B0604020202020204" pitchFamily="34" charset="0"/>
                <a:cs typeface="Arial" panose="020B0604020202020204" pitchFamily="34" charset="0"/>
                <a:hlinkClick r:id="rId12"/>
              </a:rPr>
              <a:t>www.spec.org/isg/</a:t>
            </a:r>
            <a:r>
              <a:rPr lang="en-US" sz="1400" dirty="0">
                <a:latin typeface="Arial" panose="020B0604020202020204" pitchFamily="34" charset="0"/>
                <a:cs typeface="Arial" panose="020B0604020202020204" pitchFamily="34" charset="0"/>
              </a:rPr>
              <a:t> </a:t>
            </a:r>
          </a:p>
          <a:p>
            <a:pPr marL="457200" lvl="1" indent="0">
              <a:buFontTx/>
              <a:buNone/>
              <a:defRPr/>
            </a:pPr>
            <a:endParaRPr lang="en-US" sz="1400" dirty="0">
              <a:latin typeface="Arial" panose="020B0604020202020204" pitchFamily="34" charset="0"/>
              <a:cs typeface="Arial" panose="020B0604020202020204" pitchFamily="34" charset="0"/>
            </a:endParaRPr>
          </a:p>
          <a:p>
            <a:pPr lvl="2">
              <a:buFont typeface="Arial" panose="020B0604020202020204" pitchFamily="34" charset="0"/>
              <a:buChar char="•"/>
              <a:defRPr/>
            </a:pPr>
            <a:endParaRPr lang="en-US" sz="12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endParaRPr lang="en-US" altLang="en-US" sz="1400"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15365" name="Footer Placeholder 1">
            <a:extLst>
              <a:ext uri="{FF2B5EF4-FFF2-40B4-BE49-F238E27FC236}">
                <a16:creationId xmlns:a16="http://schemas.microsoft.com/office/drawing/2014/main" id="{28303B78-C667-49D6-B9EA-7153C6E26AD9}"/>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dirty="0"/>
              <a:t>Lessons from SPEC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FCB3AEDE-8112-4045-A32F-EE8DE746DED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212D162E-37AF-4334-BBB5-FFF2E8297125}" type="slidenum">
              <a:rPr lang="en-US" altLang="en-US" smtClean="0"/>
              <a:pPr>
                <a:spcBef>
                  <a:spcPct val="0"/>
                </a:spcBef>
                <a:buFontTx/>
                <a:buNone/>
              </a:pPr>
              <a:t>6</a:t>
            </a:fld>
            <a:endParaRPr lang="en-US" altLang="en-US"/>
          </a:p>
        </p:txBody>
      </p:sp>
      <p:sp>
        <p:nvSpPr>
          <p:cNvPr id="17411" name="Rectangle 4">
            <a:extLst>
              <a:ext uri="{FF2B5EF4-FFF2-40B4-BE49-F238E27FC236}">
                <a16:creationId xmlns:a16="http://schemas.microsoft.com/office/drawing/2014/main" id="{D30A2338-228E-4AE5-9752-DE8E04FB903F}"/>
              </a:ext>
            </a:extLst>
          </p:cNvPr>
          <p:cNvSpPr>
            <a:spLocks noGrp="1" noChangeArrowheads="1"/>
          </p:cNvSpPr>
          <p:nvPr>
            <p:ph type="title"/>
          </p:nvPr>
        </p:nvSpPr>
        <p:spPr/>
        <p:txBody>
          <a:bodyPr/>
          <a:lstStyle/>
          <a:p>
            <a:pPr eaLnBrk="1" hangingPunct="1"/>
            <a:r>
              <a:rPr lang="en-US" altLang="en-US"/>
              <a:t>SPEC – Members and Associates</a:t>
            </a:r>
          </a:p>
        </p:txBody>
      </p:sp>
      <p:sp>
        <p:nvSpPr>
          <p:cNvPr id="16388" name="Rectangle 7">
            <a:extLst>
              <a:ext uri="{FF2B5EF4-FFF2-40B4-BE49-F238E27FC236}">
                <a16:creationId xmlns:a16="http://schemas.microsoft.com/office/drawing/2014/main" id="{6BEB3B8A-CE27-44D7-BAD9-E1AE87E4BF72}"/>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altLang="en-US" sz="1600" dirty="0">
                <a:latin typeface="Arial" panose="020B0604020202020204" pitchFamily="34" charset="0"/>
                <a:cs typeface="Arial" panose="020B0604020202020204" pitchFamily="34" charset="0"/>
                <a:hlinkClick r:id="rId3"/>
              </a:rPr>
              <a:t>https://www.spec.org/consortium/</a:t>
            </a:r>
            <a:endParaRPr lang="en-US" altLang="en-US" sz="1600" dirty="0">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Each group (OSG, GWPG, HPG, ISG, RG) has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Own benchmark suites, rules and dues structure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Members – mostly companies, bulk of the money</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Associates – mostly universities, sometimes National Laboratories, standards groups.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Some overlap, depending on interests</a:t>
            </a: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OSG, for example.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Membership 	$2,500 initiation, 	$7,500 Annual Dues, get licenses for all benchmarks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Associate	$1,000 initiation	$   500 Annual Dues  (Nonprofits, educational)</a:t>
            </a:r>
          </a:p>
          <a:p>
            <a:pPr indent="-285750"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Companies typically devote 1 or more people to SPEC work, salaries far outweigh</a:t>
            </a:r>
          </a:p>
          <a:p>
            <a:pPr marL="57150" indent="0" eaLnBrk="1" hangingPunct="1">
              <a:lnSpc>
                <a:spcPct val="90000"/>
              </a:lnSpc>
              <a:buNone/>
              <a:defRPr/>
            </a:pPr>
            <a:endParaRPr lang="en-US" altLang="en-US" sz="1600" dirty="0">
              <a:latin typeface="Arial" panose="020B0604020202020204" pitchFamily="34" charset="0"/>
              <a:cs typeface="Arial" panose="020B0604020202020204" pitchFamily="34" charset="0"/>
            </a:endParaRPr>
          </a:p>
          <a:p>
            <a:pPr eaLnBrk="1" hangingPunct="1">
              <a:lnSpc>
                <a:spcPct val="90000"/>
              </a:lnSpc>
              <a:defRPr/>
            </a:pPr>
            <a:r>
              <a:rPr lang="en-US" altLang="en-US" sz="1600" dirty="0">
                <a:latin typeface="Arial" panose="020B0604020202020204" pitchFamily="34" charset="0"/>
                <a:cs typeface="Arial" panose="020B0604020202020204" pitchFamily="34" charset="0"/>
              </a:rPr>
              <a:t>Benchmarks typically cost $1500-$2500 commercial license, noncommercial free.</a:t>
            </a: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p:txBody>
      </p:sp>
      <p:sp>
        <p:nvSpPr>
          <p:cNvPr id="17413" name="Footer Placeholder 1">
            <a:extLst>
              <a:ext uri="{FF2B5EF4-FFF2-40B4-BE49-F238E27FC236}">
                <a16:creationId xmlns:a16="http://schemas.microsoft.com/office/drawing/2014/main" id="{C128E45A-27F0-4F95-8C7C-DEB97DFBEFDE}"/>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02394B6E-FABC-4312-B251-CD682ED23BF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A8AFB967-0F90-481A-B662-8ACC5E5F34E6}" type="slidenum">
              <a:rPr lang="en-US" altLang="en-US" smtClean="0"/>
              <a:pPr>
                <a:spcBef>
                  <a:spcPct val="0"/>
                </a:spcBef>
                <a:buFontTx/>
                <a:buNone/>
              </a:pPr>
              <a:t>7</a:t>
            </a:fld>
            <a:endParaRPr lang="en-US" altLang="en-US"/>
          </a:p>
        </p:txBody>
      </p:sp>
      <p:sp>
        <p:nvSpPr>
          <p:cNvPr id="19459" name="Rectangle 4">
            <a:extLst>
              <a:ext uri="{FF2B5EF4-FFF2-40B4-BE49-F238E27FC236}">
                <a16:creationId xmlns:a16="http://schemas.microsoft.com/office/drawing/2014/main" id="{99F9EC73-5774-48A4-9B79-F29BEAD5EC04}"/>
              </a:ext>
            </a:extLst>
          </p:cNvPr>
          <p:cNvSpPr>
            <a:spLocks noGrp="1" noChangeArrowheads="1"/>
          </p:cNvSpPr>
          <p:nvPr>
            <p:ph type="title"/>
          </p:nvPr>
        </p:nvSpPr>
        <p:spPr/>
        <p:txBody>
          <a:bodyPr/>
          <a:lstStyle/>
          <a:p>
            <a:pPr eaLnBrk="1" hangingPunct="1"/>
            <a:r>
              <a:rPr lang="en-US" altLang="en-US"/>
              <a:t>SPEC – OSG Members and Associates</a:t>
            </a:r>
          </a:p>
        </p:txBody>
      </p:sp>
      <p:sp>
        <p:nvSpPr>
          <p:cNvPr id="16388" name="Rectangle 7">
            <a:extLst>
              <a:ext uri="{FF2B5EF4-FFF2-40B4-BE49-F238E27FC236}">
                <a16:creationId xmlns:a16="http://schemas.microsoft.com/office/drawing/2014/main" id="{34F8F11D-1218-444F-96B0-141975AAB9B6}"/>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altLang="en-US" sz="1600" dirty="0">
                <a:latin typeface="Arial" panose="020B0604020202020204" pitchFamily="34" charset="0"/>
                <a:cs typeface="Arial" panose="020B0604020202020204" pitchFamily="34" charset="0"/>
              </a:rPr>
              <a:t>Example – OSG - </a:t>
            </a:r>
            <a:r>
              <a:rPr lang="en-US" altLang="en-US" sz="1600" dirty="0">
                <a:solidFill>
                  <a:srgbClr val="0070C0"/>
                </a:solidFill>
                <a:latin typeface="Arial" panose="020B0604020202020204" pitchFamily="34" charset="0"/>
                <a:cs typeface="Arial" panose="020B0604020202020204" pitchFamily="34" charset="0"/>
                <a:hlinkClick r:id="rId3"/>
              </a:rPr>
              <a:t>https://www.spec.org/consortium/</a:t>
            </a:r>
            <a:r>
              <a:rPr lang="en-US" altLang="en-US" sz="1600" dirty="0">
                <a:latin typeface="Arial" panose="020B0604020202020204" pitchFamily="34" charset="0"/>
                <a:cs typeface="Arial" panose="020B0604020202020204" pitchFamily="34" charset="0"/>
              </a:rPr>
              <a:t> </a:t>
            </a:r>
          </a:p>
          <a:p>
            <a:pPr eaLnBrk="1" hangingPunct="1">
              <a:lnSpc>
                <a:spcPct val="90000"/>
              </a:lnSpc>
              <a:defRPr/>
            </a:pPr>
            <a:r>
              <a:rPr lang="en-US" sz="1600" dirty="0">
                <a:solidFill>
                  <a:srgbClr val="000000"/>
                </a:solidFill>
                <a:latin typeface="Arial" panose="020B0604020202020204" pitchFamily="34" charset="0"/>
              </a:rPr>
              <a:t>“Members:</a:t>
            </a:r>
            <a:br>
              <a:rPr lang="en-US" sz="1600" dirty="0"/>
            </a:br>
            <a:r>
              <a:rPr lang="en-US" sz="1400" dirty="0">
                <a:solidFill>
                  <a:srgbClr val="000000"/>
                </a:solidFill>
                <a:latin typeface="Arial" panose="020B0604020202020204" pitchFamily="34" charset="0"/>
              </a:rPr>
              <a:t>Advanced Micro Devices (AMD) * Altos Computing Inc. * Amazon Web Services, Inc. * Apple Inc. * ARM * </a:t>
            </a:r>
            <a:r>
              <a:rPr lang="en-US" sz="1400" dirty="0" err="1">
                <a:solidFill>
                  <a:srgbClr val="000000"/>
                </a:solidFill>
                <a:latin typeface="Arial" panose="020B0604020202020204" pitchFamily="34" charset="0"/>
              </a:rPr>
              <a:t>ASUSTek</a:t>
            </a:r>
            <a:r>
              <a:rPr lang="en-US" sz="1400" dirty="0">
                <a:solidFill>
                  <a:srgbClr val="000000"/>
                </a:solidFill>
                <a:latin typeface="Arial" panose="020B0604020202020204" pitchFamily="34" charset="0"/>
              </a:rPr>
              <a:t> Computer Inc. * </a:t>
            </a:r>
            <a:r>
              <a:rPr lang="en-US" sz="1400" dirty="0" err="1">
                <a:solidFill>
                  <a:srgbClr val="000000"/>
                </a:solidFill>
                <a:latin typeface="Arial" panose="020B0604020202020204" pitchFamily="34" charset="0"/>
              </a:rPr>
              <a:t>Auristor</a:t>
            </a:r>
            <a:r>
              <a:rPr lang="en-US" sz="1400" dirty="0">
                <a:solidFill>
                  <a:srgbClr val="000000"/>
                </a:solidFill>
                <a:latin typeface="Arial" panose="020B0604020202020204" pitchFamily="34" charset="0"/>
              </a:rPr>
              <a:t> Inc * Bull Atos Technology * Chengdu </a:t>
            </a:r>
            <a:r>
              <a:rPr lang="en-US" sz="1400" dirty="0" err="1">
                <a:solidFill>
                  <a:srgbClr val="000000"/>
                </a:solidFill>
                <a:latin typeface="Arial" panose="020B0604020202020204" pitchFamily="34" charset="0"/>
              </a:rPr>
              <a:t>Haiguang</a:t>
            </a:r>
            <a:r>
              <a:rPr lang="en-US" sz="1400" dirty="0">
                <a:solidFill>
                  <a:srgbClr val="000000"/>
                </a:solidFill>
                <a:latin typeface="Arial" panose="020B0604020202020204" pitchFamily="34" charset="0"/>
              </a:rPr>
              <a:t> IC Design Co., Ltd. * Cisco Systems * Dell Inc. * </a:t>
            </a:r>
            <a:r>
              <a:rPr lang="en-US" sz="1400" dirty="0" err="1">
                <a:solidFill>
                  <a:srgbClr val="000000"/>
                </a:solidFill>
                <a:latin typeface="Arial" panose="020B0604020202020204" pitchFamily="34" charset="0"/>
              </a:rPr>
              <a:t>Epsylon</a:t>
            </a:r>
            <a:r>
              <a:rPr lang="en-US" sz="1400" dirty="0">
                <a:solidFill>
                  <a:srgbClr val="000000"/>
                </a:solidFill>
                <a:latin typeface="Arial" panose="020B0604020202020204" pitchFamily="34" charset="0"/>
              </a:rPr>
              <a:t> Sp. </a:t>
            </a:r>
            <a:r>
              <a:rPr lang="en-US" sz="1400" dirty="0" err="1">
                <a:solidFill>
                  <a:srgbClr val="000000"/>
                </a:solidFill>
                <a:latin typeface="Arial" panose="020B0604020202020204" pitchFamily="34" charset="0"/>
              </a:rPr>
              <a:t>z.o.o</a:t>
            </a:r>
            <a:r>
              <a:rPr lang="en-US" sz="1400" dirty="0">
                <a:solidFill>
                  <a:srgbClr val="000000"/>
                </a:solidFill>
                <a:latin typeface="Arial" panose="020B0604020202020204" pitchFamily="34" charset="0"/>
              </a:rPr>
              <a:t>. Sp. </a:t>
            </a:r>
            <a:r>
              <a:rPr lang="en-US" sz="1400" dirty="0" err="1">
                <a:solidFill>
                  <a:srgbClr val="000000"/>
                </a:solidFill>
                <a:latin typeface="Arial" panose="020B0604020202020204" pitchFamily="34" charset="0"/>
              </a:rPr>
              <a:t>Komandytowa</a:t>
            </a:r>
            <a:r>
              <a:rPr lang="en-US" sz="1400" dirty="0">
                <a:solidFill>
                  <a:srgbClr val="000000"/>
                </a:solidFill>
                <a:latin typeface="Arial" panose="020B0604020202020204" pitchFamily="34" charset="0"/>
              </a:rPr>
              <a:t> * Format sp. z </a:t>
            </a:r>
            <a:r>
              <a:rPr lang="en-US" sz="1400" dirty="0" err="1">
                <a:solidFill>
                  <a:srgbClr val="000000"/>
                </a:solidFill>
                <a:latin typeface="Arial" panose="020B0604020202020204" pitchFamily="34" charset="0"/>
              </a:rPr>
              <a:t>o.o</a:t>
            </a:r>
            <a:r>
              <a:rPr lang="en-US" sz="1400" dirty="0">
                <a:solidFill>
                  <a:srgbClr val="000000"/>
                </a:solidFill>
                <a:latin typeface="Arial" panose="020B0604020202020204" pitchFamily="34" charset="0"/>
              </a:rPr>
              <a:t>. * Fujitsu, Ltd. * Gartner, Inc. * Giga-Byte Technology Co., Ltd. * Google, Inc. * Hewlett Packard Enterprise (HPE) * Hitachi Vantara LLC * Hitachi, Ltd * IBM * Inspur * Intel Corporation * </a:t>
            </a:r>
            <a:r>
              <a:rPr lang="en-US" sz="1400" dirty="0" err="1">
                <a:solidFill>
                  <a:srgbClr val="000000"/>
                </a:solidFill>
                <a:latin typeface="Arial" panose="020B0604020202020204" pitchFamily="34" charset="0"/>
              </a:rPr>
              <a:t>iXsystems</a:t>
            </a:r>
            <a:r>
              <a:rPr lang="en-US" sz="1400" dirty="0">
                <a:solidFill>
                  <a:srgbClr val="000000"/>
                </a:solidFill>
                <a:latin typeface="Arial" panose="020B0604020202020204" pitchFamily="34" charset="0"/>
              </a:rPr>
              <a:t> Inc. * Lenovo * Microsoft Corporation * NEC Corporation * NetApp, Inc. * </a:t>
            </a:r>
            <a:r>
              <a:rPr lang="en-US" sz="1400" dirty="0" err="1">
                <a:solidFill>
                  <a:srgbClr val="000000"/>
                </a:solidFill>
                <a:latin typeface="Arial" panose="020B0604020202020204" pitchFamily="34" charset="0"/>
              </a:rPr>
              <a:t>Nettrix</a:t>
            </a:r>
            <a:r>
              <a:rPr lang="en-US" sz="1400" dirty="0">
                <a:solidFill>
                  <a:srgbClr val="000000"/>
                </a:solidFill>
                <a:latin typeface="Arial" panose="020B0604020202020204" pitchFamily="34" charset="0"/>
              </a:rPr>
              <a:t> * </a:t>
            </a:r>
            <a:r>
              <a:rPr lang="en-US" sz="1400" dirty="0" err="1">
                <a:solidFill>
                  <a:srgbClr val="000000"/>
                </a:solidFill>
                <a:latin typeface="Arial" panose="020B0604020202020204" pitchFamily="34" charset="0"/>
              </a:rPr>
              <a:t>Netweb</a:t>
            </a:r>
            <a:r>
              <a:rPr lang="en-US" sz="1400" dirty="0">
                <a:solidFill>
                  <a:srgbClr val="000000"/>
                </a:solidFill>
                <a:latin typeface="Arial" panose="020B0604020202020204" pitchFamily="34" charset="0"/>
              </a:rPr>
              <a:t> Pte Ltd * New H3C Technologies Co., Ltd. * NVIDIA Corporation * Oracle Corporation * Principled Technologies, Inc. * Pure Storage * Qualcomm Technologies Inc. * Quanta Computer Inc * Red Hat, Inc * Supermicro Computer, Inc. * Taobao (China) Software Co. Ltd. * VIA Technologies, Inc. * VMware, Inc. * </a:t>
            </a:r>
            <a:r>
              <a:rPr lang="en-US" sz="1400" dirty="0" err="1">
                <a:solidFill>
                  <a:srgbClr val="000000"/>
                </a:solidFill>
                <a:latin typeface="Arial" panose="020B0604020202020204" pitchFamily="34" charset="0"/>
              </a:rPr>
              <a:t>WekaIO</a:t>
            </a:r>
            <a:r>
              <a:rPr lang="en-US" sz="1400" dirty="0">
                <a:solidFill>
                  <a:srgbClr val="000000"/>
                </a:solidFill>
                <a:latin typeface="Arial" panose="020B0604020202020204" pitchFamily="34" charset="0"/>
              </a:rPr>
              <a:t> * ZTE Corporation *”</a:t>
            </a:r>
          </a:p>
          <a:p>
            <a:pPr eaLnBrk="1" hangingPunct="1">
              <a:lnSpc>
                <a:spcPct val="90000"/>
              </a:lnSpc>
              <a:defRPr/>
            </a:pPr>
            <a:r>
              <a:rPr lang="en-US" sz="1600" dirty="0">
                <a:solidFill>
                  <a:srgbClr val="000000"/>
                </a:solidFill>
                <a:latin typeface="Arial" panose="020B0604020202020204" pitchFamily="34" charset="0"/>
              </a:rPr>
              <a:t>“Associates:</a:t>
            </a:r>
            <a:br>
              <a:rPr lang="en-US" sz="1600" dirty="0"/>
            </a:br>
            <a:r>
              <a:rPr lang="en-US" sz="1400" dirty="0">
                <a:solidFill>
                  <a:srgbClr val="000000"/>
                </a:solidFill>
                <a:latin typeface="Arial" panose="020B0604020202020204" pitchFamily="34" charset="0"/>
              </a:rPr>
              <a:t>Charles University * China Academy of Information and Communications Technology * China Electronics Standardization Institute * </a:t>
            </a:r>
            <a:r>
              <a:rPr lang="en-US" sz="1400" dirty="0" err="1">
                <a:solidFill>
                  <a:srgbClr val="000000"/>
                </a:solidFill>
                <a:latin typeface="Arial" panose="020B0604020202020204" pitchFamily="34" charset="0"/>
              </a:rPr>
              <a:t>ForTISS</a:t>
            </a:r>
            <a:r>
              <a:rPr lang="en-US" sz="1400" dirty="0">
                <a:solidFill>
                  <a:srgbClr val="000000"/>
                </a:solidFill>
                <a:latin typeface="Arial" panose="020B0604020202020204" pitchFamily="34" charset="0"/>
              </a:rPr>
              <a:t> -- An-</a:t>
            </a:r>
            <a:r>
              <a:rPr lang="en-US" sz="1400" dirty="0" err="1">
                <a:solidFill>
                  <a:srgbClr val="000000"/>
                </a:solidFill>
                <a:latin typeface="Arial" panose="020B0604020202020204" pitchFamily="34" charset="0"/>
              </a:rPr>
              <a:t>Institut</a:t>
            </a:r>
            <a:r>
              <a:rPr lang="en-US" sz="1400" dirty="0">
                <a:solidFill>
                  <a:srgbClr val="000000"/>
                </a:solidFill>
                <a:latin typeface="Arial" panose="020B0604020202020204" pitchFamily="34" charset="0"/>
              </a:rPr>
              <a:t> der </a:t>
            </a:r>
            <a:r>
              <a:rPr lang="en-US" sz="1400" dirty="0" err="1">
                <a:solidFill>
                  <a:srgbClr val="000000"/>
                </a:solidFill>
                <a:latin typeface="Arial" panose="020B0604020202020204" pitchFamily="34" charset="0"/>
              </a:rPr>
              <a:t>Technischen</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Universitaet</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Muenchen</a:t>
            </a:r>
            <a:r>
              <a:rPr lang="en-US" sz="1400" dirty="0">
                <a:solidFill>
                  <a:srgbClr val="000000"/>
                </a:solidFill>
                <a:latin typeface="Arial" panose="020B0604020202020204" pitchFamily="34" charset="0"/>
              </a:rPr>
              <a:t> * Indiana University * Institute of Information Science, Academia </a:t>
            </a:r>
            <a:r>
              <a:rPr lang="en-US" sz="1400" dirty="0" err="1">
                <a:solidFill>
                  <a:srgbClr val="000000"/>
                </a:solidFill>
                <a:latin typeface="Arial" panose="020B0604020202020204" pitchFamily="34" charset="0"/>
              </a:rPr>
              <a:t>Sinica</a:t>
            </a:r>
            <a:r>
              <a:rPr lang="en-US" sz="1400" dirty="0">
                <a:solidFill>
                  <a:srgbClr val="000000"/>
                </a:solidFill>
                <a:latin typeface="Arial" panose="020B0604020202020204" pitchFamily="34" charset="0"/>
              </a:rPr>
              <a:t> * Japan Advanced Institute of Science and Technology (JAIST) * Karlsruhe Institute of Technology (KIT) * Leibniz-</a:t>
            </a:r>
            <a:r>
              <a:rPr lang="en-US" sz="1400" dirty="0" err="1">
                <a:solidFill>
                  <a:srgbClr val="000000"/>
                </a:solidFill>
                <a:latin typeface="Arial" panose="020B0604020202020204" pitchFamily="34" charset="0"/>
              </a:rPr>
              <a:t>Rechenzentrum</a:t>
            </a:r>
            <a:r>
              <a:rPr lang="en-US" sz="1400" dirty="0">
                <a:solidFill>
                  <a:srgbClr val="000000"/>
                </a:solidFill>
                <a:latin typeface="Arial" panose="020B0604020202020204" pitchFamily="34" charset="0"/>
              </a:rPr>
              <a:t>, Bavarian Academy of Science * </a:t>
            </a:r>
            <a:r>
              <a:rPr lang="en-US" sz="1400" dirty="0" err="1">
                <a:solidFill>
                  <a:srgbClr val="000000"/>
                </a:solidFill>
                <a:latin typeface="Arial" panose="020B0604020202020204" pitchFamily="34" charset="0"/>
              </a:rPr>
              <a:t>Linaro</a:t>
            </a:r>
            <a:r>
              <a:rPr lang="en-US" sz="1400" dirty="0">
                <a:solidFill>
                  <a:srgbClr val="000000"/>
                </a:solidFill>
                <a:latin typeface="Arial" panose="020B0604020202020204" pitchFamily="34" charset="0"/>
              </a:rPr>
              <a:t> Limited * National University of Singapore * Peng Cheng Laboratory * Purdue University * RWTH Aachen University * South China University of Technology * </a:t>
            </a:r>
            <a:r>
              <a:rPr lang="en-US" sz="1400" dirty="0" err="1">
                <a:solidFill>
                  <a:srgbClr val="000000"/>
                </a:solidFill>
                <a:latin typeface="Arial" panose="020B0604020202020204" pitchFamily="34" charset="0"/>
              </a:rPr>
              <a:t>Technische</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Universitat</a:t>
            </a:r>
            <a:r>
              <a:rPr lang="en-US" sz="1400" dirty="0">
                <a:solidFill>
                  <a:srgbClr val="000000"/>
                </a:solidFill>
                <a:latin typeface="Arial" panose="020B0604020202020204" pitchFamily="34" charset="0"/>
              </a:rPr>
              <a:t> Darmstadt * </a:t>
            </a:r>
            <a:r>
              <a:rPr lang="en-US" sz="1400" dirty="0" err="1">
                <a:solidFill>
                  <a:srgbClr val="000000"/>
                </a:solidFill>
                <a:latin typeface="Arial" panose="020B0604020202020204" pitchFamily="34" charset="0"/>
              </a:rPr>
              <a:t>Technische</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Universitat</a:t>
            </a:r>
            <a:r>
              <a:rPr lang="en-US" sz="1400" dirty="0">
                <a:solidFill>
                  <a:srgbClr val="000000"/>
                </a:solidFill>
                <a:latin typeface="Arial" panose="020B0604020202020204" pitchFamily="34" charset="0"/>
              </a:rPr>
              <a:t> Dresden, ZIH * Telecommunications Technology Association * Tsinghua University * University of Aizu * University of California at Berkeley * University of L'Aquila - Dept of Computer Science and Engineering (DISIM) * University of Maryland * University of Miami * University of Texas at Austin * University of Tsukuba * University of </a:t>
            </a:r>
            <a:r>
              <a:rPr lang="en-US" sz="1400" dirty="0" err="1">
                <a:solidFill>
                  <a:srgbClr val="000000"/>
                </a:solidFill>
                <a:latin typeface="Arial" panose="020B0604020202020204" pitchFamily="34" charset="0"/>
              </a:rPr>
              <a:t>Wuerzburg</a:t>
            </a:r>
            <a:r>
              <a:rPr lang="en-US" sz="1400" dirty="0">
                <a:solidFill>
                  <a:srgbClr val="000000"/>
                </a:solidFill>
                <a:latin typeface="Arial" panose="020B0604020202020204" pitchFamily="34" charset="0"/>
              </a:rPr>
              <a:t> * UT-Battelle Oak Ridge National Labs (ORNL) * Virginia Polytechnic Institute and State University *”</a:t>
            </a:r>
            <a:endParaRPr lang="en-US" altLang="en-US" sz="1600" b="1"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19461" name="Footer Placeholder 1">
            <a:extLst>
              <a:ext uri="{FF2B5EF4-FFF2-40B4-BE49-F238E27FC236}">
                <a16:creationId xmlns:a16="http://schemas.microsoft.com/office/drawing/2014/main" id="{5EF50ACB-09B6-4249-AFB6-AF7CA4922955}"/>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08F94BD-18B8-4AEC-9AFE-3B45F1DC39C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05B72F44-1D85-4AFD-80EA-BE7A76A8EDBC}" type="slidenum">
              <a:rPr lang="en-US" altLang="en-US" smtClean="0"/>
              <a:pPr>
                <a:spcBef>
                  <a:spcPct val="0"/>
                </a:spcBef>
                <a:buFontTx/>
                <a:buNone/>
              </a:pPr>
              <a:t>8</a:t>
            </a:fld>
            <a:endParaRPr lang="en-US" altLang="en-US"/>
          </a:p>
        </p:txBody>
      </p:sp>
      <p:sp>
        <p:nvSpPr>
          <p:cNvPr id="21507" name="Rectangle 4">
            <a:extLst>
              <a:ext uri="{FF2B5EF4-FFF2-40B4-BE49-F238E27FC236}">
                <a16:creationId xmlns:a16="http://schemas.microsoft.com/office/drawing/2014/main" id="{9CDC59FD-1DFE-4F6F-88E6-F999E9ABB55D}"/>
              </a:ext>
            </a:extLst>
          </p:cNvPr>
          <p:cNvSpPr>
            <a:spLocks noGrp="1" noChangeArrowheads="1"/>
          </p:cNvSpPr>
          <p:nvPr>
            <p:ph type="title"/>
          </p:nvPr>
        </p:nvSpPr>
        <p:spPr/>
        <p:txBody>
          <a:bodyPr/>
          <a:lstStyle/>
          <a:p>
            <a:pPr eaLnBrk="1" hangingPunct="1"/>
            <a:r>
              <a:rPr lang="en-US" altLang="en-US"/>
              <a:t>Benchmark categories</a:t>
            </a:r>
          </a:p>
        </p:txBody>
      </p:sp>
      <p:sp>
        <p:nvSpPr>
          <p:cNvPr id="16388" name="Rectangle 7">
            <a:extLst>
              <a:ext uri="{FF2B5EF4-FFF2-40B4-BE49-F238E27FC236}">
                <a16:creationId xmlns:a16="http://schemas.microsoft.com/office/drawing/2014/main" id="{8B071EAD-A90A-4B08-AB36-98DF75F34B51}"/>
              </a:ext>
            </a:extLst>
          </p:cNvPr>
          <p:cNvSpPr>
            <a:spLocks noGrp="1" noChangeArrowheads="1"/>
          </p:cNvSpPr>
          <p:nvPr>
            <p:ph type="body" idx="1"/>
          </p:nvPr>
        </p:nvSpPr>
        <p:spPr>
          <a:xfrm>
            <a:off x="381000" y="1219200"/>
            <a:ext cx="8458200" cy="5097463"/>
          </a:xfrm>
        </p:spPr>
        <p:txBody>
          <a:bodyPr/>
          <a:lstStyle/>
          <a:p>
            <a:pPr>
              <a:defRPr/>
            </a:pPr>
            <a:r>
              <a:rPr lang="en-US" sz="1600" dirty="0">
                <a:latin typeface="Arial" panose="020B0604020202020204" pitchFamily="34" charset="0"/>
              </a:rPr>
              <a:t>Benchmarks are usually called SPEC &lt;label&gt; year, like SPECint92, SPECfp92, </a:t>
            </a:r>
            <a:r>
              <a:rPr lang="en-US" sz="1600" dirty="0" err="1">
                <a:latin typeface="Arial" panose="020B0604020202020204" pitchFamily="34" charset="0"/>
              </a:rPr>
              <a:t>SPECviewperf</a:t>
            </a:r>
            <a:r>
              <a:rPr lang="en-US" sz="1600" dirty="0">
                <a:latin typeface="Arial" panose="020B0604020202020204" pitchFamily="34" charset="0"/>
              </a:rPr>
              <a:t> 2020, etc.</a:t>
            </a:r>
          </a:p>
          <a:p>
            <a:pPr>
              <a:defRPr/>
            </a:pPr>
            <a:r>
              <a:rPr lang="en-US" dirty="0">
                <a:latin typeface="Arial" panose="020B0604020202020204" pitchFamily="34" charset="0"/>
              </a:rPr>
              <a:t> Benchmark sets - </a:t>
            </a:r>
            <a:r>
              <a:rPr lang="en-US" sz="1600" dirty="0">
                <a:latin typeface="Arial" panose="020B0604020202020204" pitchFamily="34" charset="0"/>
                <a:hlinkClick r:id="rId3"/>
              </a:rPr>
              <a:t>https://www.spec.org/benchmarks.html</a:t>
            </a:r>
            <a:r>
              <a:rPr lang="en-US" sz="1600" dirty="0">
                <a:latin typeface="Arial" panose="020B0604020202020204" pitchFamily="34" charset="0"/>
              </a:rPr>
              <a:t> – multiple programs/set</a:t>
            </a:r>
          </a:p>
          <a:p>
            <a:pPr lvl="1" fontAlgn="t">
              <a:buFont typeface="Arial" panose="020B0604020202020204" pitchFamily="34" charset="0"/>
              <a:buChar char="‒"/>
              <a:defRPr/>
            </a:pPr>
            <a:r>
              <a:rPr lang="en-US" sz="1400" dirty="0">
                <a:latin typeface="Arial" panose="020B0604020202020204" pitchFamily="34" charset="0"/>
              </a:rPr>
              <a:t>(1)</a:t>
            </a:r>
            <a:r>
              <a:rPr lang="en-US" sz="1400" i="1" dirty="0">
                <a:latin typeface="Arial" panose="020B0604020202020204" pitchFamily="34" charset="0"/>
              </a:rPr>
              <a:t> </a:t>
            </a:r>
            <a:r>
              <a:rPr lang="en-US" sz="1400" dirty="0">
                <a:latin typeface="Arial" panose="020B0604020202020204" pitchFamily="34" charset="0"/>
                <a:hlinkClick r:id="rId4"/>
              </a:rPr>
              <a:t>Cloud</a:t>
            </a:r>
            <a:r>
              <a:rPr lang="en-US" sz="1400" dirty="0">
                <a:latin typeface="Arial" panose="020B0604020202020204" pitchFamily="34" charset="0"/>
              </a:rPr>
              <a:t> – OSG</a:t>
            </a:r>
          </a:p>
          <a:p>
            <a:pPr lvl="1" fontAlgn="t">
              <a:buFont typeface="Arial" panose="020B0604020202020204" pitchFamily="34" charset="0"/>
              <a:buChar char="‒"/>
              <a:defRPr/>
            </a:pPr>
            <a:r>
              <a:rPr lang="en-US" sz="1400" dirty="0">
                <a:latin typeface="Arial" panose="020B0604020202020204" pitchFamily="34" charset="0"/>
              </a:rPr>
              <a:t>(1)</a:t>
            </a:r>
            <a:r>
              <a:rPr lang="en-US" sz="1400" i="1" dirty="0">
                <a:latin typeface="Arial" panose="020B0604020202020204" pitchFamily="34" charset="0"/>
              </a:rPr>
              <a:t> </a:t>
            </a:r>
            <a:r>
              <a:rPr lang="en-US" sz="1400" dirty="0">
                <a:latin typeface="Arial" panose="020B0604020202020204" pitchFamily="34" charset="0"/>
                <a:hlinkClick r:id="rId5"/>
              </a:rPr>
              <a:t>CPU</a:t>
            </a:r>
            <a:r>
              <a:rPr lang="en-US" sz="1400" dirty="0">
                <a:latin typeface="Arial" panose="020B0604020202020204" pitchFamily="34" charset="0"/>
              </a:rPr>
              <a:t>  - OSG </a:t>
            </a:r>
            <a:r>
              <a:rPr lang="en-US" sz="1400" i="1" dirty="0">
                <a:latin typeface="Arial" panose="020B0604020202020204" pitchFamily="34" charset="0"/>
              </a:rPr>
              <a:t>(1989, 1992, 1995, 2000, 2006, </a:t>
            </a:r>
            <a:r>
              <a:rPr lang="en-US" sz="1400" dirty="0">
                <a:latin typeface="Arial" panose="020B0604020202020204" pitchFamily="34" charset="0"/>
              </a:rPr>
              <a:t>2017</a:t>
            </a:r>
            <a:r>
              <a:rPr lang="en-US" sz="1400" i="1" dirty="0">
                <a:latin typeface="Arial" panose="020B0604020202020204" pitchFamily="34" charset="0"/>
              </a:rPr>
              <a:t>)- how it started</a:t>
            </a:r>
          </a:p>
          <a:p>
            <a:pPr lvl="1" fontAlgn="t">
              <a:buFont typeface="Arial" panose="020B0604020202020204" pitchFamily="34" charset="0"/>
              <a:buChar char="‒"/>
              <a:defRPr/>
            </a:pPr>
            <a:r>
              <a:rPr lang="en-US" sz="1400" dirty="0">
                <a:latin typeface="Arial" panose="020B0604020202020204" pitchFamily="34" charset="0"/>
              </a:rPr>
              <a:t>(12)</a:t>
            </a:r>
            <a:r>
              <a:rPr lang="en-US" sz="1400" i="1" dirty="0">
                <a:latin typeface="Arial" panose="020B0604020202020204" pitchFamily="34" charset="0"/>
              </a:rPr>
              <a:t> </a:t>
            </a:r>
            <a:r>
              <a:rPr lang="en-US" sz="1400" dirty="0">
                <a:latin typeface="Arial" panose="020B0604020202020204" pitchFamily="34" charset="0"/>
                <a:hlinkClick r:id="rId6"/>
              </a:rPr>
              <a:t>Graphics/Workstations</a:t>
            </a:r>
            <a:r>
              <a:rPr lang="en-US" sz="1400" dirty="0">
                <a:latin typeface="Arial" panose="020B0604020202020204" pitchFamily="34" charset="0"/>
              </a:rPr>
              <a:t> – GWPG</a:t>
            </a:r>
          </a:p>
          <a:p>
            <a:pPr lvl="1" fontAlgn="t">
              <a:buFont typeface="Arial" panose="020B0604020202020204" pitchFamily="34" charset="0"/>
              <a:buChar char="‒"/>
              <a:defRPr/>
            </a:pPr>
            <a:r>
              <a:rPr lang="en-US" sz="1400" dirty="0">
                <a:latin typeface="Arial" panose="020B0604020202020204" pitchFamily="34" charset="0"/>
              </a:rPr>
              <a:t>(3)</a:t>
            </a:r>
            <a:r>
              <a:rPr lang="en-US" sz="1400" i="1" dirty="0">
                <a:latin typeface="Arial" panose="020B0604020202020204" pitchFamily="34" charset="0"/>
              </a:rPr>
              <a:t> </a:t>
            </a:r>
            <a:r>
              <a:rPr lang="en-US" sz="1400" dirty="0">
                <a:latin typeface="Arial" panose="020B0604020202020204" pitchFamily="34" charset="0"/>
                <a:hlinkClick r:id="rId7"/>
              </a:rPr>
              <a:t>ACCEL/MPI/OMP</a:t>
            </a:r>
            <a:r>
              <a:rPr lang="en-US" sz="1400" dirty="0">
                <a:latin typeface="Arial" panose="020B0604020202020204" pitchFamily="34" charset="0"/>
              </a:rPr>
              <a:t> – HPG – (3)</a:t>
            </a:r>
          </a:p>
          <a:p>
            <a:pPr lvl="1" fontAlgn="t">
              <a:buFont typeface="Arial" panose="020B0604020202020204" pitchFamily="34" charset="0"/>
              <a:buChar char="‒"/>
              <a:defRPr/>
            </a:pPr>
            <a:r>
              <a:rPr lang="en-US" sz="1400" dirty="0">
                <a:latin typeface="Arial" panose="020B0604020202020204" pitchFamily="34" charset="0"/>
              </a:rPr>
              <a:t>(4) </a:t>
            </a:r>
            <a:r>
              <a:rPr lang="en-US" sz="1400" dirty="0">
                <a:latin typeface="Arial" panose="020B0604020202020204" pitchFamily="34" charset="0"/>
                <a:hlinkClick r:id="rId8"/>
              </a:rPr>
              <a:t>Java Client/Server</a:t>
            </a:r>
            <a:r>
              <a:rPr lang="en-US" sz="1400" dirty="0">
                <a:latin typeface="Arial" panose="020B0604020202020204" pitchFamily="34" charset="0"/>
              </a:rPr>
              <a:t> - OSG</a:t>
            </a:r>
          </a:p>
          <a:p>
            <a:pPr lvl="1" fontAlgn="t">
              <a:buFont typeface="Arial" panose="020B0604020202020204" pitchFamily="34" charset="0"/>
              <a:buChar char="‒"/>
              <a:defRPr/>
            </a:pPr>
            <a:r>
              <a:rPr lang="en-US" sz="1400" dirty="0">
                <a:latin typeface="Arial" panose="020B0604020202020204" pitchFamily="34" charset="0"/>
              </a:rPr>
              <a:t>(2) </a:t>
            </a:r>
            <a:r>
              <a:rPr lang="en-US" sz="1400" dirty="0">
                <a:latin typeface="Arial" panose="020B0604020202020204" pitchFamily="34" charset="0"/>
                <a:hlinkClick r:id="rId9"/>
              </a:rPr>
              <a:t>Storage</a:t>
            </a:r>
            <a:r>
              <a:rPr lang="en-US" sz="1400" dirty="0">
                <a:latin typeface="Arial" panose="020B0604020202020204" pitchFamily="34" charset="0"/>
              </a:rPr>
              <a:t> - OSG</a:t>
            </a:r>
          </a:p>
          <a:p>
            <a:pPr lvl="1" fontAlgn="t">
              <a:buFont typeface="Arial" panose="020B0604020202020204" pitchFamily="34" charset="0"/>
              <a:buChar char="‒"/>
              <a:defRPr/>
            </a:pPr>
            <a:r>
              <a:rPr lang="en-US" sz="1400" dirty="0">
                <a:latin typeface="Arial" panose="020B0604020202020204" pitchFamily="34" charset="0"/>
              </a:rPr>
              <a:t>(2)</a:t>
            </a:r>
            <a:r>
              <a:rPr lang="en-US" sz="1400" i="1" dirty="0">
                <a:latin typeface="Arial" panose="020B0604020202020204" pitchFamily="34" charset="0"/>
              </a:rPr>
              <a:t> </a:t>
            </a:r>
            <a:r>
              <a:rPr lang="en-US" sz="1400" dirty="0">
                <a:latin typeface="Arial" panose="020B0604020202020204" pitchFamily="34" charset="0"/>
                <a:hlinkClick r:id="rId10"/>
              </a:rPr>
              <a:t>Power</a:t>
            </a:r>
            <a:r>
              <a:rPr lang="en-US" sz="1400" dirty="0">
                <a:latin typeface="Arial" panose="020B0604020202020204" pitchFamily="34" charset="0"/>
              </a:rPr>
              <a:t> - OSG</a:t>
            </a:r>
          </a:p>
          <a:p>
            <a:pPr lvl="1" fontAlgn="t">
              <a:buFont typeface="Arial" panose="020B0604020202020204" pitchFamily="34" charset="0"/>
              <a:buChar char="‒"/>
              <a:defRPr/>
            </a:pPr>
            <a:r>
              <a:rPr lang="en-US" sz="1400" dirty="0">
                <a:latin typeface="Arial" panose="020B0604020202020204" pitchFamily="34" charset="0"/>
              </a:rPr>
              <a:t>(1)</a:t>
            </a:r>
            <a:r>
              <a:rPr lang="en-US" sz="1400" i="1" dirty="0">
                <a:latin typeface="Arial" panose="020B0604020202020204" pitchFamily="34" charset="0"/>
              </a:rPr>
              <a:t> </a:t>
            </a:r>
            <a:r>
              <a:rPr lang="en-US" sz="1400" dirty="0">
                <a:latin typeface="Arial" panose="020B0604020202020204" pitchFamily="34" charset="0"/>
                <a:hlinkClick r:id="rId11"/>
              </a:rPr>
              <a:t>Virtualization</a:t>
            </a:r>
            <a:r>
              <a:rPr lang="en-US" sz="1400" dirty="0">
                <a:latin typeface="Arial" panose="020B0604020202020204" pitchFamily="34" charset="0"/>
              </a:rPr>
              <a:t> – OSG</a:t>
            </a:r>
          </a:p>
          <a:p>
            <a:pPr lvl="1" fontAlgn="t">
              <a:buFont typeface="Arial" panose="020B0604020202020204" pitchFamily="34" charset="0"/>
              <a:buChar char="‒"/>
              <a:defRPr/>
            </a:pPr>
            <a:r>
              <a:rPr lang="en-US" sz="1400" dirty="0">
                <a:latin typeface="Arial" panose="020B0604020202020204" pitchFamily="34" charset="0"/>
              </a:rPr>
              <a:t>(30) Retired – benchmarks become obsolete, although some components persist </a:t>
            </a:r>
          </a:p>
          <a:p>
            <a:pPr fontAlgn="t">
              <a:buFont typeface="Arial" panose="020B0604020202020204" pitchFamily="34" charset="0"/>
              <a:buChar char="•"/>
              <a:defRPr/>
            </a:pPr>
            <a:r>
              <a:rPr lang="en-US" sz="1600" dirty="0">
                <a:latin typeface="Arial" panose="020B0604020202020204" pitchFamily="34" charset="0"/>
              </a:rPr>
              <a:t>Pervasive issue, not just for SPEC</a:t>
            </a:r>
          </a:p>
          <a:p>
            <a:pPr lvl="1" fontAlgn="t">
              <a:buFont typeface="Arial" panose="020B0604020202020204" pitchFamily="34" charset="0"/>
              <a:buChar char="•"/>
              <a:defRPr/>
            </a:pPr>
            <a:r>
              <a:rPr lang="en-US" sz="1400" dirty="0">
                <a:latin typeface="Arial" panose="020B0604020202020204" pitchFamily="34" charset="0"/>
              </a:rPr>
              <a:t>People want to see individual benchmark results, select those most relevant</a:t>
            </a:r>
          </a:p>
          <a:p>
            <a:pPr lvl="1" fontAlgn="t">
              <a:buFont typeface="Arial" panose="020B0604020202020204" pitchFamily="34" charset="0"/>
              <a:buChar char="•"/>
              <a:defRPr/>
            </a:pPr>
            <a:r>
              <a:rPr lang="en-US" sz="1400" dirty="0">
                <a:latin typeface="Arial" panose="020B0604020202020204" pitchFamily="34" charset="0"/>
              </a:rPr>
              <a:t>But also demand overall summary numbers, many historical arguments over math</a:t>
            </a:r>
          </a:p>
          <a:p>
            <a:pPr lvl="1" fontAlgn="t">
              <a:buFont typeface="Arial" panose="020B0604020202020204" pitchFamily="34" charset="0"/>
              <a:buChar char="•"/>
              <a:defRPr/>
            </a:pPr>
            <a:r>
              <a:rPr lang="en-US" sz="1400" dirty="0">
                <a:latin typeface="Arial" panose="020B0604020202020204" pitchFamily="34" charset="0"/>
              </a:rPr>
              <a:t>Designers of hardware and software want to use summaries for optimization</a:t>
            </a:r>
          </a:p>
          <a:p>
            <a:pPr marL="0" indent="0" eaLnBrk="1" hangingPunct="1">
              <a:lnSpc>
                <a:spcPct val="90000"/>
              </a:lnSpc>
              <a:buFontTx/>
              <a:buNone/>
              <a:defRPr/>
            </a:pPr>
            <a:endParaRPr lang="en-US" sz="1400" dirty="0">
              <a:solidFill>
                <a:srgbClr val="000000"/>
              </a:solidFill>
              <a:latin typeface="Arial" panose="020B0604020202020204" pitchFamily="34" charset="0"/>
            </a:endParaRPr>
          </a:p>
          <a:p>
            <a:pPr eaLnBrk="1" hangingPunct="1">
              <a:lnSpc>
                <a:spcPct val="90000"/>
              </a:lnSpc>
              <a:defRPr/>
            </a:pPr>
            <a:endParaRPr lang="en-US" altLang="en-US" sz="1400" dirty="0"/>
          </a:p>
          <a:p>
            <a:pPr eaLnBrk="1" hangingPunct="1">
              <a:lnSpc>
                <a:spcPct val="90000"/>
              </a:lnSpc>
              <a:defRPr/>
            </a:pPr>
            <a:endParaRPr lang="en-US" altLang="en-US" sz="1600" dirty="0"/>
          </a:p>
        </p:txBody>
      </p:sp>
      <p:sp>
        <p:nvSpPr>
          <p:cNvPr id="21509" name="Footer Placeholder 1">
            <a:extLst>
              <a:ext uri="{FF2B5EF4-FFF2-40B4-BE49-F238E27FC236}">
                <a16:creationId xmlns:a16="http://schemas.microsoft.com/office/drawing/2014/main" id="{88DDFD82-BB90-476E-833C-435407D86BE2}"/>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520AD43B-1607-496E-9988-3FFBDFB09E4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fld id="{73856BAA-3DC8-460D-8A1B-FE4C2A90C8D9}" type="slidenum">
              <a:rPr lang="en-US" altLang="en-US" smtClean="0"/>
              <a:pPr>
                <a:spcBef>
                  <a:spcPct val="0"/>
                </a:spcBef>
                <a:buFontTx/>
                <a:buNone/>
              </a:pPr>
              <a:t>9</a:t>
            </a:fld>
            <a:endParaRPr lang="en-US" altLang="en-US"/>
          </a:p>
        </p:txBody>
      </p:sp>
      <p:sp>
        <p:nvSpPr>
          <p:cNvPr id="23555" name="Rectangle 4">
            <a:extLst>
              <a:ext uri="{FF2B5EF4-FFF2-40B4-BE49-F238E27FC236}">
                <a16:creationId xmlns:a16="http://schemas.microsoft.com/office/drawing/2014/main" id="{4CC4422D-5011-4E85-937D-BE61E5791B5B}"/>
              </a:ext>
            </a:extLst>
          </p:cNvPr>
          <p:cNvSpPr>
            <a:spLocks noGrp="1" noChangeArrowheads="1"/>
          </p:cNvSpPr>
          <p:nvPr>
            <p:ph type="title"/>
          </p:nvPr>
        </p:nvSpPr>
        <p:spPr/>
        <p:txBody>
          <a:bodyPr/>
          <a:lstStyle/>
          <a:p>
            <a:pPr eaLnBrk="1" hangingPunct="1"/>
            <a:r>
              <a:rPr lang="en-US" altLang="en-US"/>
              <a:t>Historical context for SPEC</a:t>
            </a:r>
          </a:p>
        </p:txBody>
      </p:sp>
      <p:sp>
        <p:nvSpPr>
          <p:cNvPr id="16388" name="Rectangle 7">
            <a:extLst>
              <a:ext uri="{FF2B5EF4-FFF2-40B4-BE49-F238E27FC236}">
                <a16:creationId xmlns:a16="http://schemas.microsoft.com/office/drawing/2014/main" id="{795FEA28-EECE-4211-874A-DAB98BDCAEAC}"/>
              </a:ext>
            </a:extLst>
          </p:cNvPr>
          <p:cNvSpPr>
            <a:spLocks noGrp="1" noChangeArrowheads="1"/>
          </p:cNvSpPr>
          <p:nvPr>
            <p:ph type="body" idx="1"/>
          </p:nvPr>
        </p:nvSpPr>
        <p:spPr>
          <a:xfrm>
            <a:off x="381000" y="1219200"/>
            <a:ext cx="8458200" cy="5097463"/>
          </a:xfrm>
        </p:spPr>
        <p:txBody>
          <a:bodyPr/>
          <a:lstStyle/>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1970- Computer industry mainframes &amp; minicomputers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Proprietary operating systems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Fortran and COBOL more-or-less portable, if careful</a:t>
            </a:r>
          </a:p>
          <a:p>
            <a:pPr lvl="1" eaLnBrk="1" hangingPunct="1">
              <a:lnSpc>
                <a:spcPct val="90000"/>
              </a:lnSpc>
              <a:defRPr/>
            </a:pPr>
            <a:r>
              <a:rPr lang="en-US" sz="1400" dirty="0">
                <a:solidFill>
                  <a:srgbClr val="FF0000"/>
                </a:solidFill>
                <a:latin typeface="Arial" panose="020B0604020202020204" pitchFamily="34" charset="0"/>
                <a:cs typeface="Arial" panose="020B0604020202020204" pitchFamily="34" charset="0"/>
              </a:rPr>
              <a:t>System implementation languages proprietary to vendors, rarely released or supported outside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Bell Labs’ Unix, C language propagated widely around universities, starting ~1974 on Digital Equipment Corporation PDP-11. UC Berkeley active with Berkeley System Distribution (BSD)</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Unix Edition VII (1979) relatively portable, included retargetable Portable C Compiler (PCC)</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DEC VAX 11/780 (1978) most successful superminicomputer family, widely used, became canonical “1” in performance, ran both DEC VAX/VMS and Unix, esp. BSD</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Motorola 68000 (1979) &amp; 68010 (1982) adequate for running {Unix, C}</a:t>
            </a: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 workstations, servers</a:t>
            </a:r>
            <a:endParaRPr lang="en-US" sz="1400" dirty="0">
              <a:solidFill>
                <a:srgbClr val="000000"/>
              </a:solidFill>
              <a:latin typeface="Arial" panose="020B0604020202020204" pitchFamily="34" charset="0"/>
              <a:cs typeface="Arial" panose="020B0604020202020204" pitchFamily="34" charset="0"/>
            </a:endParaRPr>
          </a:p>
          <a:p>
            <a:pPr eaLnBrk="1" hangingPunct="1">
              <a:lnSpc>
                <a:spcPct val="90000"/>
              </a:lnSpc>
              <a:defRPr/>
            </a:pPr>
            <a:r>
              <a:rPr lang="en-US" sz="1600" dirty="0">
                <a:solidFill>
                  <a:srgbClr val="000000"/>
                </a:solidFill>
                <a:latin typeface="Arial" panose="020B0604020202020204" pitchFamily="34" charset="0"/>
                <a:cs typeface="Arial" panose="020B0604020202020204" pitchFamily="34" charset="0"/>
              </a:rPr>
              <a:t>1980- Rapid rise of microprocessors, especially Reduced Instruction Set Computers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Early 1980s – RISC research: UC Berkeley (David Patterson) and Stanford (John Hennessy), </a:t>
            </a:r>
            <a:r>
              <a:rPr lang="en-US" sz="1400" dirty="0">
                <a:solidFill>
                  <a:srgbClr val="FF0000"/>
                </a:solidFill>
                <a:latin typeface="Arial" panose="020B0604020202020204" pitchFamily="34" charset="0"/>
                <a:cs typeface="Arial" panose="020B0604020202020204" pitchFamily="34" charset="0"/>
              </a:rPr>
              <a:t>strong emphasis on quantitative design methods based on benchmarks, not intuition</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~1986- First “golden age of computer architecture”, Hennessy &amp; Patterson Turing lecture, paper</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hlinkClick r:id="rId3"/>
              </a:rPr>
              <a:t>https://cacm.acm.org/magazines/2019/2/234352-a-new-golden-age-for-computer-architecture/fulltext</a:t>
            </a:r>
            <a:r>
              <a:rPr lang="en-US" sz="1400" dirty="0">
                <a:solidFill>
                  <a:srgbClr val="000000"/>
                </a:solidFill>
                <a:latin typeface="Arial" panose="020B0604020202020204" pitchFamily="34" charset="0"/>
                <a:cs typeface="Arial" panose="020B0604020202020204" pitchFamily="34" charset="0"/>
              </a:rPr>
              <a:t> </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“Cambrian explosion” of new microprocessor architectures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Almost all had C compilers </a:t>
            </a: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1400" dirty="0">
                <a:solidFill>
                  <a:srgbClr val="000000"/>
                </a:solidFill>
                <a:latin typeface="Arial" panose="020B0604020202020204" pitchFamily="34" charset="0"/>
                <a:cs typeface="Arial" panose="020B0604020202020204" pitchFamily="34" charset="0"/>
              </a:rPr>
              <a:t>for first time, common system implementation language</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Rapid increases in performance, far beyond rates of superminis &amp; mainframes</a:t>
            </a:r>
          </a:p>
          <a:p>
            <a:pPr lvl="1" eaLnBrk="1" hangingPunct="1">
              <a:lnSpc>
                <a:spcPct val="90000"/>
              </a:lnSpc>
              <a:defRPr/>
            </a:pPr>
            <a:r>
              <a:rPr lang="en-US" sz="1400" dirty="0">
                <a:solidFill>
                  <a:srgbClr val="000000"/>
                </a:solidFill>
                <a:latin typeface="Arial" panose="020B0604020202020204" pitchFamily="34" charset="0"/>
                <a:cs typeface="Arial" panose="020B0604020202020204" pitchFamily="34" charset="0"/>
              </a:rPr>
              <a:t>MIPS, Hewlett-Packard, IBM, others shipped global optimizing compilers</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1400" dirty="0">
                <a:solidFill>
                  <a:srgbClr val="000000"/>
                </a:solidFill>
                <a:latin typeface="Arial" panose="020B0604020202020204" pitchFamily="34" charset="0"/>
                <a:cs typeface="Arial" panose="020B0604020202020204" pitchFamily="34" charset="0"/>
              </a:rPr>
              <a:t>sometimes caused trouble for simplistic benchmarks</a:t>
            </a:r>
          </a:p>
          <a:p>
            <a:pPr lvl="1" eaLnBrk="1" hangingPunct="1">
              <a:lnSpc>
                <a:spcPct val="90000"/>
              </a:lnSpc>
              <a:defRPr/>
            </a:pPr>
            <a:r>
              <a:rPr lang="en-US" sz="1400" dirty="0">
                <a:solidFill>
                  <a:srgbClr val="FF0000"/>
                </a:solidFill>
                <a:latin typeface="Arial" panose="020B0604020202020204" pitchFamily="34" charset="0"/>
                <a:cs typeface="Arial" panose="020B0604020202020204" pitchFamily="34" charset="0"/>
              </a:rPr>
              <a:t>Ferocious competition, ever-changing industry coalitions, claims, arguments, technologies</a:t>
            </a:r>
          </a:p>
          <a:p>
            <a:pPr lvl="1" eaLnBrk="1" hangingPunct="1">
              <a:lnSpc>
                <a:spcPct val="90000"/>
              </a:lnSpc>
              <a:defRPr/>
            </a:pPr>
            <a:endParaRPr lang="en-US" sz="1400" dirty="0">
              <a:solidFill>
                <a:srgbClr val="FF0000"/>
              </a:solidFill>
              <a:latin typeface="Arial" panose="020B0604020202020204" pitchFamily="34" charset="0"/>
              <a:cs typeface="Arial" panose="020B0604020202020204" pitchFamily="34" charset="0"/>
            </a:endParaRPr>
          </a:p>
          <a:p>
            <a:pPr lvl="1"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lvl="1" eaLnBrk="1" hangingPunct="1">
              <a:lnSpc>
                <a:spcPct val="90000"/>
              </a:lnSpc>
              <a:defRPr/>
            </a:pPr>
            <a:endParaRPr lang="en-US" sz="1400" dirty="0">
              <a:solidFill>
                <a:srgbClr val="000000"/>
              </a:solidFill>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dirty="0">
              <a:latin typeface="Arial" panose="020B0604020202020204" pitchFamily="34" charset="0"/>
              <a:cs typeface="Arial" panose="020B0604020202020204" pitchFamily="34" charset="0"/>
            </a:endParaRPr>
          </a:p>
          <a:p>
            <a:pPr marL="0" indent="0" eaLnBrk="1" hangingPunct="1">
              <a:lnSpc>
                <a:spcPct val="90000"/>
              </a:lnSpc>
              <a:buFontTx/>
              <a:buNone/>
              <a:defRPr/>
            </a:pPr>
            <a:endParaRPr lang="en-US" altLang="en-US" sz="1600" b="1" dirty="0">
              <a:latin typeface="Arial" panose="020B0604020202020204" pitchFamily="34" charset="0"/>
              <a:cs typeface="Arial" panose="020B0604020202020204" pitchFamily="34" charset="0"/>
            </a:endParaRPr>
          </a:p>
          <a:p>
            <a:pPr eaLnBrk="1" hangingPunct="1">
              <a:lnSpc>
                <a:spcPct val="90000"/>
              </a:lnSpc>
              <a:defRPr/>
            </a:pPr>
            <a:endParaRPr lang="en-US" altLang="en-US" sz="1600" dirty="0">
              <a:latin typeface="Arial" panose="020B0604020202020204" pitchFamily="34" charset="0"/>
              <a:cs typeface="Arial" panose="020B0604020202020204" pitchFamily="34" charset="0"/>
            </a:endParaRPr>
          </a:p>
        </p:txBody>
      </p:sp>
      <p:sp>
        <p:nvSpPr>
          <p:cNvPr id="23557" name="Footer Placeholder 1">
            <a:extLst>
              <a:ext uri="{FF2B5EF4-FFF2-40B4-BE49-F238E27FC236}">
                <a16:creationId xmlns:a16="http://schemas.microsoft.com/office/drawing/2014/main" id="{0B9C41EA-A586-4FE5-A5B7-4A4153D125C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a:solidFill>
                  <a:schemeClr val="tx1"/>
                </a:solidFill>
                <a:latin typeface="Arial Unicode MS" pitchFamily="34" charset="-128"/>
              </a:defRPr>
            </a:lvl1pPr>
            <a:lvl2pPr marL="742950" indent="-285750">
              <a:spcBef>
                <a:spcPct val="20000"/>
              </a:spcBef>
              <a:buChar char="–"/>
              <a:defRPr sz="1600">
                <a:solidFill>
                  <a:schemeClr val="tx1"/>
                </a:solidFill>
                <a:latin typeface="Arial Unicode MS" pitchFamily="34" charset="-128"/>
              </a:defRPr>
            </a:lvl2pPr>
            <a:lvl3pPr marL="1143000" indent="-228600">
              <a:spcBef>
                <a:spcPct val="20000"/>
              </a:spcBef>
              <a:buChar char="»"/>
              <a:defRPr sz="1400">
                <a:solidFill>
                  <a:schemeClr val="tx1"/>
                </a:solidFill>
                <a:latin typeface="Arial Unicode MS" pitchFamily="34" charset="-128"/>
              </a:defRPr>
            </a:lvl3pPr>
            <a:lvl4pPr marL="1600200" indent="-228600">
              <a:spcBef>
                <a:spcPct val="20000"/>
              </a:spcBef>
              <a:buChar char="–"/>
              <a:defRPr sz="2000">
                <a:solidFill>
                  <a:schemeClr val="tx1"/>
                </a:solidFill>
                <a:latin typeface="Arial Unicode MS" pitchFamily="34" charset="-128"/>
              </a:defRPr>
            </a:lvl4pPr>
            <a:lvl5pPr marL="2057400" indent="-228600">
              <a:spcBef>
                <a:spcPct val="20000"/>
              </a:spcBef>
              <a:buChar char="»"/>
              <a:defRPr sz="2000">
                <a:solidFill>
                  <a:schemeClr val="tx1"/>
                </a:solidFill>
                <a:latin typeface="Arial Unicode MS" pitchFamily="34" charset="-128"/>
              </a:defRPr>
            </a:lvl5pPr>
            <a:lvl6pPr marL="2514600" indent="-228600" eaLnBrk="0" fontAlgn="base" hangingPunct="0">
              <a:spcBef>
                <a:spcPct val="20000"/>
              </a:spcBef>
              <a:spcAft>
                <a:spcPct val="0"/>
              </a:spcAft>
              <a:buChar char="»"/>
              <a:defRPr sz="2000">
                <a:solidFill>
                  <a:schemeClr val="tx1"/>
                </a:solidFill>
                <a:latin typeface="Arial Unicode MS" pitchFamily="34" charset="-128"/>
              </a:defRPr>
            </a:lvl6pPr>
            <a:lvl7pPr marL="2971800" indent="-228600" eaLnBrk="0" fontAlgn="base" hangingPunct="0">
              <a:spcBef>
                <a:spcPct val="20000"/>
              </a:spcBef>
              <a:spcAft>
                <a:spcPct val="0"/>
              </a:spcAft>
              <a:buChar char="»"/>
              <a:defRPr sz="2000">
                <a:solidFill>
                  <a:schemeClr val="tx1"/>
                </a:solidFill>
                <a:latin typeface="Arial Unicode MS" pitchFamily="34" charset="-128"/>
              </a:defRPr>
            </a:lvl7pPr>
            <a:lvl8pPr marL="3429000" indent="-228600" eaLnBrk="0" fontAlgn="base" hangingPunct="0">
              <a:spcBef>
                <a:spcPct val="20000"/>
              </a:spcBef>
              <a:spcAft>
                <a:spcPct val="0"/>
              </a:spcAft>
              <a:buChar char="»"/>
              <a:defRPr sz="2000">
                <a:solidFill>
                  <a:schemeClr val="tx1"/>
                </a:solidFill>
                <a:latin typeface="Arial Unicode MS" pitchFamily="34" charset="-128"/>
              </a:defRPr>
            </a:lvl8pPr>
            <a:lvl9pPr marL="3886200" indent="-228600" eaLnBrk="0" fontAlgn="base" hangingPunct="0">
              <a:spcBef>
                <a:spcPct val="20000"/>
              </a:spcBef>
              <a:spcAft>
                <a:spcPct val="0"/>
              </a:spcAft>
              <a:buChar char="»"/>
              <a:defRPr sz="2000">
                <a:solidFill>
                  <a:schemeClr val="tx1"/>
                </a:solidFill>
                <a:latin typeface="Arial Unicode MS" pitchFamily="34" charset="-128"/>
              </a:defRPr>
            </a:lvl9pPr>
          </a:lstStyle>
          <a:p>
            <a:pPr>
              <a:spcBef>
                <a:spcPct val="0"/>
              </a:spcBef>
              <a:buFontTx/>
              <a:buNone/>
            </a:pPr>
            <a:r>
              <a:rPr lang="en-US" altLang="en-US"/>
              <a:t>Lessons from SPEC</a:t>
            </a:r>
          </a:p>
        </p:txBody>
      </p:sp>
    </p:spTree>
  </p:cSld>
  <p:clrMapOvr>
    <a:masterClrMapping/>
  </p:clrMapOvr>
</p:sld>
</file>

<file path=ppt/theme/theme1.xml><?xml version="1.0" encoding="utf-8"?>
<a:theme xmlns:a="http://schemas.openxmlformats.org/drawingml/2006/main" name="talk.nomeanfeat">
  <a:themeElements>
    <a:clrScheme name="Custom 1">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0070C0"/>
      </a:hlink>
      <a:folHlink>
        <a:srgbClr val="0070C0"/>
      </a:folHlink>
    </a:clrScheme>
    <a:fontScheme name="talk.nomeanfeat">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905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noFill/>
        <a:ln w="19050"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altLang="en-US" sz="1400" b="1"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talk.nomeanfea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lk.nomeanfea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lk.nomeanfea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lk.nomeanfea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lk.nomeanfe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lk.nomeanfe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lk.nomeanfe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talk.nomeanfeat</Template>
  <TotalTime>2089</TotalTime>
  <Words>4884</Words>
  <Application>Microsoft Office PowerPoint</Application>
  <PresentationFormat>On-screen Show (4:3)</PresentationFormat>
  <Paragraphs>405</Paragraphs>
  <Slides>26</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 Unicode MS</vt:lpstr>
      <vt:lpstr>Arial</vt:lpstr>
      <vt:lpstr>Lato</vt:lpstr>
      <vt:lpstr>Maven Pro</vt:lpstr>
      <vt:lpstr>talk.nomeanfeat</vt:lpstr>
      <vt:lpstr>Equation.3</vt:lpstr>
      <vt:lpstr>Lessons from SPEC   </vt:lpstr>
      <vt:lpstr>Speaker – John R. Mashey</vt:lpstr>
      <vt:lpstr>Overview</vt:lpstr>
      <vt:lpstr>3 Long-established benchmarking groups, 1 New</vt:lpstr>
      <vt:lpstr>SPEC - 2021</vt:lpstr>
      <vt:lpstr>SPEC – Members and Associates</vt:lpstr>
      <vt:lpstr>SPEC – OSG Members and Associates</vt:lpstr>
      <vt:lpstr>Benchmark categories</vt:lpstr>
      <vt:lpstr>Historical context for SPEC</vt:lpstr>
      <vt:lpstr>Benchmarking and Benchmarketing - 1988</vt:lpstr>
      <vt:lpstr>Example – MIPS Performance Brief 3.5, October 1988</vt:lpstr>
      <vt:lpstr>MIPS Performance Brief Summary, Geometric Mean</vt:lpstr>
      <vt:lpstr>Origin of SPEC ~ October 1988 in Campbell, CA Bar</vt:lpstr>
      <vt:lpstr>A Year of Work to First Release</vt:lpstr>
      <vt:lpstr>Incorporation In Famed Book Series</vt:lpstr>
      <vt:lpstr>Sample Report</vt:lpstr>
      <vt:lpstr>March 1991 HP Performance Brief</vt:lpstr>
      <vt:lpstr>SPEC Membership, Winter 1991</vt:lpstr>
      <vt:lpstr>Explanations – VAX as (first) Reference Machine</vt:lpstr>
      <vt:lpstr>Geometric Mean and Statistics</vt:lpstr>
      <vt:lpstr>Geometric Mean, Statistics, Lognormal Distribution</vt:lpstr>
      <vt:lpstr>Lessons - NLP(?)</vt:lpstr>
      <vt:lpstr>GLUE, SuperGLUE?</vt:lpstr>
      <vt:lpstr>GLUE, SuperGLUE</vt:lpstr>
      <vt:lpstr>SuperGLUE, Leaderboard</vt:lpstr>
      <vt:lpstr>Lessons: 1989 (CPU) : 2021 (NLP)</vt:lpstr>
    </vt:vector>
  </TitlesOfParts>
  <Company>TechViser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Summarizing Performance is No Mean Feat  No matter how much people want performance to be a single number, even the right mean with no distribution is fairly useless, and the wrong mean certainly isn’t any better.   When you can measure what you are speaking of and express it in numbers, you know that on which you are discussing.  But when you cannot measure it and express it in numbers, your knowledge is of a very meagre and unsatisfactory kind.  -Lord Kelvin</dc:title>
  <dc:creator>John R. Mashey</dc:creator>
  <cp:lastModifiedBy>john mashey</cp:lastModifiedBy>
  <cp:revision>149</cp:revision>
  <dcterms:created xsi:type="dcterms:W3CDTF">2005-11-21T04:39:38Z</dcterms:created>
  <dcterms:modified xsi:type="dcterms:W3CDTF">2021-07-26T18:48:10Z</dcterms:modified>
</cp:coreProperties>
</file>