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1870" r:id="rId5"/>
    <p:sldId id="543" r:id="rId6"/>
    <p:sldId id="683" r:id="rId7"/>
    <p:sldId id="684" r:id="rId8"/>
    <p:sldId id="597" r:id="rId9"/>
    <p:sldId id="1871" r:id="rId10"/>
    <p:sldId id="1869" r:id="rId11"/>
    <p:sldId id="1576" r:id="rId12"/>
    <p:sldId id="1577" r:id="rId13"/>
    <p:sldId id="1600" r:id="rId14"/>
    <p:sldId id="1667" r:id="rId15"/>
    <p:sldId id="1670" r:id="rId16"/>
    <p:sldId id="1594" r:id="rId17"/>
    <p:sldId id="1633" r:id="rId18"/>
    <p:sldId id="1634" r:id="rId19"/>
    <p:sldId id="1635" r:id="rId20"/>
    <p:sldId id="1586" r:id="rId21"/>
    <p:sldId id="1624" r:id="rId22"/>
    <p:sldId id="1614" r:id="rId23"/>
    <p:sldId id="1601" r:id="rId24"/>
    <p:sldId id="1603" r:id="rId25"/>
    <p:sldId id="1605" r:id="rId26"/>
    <p:sldId id="1616" r:id="rId27"/>
    <p:sldId id="1618" r:id="rId28"/>
    <p:sldId id="1677" r:id="rId29"/>
    <p:sldId id="1675" r:id="rId30"/>
    <p:sldId id="1619" r:id="rId31"/>
    <p:sldId id="1672" r:id="rId32"/>
    <p:sldId id="1587" r:id="rId33"/>
    <p:sldId id="1629" r:id="rId34"/>
    <p:sldId id="1613" r:id="rId35"/>
    <p:sldId id="1637" r:id="rId36"/>
    <p:sldId id="1621" r:id="rId37"/>
    <p:sldId id="1623" r:id="rId38"/>
    <p:sldId id="1668" r:id="rId39"/>
    <p:sldId id="1673" r:id="rId40"/>
    <p:sldId id="1630" r:id="rId41"/>
    <p:sldId id="1631" r:id="rId42"/>
    <p:sldId id="1589" r:id="rId43"/>
    <p:sldId id="1596" r:id="rId44"/>
    <p:sldId id="1632" r:id="rId45"/>
    <p:sldId id="1606" r:id="rId46"/>
    <p:sldId id="1590" r:id="rId47"/>
    <p:sldId id="1597" r:id="rId48"/>
    <p:sldId id="1612" r:id="rId49"/>
    <p:sldId id="1609" r:id="rId50"/>
    <p:sldId id="1872" r:id="rId51"/>
    <p:sldId id="259" r:id="rId52"/>
    <p:sldId id="1807" r:id="rId53"/>
    <p:sldId id="1808" r:id="rId54"/>
    <p:sldId id="1857" r:id="rId55"/>
    <p:sldId id="1314" r:id="rId56"/>
    <p:sldId id="1851" r:id="rId57"/>
    <p:sldId id="1245" r:id="rId58"/>
    <p:sldId id="1859" r:id="rId59"/>
    <p:sldId id="1318" r:id="rId60"/>
    <p:sldId id="1393" r:id="rId61"/>
    <p:sldId id="1819" r:id="rId62"/>
    <p:sldId id="1394" r:id="rId63"/>
    <p:sldId id="1246" r:id="rId64"/>
    <p:sldId id="1858" r:id="rId65"/>
    <p:sldId id="1336" r:id="rId66"/>
    <p:sldId id="1352" r:id="rId67"/>
    <p:sldId id="1421" r:id="rId68"/>
    <p:sldId id="1860" r:id="rId69"/>
    <p:sldId id="1861" r:id="rId70"/>
    <p:sldId id="1862" r:id="rId71"/>
    <p:sldId id="1863" r:id="rId72"/>
    <p:sldId id="1866" r:id="rId73"/>
    <p:sldId id="1864" r:id="rId74"/>
    <p:sldId id="186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1F052E-A3F3-43FD-8082-058138FD9A6E}">
          <p14:sldIdLst>
            <p14:sldId id="256"/>
            <p14:sldId id="257"/>
            <p14:sldId id="258"/>
            <p14:sldId id="1870"/>
            <p14:sldId id="543"/>
            <p14:sldId id="683"/>
            <p14:sldId id="684"/>
            <p14:sldId id="597"/>
            <p14:sldId id="1871"/>
            <p14:sldId id="1869"/>
          </p14:sldIdLst>
        </p14:section>
        <p14:section name="Overview" id="{F65CF273-6699-4501-A0EF-5A6D839E8736}">
          <p14:sldIdLst>
            <p14:sldId id="1576"/>
            <p14:sldId id="1577"/>
            <p14:sldId id="1600"/>
            <p14:sldId id="1667"/>
            <p14:sldId id="1670"/>
            <p14:sldId id="1594"/>
            <p14:sldId id="1633"/>
            <p14:sldId id="1634"/>
            <p14:sldId id="1635"/>
            <p14:sldId id="1586"/>
            <p14:sldId id="1624"/>
            <p14:sldId id="1614"/>
            <p14:sldId id="1601"/>
            <p14:sldId id="1603"/>
            <p14:sldId id="1605"/>
            <p14:sldId id="1616"/>
            <p14:sldId id="1618"/>
            <p14:sldId id="1677"/>
            <p14:sldId id="1675"/>
            <p14:sldId id="1619"/>
            <p14:sldId id="1672"/>
            <p14:sldId id="1587"/>
            <p14:sldId id="1629"/>
            <p14:sldId id="1613"/>
            <p14:sldId id="1637"/>
            <p14:sldId id="1621"/>
            <p14:sldId id="1623"/>
            <p14:sldId id="1668"/>
            <p14:sldId id="1673"/>
            <p14:sldId id="1630"/>
            <p14:sldId id="1631"/>
            <p14:sldId id="1589"/>
            <p14:sldId id="1596"/>
            <p14:sldId id="1632"/>
            <p14:sldId id="1606"/>
            <p14:sldId id="1590"/>
            <p14:sldId id="1597"/>
            <p14:sldId id="1612"/>
            <p14:sldId id="1609"/>
            <p14:sldId id="1872"/>
          </p14:sldIdLst>
        </p14:section>
        <p14:section name="Untitled Section" id="{97E8B29A-E80F-40AF-97B3-22C504E2EE3C}">
          <p14:sldIdLst>
            <p14:sldId id="259"/>
            <p14:sldId id="1807"/>
            <p14:sldId id="1808"/>
            <p14:sldId id="1857"/>
            <p14:sldId id="1314"/>
            <p14:sldId id="1851"/>
            <p14:sldId id="1245"/>
            <p14:sldId id="1859"/>
            <p14:sldId id="1318"/>
            <p14:sldId id="1393"/>
            <p14:sldId id="1819"/>
            <p14:sldId id="1394"/>
            <p14:sldId id="1246"/>
            <p14:sldId id="1858"/>
            <p14:sldId id="1336"/>
            <p14:sldId id="1352"/>
            <p14:sldId id="1421"/>
            <p14:sldId id="1860"/>
            <p14:sldId id="1861"/>
            <p14:sldId id="1862"/>
            <p14:sldId id="1863"/>
            <p14:sldId id="1866"/>
            <p14:sldId id="1864"/>
            <p14:sldId id="18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26" autoAdjust="0"/>
    <p:restoredTop sz="94660"/>
  </p:normalViewPr>
  <p:slideViewPr>
    <p:cSldViewPr snapToGrid="0">
      <p:cViewPr>
        <p:scale>
          <a:sx n="86" d="100"/>
          <a:sy n="86" d="100"/>
        </p:scale>
        <p:origin x="557" y="58"/>
      </p:cViewPr>
      <p:guideLst/>
    </p:cSldViewPr>
  </p:slideViewPr>
  <p:notesTextViewPr>
    <p:cViewPr>
      <p:scale>
        <a:sx n="1" d="1"/>
        <a:sy n="1" d="1"/>
      </p:scale>
      <p:origin x="0" y="0"/>
    </p:cViewPr>
  </p:notesTextViewPr>
  <p:sorterViewPr>
    <p:cViewPr>
      <p:scale>
        <a:sx n="100" d="100"/>
        <a:sy n="100" d="100"/>
      </p:scale>
      <p:origin x="0" y="-2328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4A63CF8F-4CAC-467A-9424-6B9FD7DA4017}" type="datetime1">
              <a:rPr lang="en-US" smtClean="0"/>
              <a:t>10/17/2023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75182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54F90B-4B98-499D-B9E1-AAD755513560}"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24825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E82683-2E85-4721-9FF6-915D29D60424}"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477729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2D2EDF-6A62-4660-A20B-5D6D0D49BEF8}"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75707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3780A17-9181-4999-BDA9-66B3176A2370}" type="datetime1">
              <a:rPr lang="en-US" smtClean="0"/>
              <a:t>10/15/2023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78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6777FA-EAEF-4807-802C-C4B5CF96A891}"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676717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E20347-C8ED-4BA1-B179-1DA4B3D600B8}"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70532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8D3A29-106D-403C-8328-625F440C64EA}"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57300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C1425-89FB-4C85-96F3-4DE00806159B}"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8618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2A675D-1F7E-4E09-9860-48B95FCEF164}"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25771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ABBF04-663A-4A7C-8094-AB89E55597FD}" type="datetime1">
              <a:rPr lang="en-US" smtClean="0"/>
              <a:t>10/15/2023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14487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64A0E455-3C4B-492D-85B5-141AE2E8036F}" type="datetime1">
              <a:rPr lang="en-US" smtClean="0"/>
              <a:t>10/15/2023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6197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835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10/14/2023</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10/14/2023</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AD44-9087-6625-62BE-8EE96B7A8C4D}"/>
              </a:ext>
            </a:extLst>
          </p:cNvPr>
          <p:cNvSpPr>
            <a:spLocks noGrp="1"/>
          </p:cNvSpPr>
          <p:nvPr>
            <p:ph type="ctrTitle"/>
          </p:nvPr>
        </p:nvSpPr>
        <p:spPr/>
        <p:txBody>
          <a:bodyPr/>
          <a:lstStyle/>
          <a:p>
            <a:r>
              <a:rPr lang="en-US" dirty="0"/>
              <a:t>CIKM tutorial </a:t>
            </a:r>
          </a:p>
        </p:txBody>
      </p:sp>
      <p:sp>
        <p:nvSpPr>
          <p:cNvPr id="3" name="Subtitle 2">
            <a:extLst>
              <a:ext uri="{FF2B5EF4-FFF2-40B4-BE49-F238E27FC236}">
                <a16:creationId xmlns:a16="http://schemas.microsoft.com/office/drawing/2014/main" id="{68A593B6-65F2-9878-D76C-C361CAD9AAB0}"/>
              </a:ext>
            </a:extLst>
          </p:cNvPr>
          <p:cNvSpPr>
            <a:spLocks noGrp="1"/>
          </p:cNvSpPr>
          <p:nvPr>
            <p:ph type="subTitle" idx="1"/>
          </p:nvPr>
        </p:nvSpPr>
        <p:spPr/>
        <p:txBody>
          <a:bodyPr/>
          <a:lstStyle/>
          <a:p>
            <a:r>
              <a:rPr lang="en-US" dirty="0"/>
              <a:t>Work in progress</a:t>
            </a:r>
          </a:p>
        </p:txBody>
      </p:sp>
    </p:spTree>
    <p:extLst>
      <p:ext uri="{BB962C8B-B14F-4D97-AF65-F5344CB8AC3E}">
        <p14:creationId xmlns:p14="http://schemas.microsoft.com/office/powerpoint/2010/main" val="40349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Medium – Knowledge graphs</a:t>
            </a:r>
          </a:p>
        </p:txBody>
      </p:sp>
    </p:spTree>
    <p:extLst>
      <p:ext uri="{BB962C8B-B14F-4D97-AF65-F5344CB8AC3E}">
        <p14:creationId xmlns:p14="http://schemas.microsoft.com/office/powerpoint/2010/main" val="67345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idx="1"/>
          </p:nvPr>
        </p:nvSpPr>
        <p:spPr/>
        <p:txBody>
          <a:bodyPr/>
          <a:lstStyle/>
          <a:p>
            <a:r>
              <a:rPr lang="en-US" dirty="0"/>
              <a:t>Knowledge graph (KG) describes objects of interest and connections</a:t>
            </a:r>
          </a:p>
          <a:p>
            <a:r>
              <a:rPr lang="en-US" dirty="0"/>
              <a:t>Organizing data as nodes and edges</a:t>
            </a:r>
          </a:p>
          <a:p>
            <a:r>
              <a:rPr lang="en-US" dirty="0"/>
              <a:t>Examples</a:t>
            </a:r>
          </a:p>
          <a:p>
            <a:pPr lvl="1"/>
            <a:r>
              <a:rPr lang="en-US" dirty="0"/>
              <a:t>Microsoft Satori, Google Knowledge Graph, Amazon Product Graph</a:t>
            </a:r>
          </a:p>
          <a:p>
            <a:pPr lvl="1"/>
            <a:r>
              <a:rPr lang="en-US" dirty="0"/>
              <a:t>Knowledge bases (KBs): </a:t>
            </a:r>
            <a:r>
              <a:rPr lang="en-US" dirty="0" err="1"/>
              <a:t>Yago</a:t>
            </a:r>
            <a:r>
              <a:rPr lang="en-US" dirty="0"/>
              <a:t>, Freebase</a:t>
            </a:r>
          </a:p>
          <a:p>
            <a:r>
              <a:rPr lang="en-US" dirty="0"/>
              <a:t>Knowledge graph and knowledge base terms are used interchangeably</a:t>
            </a:r>
          </a:p>
        </p:txBody>
      </p:sp>
    </p:spTree>
    <p:extLst>
      <p:ext uri="{BB962C8B-B14F-4D97-AF65-F5344CB8AC3E}">
        <p14:creationId xmlns:p14="http://schemas.microsoft.com/office/powerpoint/2010/main" val="410528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6476-6D32-49C3-8533-4C5D3FD19918}"/>
              </a:ext>
            </a:extLst>
          </p:cNvPr>
          <p:cNvSpPr>
            <a:spLocks noGrp="1"/>
          </p:cNvSpPr>
          <p:nvPr>
            <p:ph type="title"/>
          </p:nvPr>
        </p:nvSpPr>
        <p:spPr/>
        <p:txBody>
          <a:bodyPr/>
          <a:lstStyle/>
          <a:p>
            <a:r>
              <a:rPr lang="en-US" dirty="0"/>
              <a:t>Introduction - II</a:t>
            </a:r>
          </a:p>
        </p:txBody>
      </p:sp>
      <p:sp>
        <p:nvSpPr>
          <p:cNvPr id="3" name="Text Placeholder 2">
            <a:extLst>
              <a:ext uri="{FF2B5EF4-FFF2-40B4-BE49-F238E27FC236}">
                <a16:creationId xmlns:a16="http://schemas.microsoft.com/office/drawing/2014/main" id="{5BDCA345-FBC5-4538-B847-8B988697C721}"/>
              </a:ext>
            </a:extLst>
          </p:cNvPr>
          <p:cNvSpPr>
            <a:spLocks noGrp="1"/>
          </p:cNvSpPr>
          <p:nvPr>
            <p:ph idx="1"/>
          </p:nvPr>
        </p:nvSpPr>
        <p:spPr/>
        <p:txBody>
          <a:bodyPr/>
          <a:lstStyle/>
          <a:p>
            <a:r>
              <a:rPr lang="en-US" dirty="0"/>
              <a:t>How to identify nodes and derives edges</a:t>
            </a:r>
          </a:p>
          <a:p>
            <a:r>
              <a:rPr lang="en-US" dirty="0"/>
              <a:t>So far, most research on KGs/KBs use Wikipedia as source</a:t>
            </a:r>
          </a:p>
          <a:p>
            <a:pPr lvl="1"/>
            <a:r>
              <a:rPr lang="en-US" dirty="0"/>
              <a:t>Benefits: easy to read, easy to parse, </a:t>
            </a:r>
            <a:r>
              <a:rPr lang="en-US" dirty="0" err="1"/>
              <a:t>Wikipedians</a:t>
            </a:r>
            <a:endParaRPr lang="en-US" dirty="0"/>
          </a:p>
          <a:p>
            <a:pPr lvl="1"/>
            <a:r>
              <a:rPr lang="en-US" dirty="0"/>
              <a:t>Drawbacks: coverage, outdated content, bias</a:t>
            </a:r>
          </a:p>
          <a:p>
            <a:r>
              <a:rPr lang="en-US" dirty="0"/>
              <a:t>What do we do when there is no Wikipedia?</a:t>
            </a:r>
          </a:p>
          <a:p>
            <a:r>
              <a:rPr lang="en-US" dirty="0"/>
              <a:t>… and there are plenty of examples in the real world</a:t>
            </a:r>
          </a:p>
          <a:p>
            <a:endParaRPr lang="en-US" dirty="0"/>
          </a:p>
        </p:txBody>
      </p:sp>
    </p:spTree>
    <p:extLst>
      <p:ext uri="{BB962C8B-B14F-4D97-AF65-F5344CB8AC3E}">
        <p14:creationId xmlns:p14="http://schemas.microsoft.com/office/powerpoint/2010/main" val="89139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0F2C-0353-45F7-B44C-99FE43F34450}"/>
              </a:ext>
            </a:extLst>
          </p:cNvPr>
          <p:cNvSpPr>
            <a:spLocks noGrp="1"/>
          </p:cNvSpPr>
          <p:nvPr>
            <p:ph type="title"/>
          </p:nvPr>
        </p:nvSpPr>
        <p:spPr/>
        <p:txBody>
          <a:bodyPr/>
          <a:lstStyle/>
          <a:p>
            <a:r>
              <a:rPr lang="en-US" dirty="0"/>
              <a:t>Introduction - III</a:t>
            </a:r>
          </a:p>
        </p:txBody>
      </p:sp>
      <p:sp>
        <p:nvSpPr>
          <p:cNvPr id="3" name="Text Placeholder 2">
            <a:extLst>
              <a:ext uri="{FF2B5EF4-FFF2-40B4-BE49-F238E27FC236}">
                <a16:creationId xmlns:a16="http://schemas.microsoft.com/office/drawing/2014/main" id="{7E245001-552D-43FC-AA29-EB14A8EFEE0B}"/>
              </a:ext>
            </a:extLst>
          </p:cNvPr>
          <p:cNvSpPr>
            <a:spLocks noGrp="1"/>
          </p:cNvSpPr>
          <p:nvPr>
            <p:ph idx="1"/>
          </p:nvPr>
        </p:nvSpPr>
        <p:spPr/>
        <p:txBody>
          <a:bodyPr/>
          <a:lstStyle/>
          <a:p>
            <a:r>
              <a:rPr lang="en-US" sz="3529" dirty="0"/>
              <a:t>KG is a repository of entities, types and relationships</a:t>
            </a:r>
          </a:p>
          <a:p>
            <a:r>
              <a:rPr lang="en-US" sz="3529" dirty="0"/>
              <a:t>KG defines entities, types, attributes, relations, provenance</a:t>
            </a:r>
          </a:p>
          <a:p>
            <a:r>
              <a:rPr lang="en-US" sz="3529" dirty="0"/>
              <a:t>KG is data</a:t>
            </a:r>
          </a:p>
          <a:p>
            <a:r>
              <a:rPr lang="en-US" sz="3529" dirty="0"/>
              <a:t>KG evolves and needs maintenance </a:t>
            </a:r>
          </a:p>
        </p:txBody>
      </p:sp>
    </p:spTree>
    <p:extLst>
      <p:ext uri="{BB962C8B-B14F-4D97-AF65-F5344CB8AC3E}">
        <p14:creationId xmlns:p14="http://schemas.microsoft.com/office/powerpoint/2010/main" val="193669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KG vs DB</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What’s the difference? </a:t>
            </a:r>
          </a:p>
          <a:p>
            <a:r>
              <a:rPr lang="en-US" dirty="0"/>
              <a:t>DB</a:t>
            </a:r>
          </a:p>
          <a:p>
            <a:pPr lvl="1"/>
            <a:r>
              <a:rPr lang="en-US" dirty="0"/>
              <a:t>Store data for a specific application purpose</a:t>
            </a:r>
          </a:p>
          <a:p>
            <a:pPr lvl="1"/>
            <a:r>
              <a:rPr lang="en-US" dirty="0"/>
              <a:t>Semantics understood by those who built it and use it</a:t>
            </a:r>
          </a:p>
          <a:p>
            <a:pPr lvl="1"/>
            <a:r>
              <a:rPr lang="en-US" dirty="0"/>
              <a:t>Tables, columns, attributes</a:t>
            </a:r>
          </a:p>
          <a:p>
            <a:r>
              <a:rPr lang="en-US" dirty="0"/>
              <a:t>KG</a:t>
            </a:r>
          </a:p>
          <a:p>
            <a:pPr lvl="1"/>
            <a:r>
              <a:rPr lang="en-US" dirty="0"/>
              <a:t>All we know about a slice of the world </a:t>
            </a:r>
          </a:p>
          <a:p>
            <a:pPr lvl="1"/>
            <a:r>
              <a:rPr lang="en-US" dirty="0"/>
              <a:t>Semantics understood and agreed by all stakeholders</a:t>
            </a:r>
          </a:p>
          <a:p>
            <a:pPr lvl="1"/>
            <a:r>
              <a:rPr lang="en-US" dirty="0"/>
              <a:t>Application independent</a:t>
            </a:r>
          </a:p>
          <a:p>
            <a:pPr lvl="1"/>
            <a:r>
              <a:rPr lang="en-US" dirty="0"/>
              <a:t>Things, not strings</a:t>
            </a:r>
          </a:p>
        </p:txBody>
      </p:sp>
    </p:spTree>
    <p:extLst>
      <p:ext uri="{BB962C8B-B14F-4D97-AF65-F5344CB8AC3E}">
        <p14:creationId xmlns:p14="http://schemas.microsoft.com/office/powerpoint/2010/main" val="183714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Machine readable facts about a domain </a:t>
            </a:r>
          </a:p>
          <a:p>
            <a:r>
              <a:rPr lang="en-US" dirty="0"/>
              <a:t>Data can be used for different use cases</a:t>
            </a:r>
          </a:p>
          <a:p>
            <a:r>
              <a:rPr lang="en-US" dirty="0"/>
              <a:t>Separation of concerns</a:t>
            </a:r>
          </a:p>
        </p:txBody>
      </p:sp>
    </p:spTree>
    <p:extLst>
      <p:ext uri="{BB962C8B-B14F-4D97-AF65-F5344CB8AC3E}">
        <p14:creationId xmlns:p14="http://schemas.microsoft.com/office/powerpoint/2010/main" val="348370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KGs in action</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Semantic search</a:t>
            </a:r>
          </a:p>
          <a:p>
            <a:pPr lvl="1"/>
            <a:r>
              <a:rPr lang="en-US" dirty="0"/>
              <a:t>Going beyond 10-blue links</a:t>
            </a:r>
          </a:p>
          <a:p>
            <a:pPr lvl="1"/>
            <a:r>
              <a:rPr lang="en-US" dirty="0"/>
              <a:t>Understanding queries and documents </a:t>
            </a:r>
          </a:p>
          <a:p>
            <a:r>
              <a:rPr lang="en-US" dirty="0"/>
              <a:t>Document retrieval</a:t>
            </a:r>
          </a:p>
          <a:p>
            <a:pPr lvl="1"/>
            <a:r>
              <a:rPr lang="en-US" dirty="0"/>
              <a:t>Expansion</a:t>
            </a:r>
          </a:p>
          <a:p>
            <a:pPr lvl="1"/>
            <a:r>
              <a:rPr lang="en-US" dirty="0"/>
              <a:t>Language modeling</a:t>
            </a:r>
          </a:p>
          <a:p>
            <a:r>
              <a:rPr lang="en-US" dirty="0"/>
              <a:t>Entity retrieval</a:t>
            </a:r>
          </a:p>
          <a:p>
            <a:r>
              <a:rPr lang="en-US" dirty="0"/>
              <a:t>Recommendations</a:t>
            </a:r>
          </a:p>
          <a:p>
            <a:r>
              <a:rPr lang="en-US" dirty="0"/>
              <a:t>Question-answering</a:t>
            </a:r>
          </a:p>
          <a:p>
            <a:r>
              <a:rPr lang="en-US" dirty="0"/>
              <a:t>Data cleaning</a:t>
            </a:r>
          </a:p>
        </p:txBody>
      </p:sp>
    </p:spTree>
    <p:extLst>
      <p:ext uri="{BB962C8B-B14F-4D97-AF65-F5344CB8AC3E}">
        <p14:creationId xmlns:p14="http://schemas.microsoft.com/office/powerpoint/2010/main" val="426681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D40F0-6797-4520-86D2-B1215B427F0C}"/>
              </a:ext>
            </a:extLst>
          </p:cNvPr>
          <p:cNvPicPr>
            <a:picLocks noChangeAspect="1"/>
          </p:cNvPicPr>
          <p:nvPr/>
        </p:nvPicPr>
        <p:blipFill>
          <a:blip r:embed="rId2"/>
          <a:stretch>
            <a:fillRect/>
          </a:stretch>
        </p:blipFill>
        <p:spPr>
          <a:xfrm>
            <a:off x="5937440" y="1824975"/>
            <a:ext cx="4342058" cy="3100279"/>
          </a:xfrm>
          <a:prstGeom prst="rect">
            <a:avLst/>
          </a:prstGeom>
        </p:spPr>
      </p:pic>
      <p:pic>
        <p:nvPicPr>
          <p:cNvPr id="7" name="Picture 6">
            <a:extLst>
              <a:ext uri="{FF2B5EF4-FFF2-40B4-BE49-F238E27FC236}">
                <a16:creationId xmlns:a16="http://schemas.microsoft.com/office/drawing/2014/main" id="{C1234ED8-26F2-4F61-B026-AD9BDF0AF055}"/>
              </a:ext>
            </a:extLst>
          </p:cNvPr>
          <p:cNvPicPr>
            <a:picLocks noChangeAspect="1"/>
          </p:cNvPicPr>
          <p:nvPr/>
        </p:nvPicPr>
        <p:blipFill>
          <a:blip r:embed="rId3"/>
          <a:stretch>
            <a:fillRect/>
          </a:stretch>
        </p:blipFill>
        <p:spPr>
          <a:xfrm>
            <a:off x="1763279" y="1785555"/>
            <a:ext cx="3660583" cy="3142270"/>
          </a:xfrm>
          <a:prstGeom prst="rect">
            <a:avLst/>
          </a:prstGeom>
        </p:spPr>
      </p:pic>
      <p:sp>
        <p:nvSpPr>
          <p:cNvPr id="8" name="Title 1">
            <a:extLst>
              <a:ext uri="{FF2B5EF4-FFF2-40B4-BE49-F238E27FC236}">
                <a16:creationId xmlns:a16="http://schemas.microsoft.com/office/drawing/2014/main" id="{1ADADFCE-C255-4E81-86C3-DC7461A8D28D}"/>
              </a:ext>
            </a:extLst>
          </p:cNvPr>
          <p:cNvSpPr>
            <a:spLocks noGrp="1"/>
          </p:cNvSpPr>
          <p:nvPr>
            <p:ph type="title"/>
          </p:nvPr>
        </p:nvSpPr>
        <p:spPr>
          <a:xfrm>
            <a:off x="269241" y="289957"/>
            <a:ext cx="11655840" cy="899537"/>
          </a:xfrm>
        </p:spPr>
        <p:txBody>
          <a:bodyPr/>
          <a:lstStyle/>
          <a:p>
            <a:r>
              <a:rPr lang="en-US" dirty="0"/>
              <a:t>Example - Autocomplete</a:t>
            </a:r>
          </a:p>
        </p:txBody>
      </p:sp>
    </p:spTree>
    <p:extLst>
      <p:ext uri="{BB962C8B-B14F-4D97-AF65-F5344CB8AC3E}">
        <p14:creationId xmlns:p14="http://schemas.microsoft.com/office/powerpoint/2010/main" val="604483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ACA85F-3562-4CBA-97A3-329B70718ABC}"/>
              </a:ext>
            </a:extLst>
          </p:cNvPr>
          <p:cNvPicPr>
            <a:picLocks noChangeAspect="1"/>
          </p:cNvPicPr>
          <p:nvPr/>
        </p:nvPicPr>
        <p:blipFill>
          <a:blip r:embed="rId2"/>
          <a:stretch>
            <a:fillRect/>
          </a:stretch>
        </p:blipFill>
        <p:spPr>
          <a:xfrm>
            <a:off x="2211493" y="1524458"/>
            <a:ext cx="2662155" cy="2689274"/>
          </a:xfrm>
          <a:prstGeom prst="rect">
            <a:avLst/>
          </a:prstGeom>
        </p:spPr>
      </p:pic>
      <p:pic>
        <p:nvPicPr>
          <p:cNvPr id="15" name="Picture 14">
            <a:extLst>
              <a:ext uri="{FF2B5EF4-FFF2-40B4-BE49-F238E27FC236}">
                <a16:creationId xmlns:a16="http://schemas.microsoft.com/office/drawing/2014/main" id="{AD95818D-A9C6-46B6-9BFE-D46DFDDAE2E9}"/>
              </a:ext>
            </a:extLst>
          </p:cNvPr>
          <p:cNvPicPr>
            <a:picLocks noChangeAspect="1"/>
          </p:cNvPicPr>
          <p:nvPr/>
        </p:nvPicPr>
        <p:blipFill>
          <a:blip r:embed="rId3"/>
          <a:stretch>
            <a:fillRect/>
          </a:stretch>
        </p:blipFill>
        <p:spPr>
          <a:xfrm>
            <a:off x="2335825" y="4325754"/>
            <a:ext cx="2413490" cy="1689884"/>
          </a:xfrm>
          <a:prstGeom prst="rect">
            <a:avLst/>
          </a:prstGeom>
        </p:spPr>
      </p:pic>
      <p:pic>
        <p:nvPicPr>
          <p:cNvPr id="17" name="Picture 16">
            <a:extLst>
              <a:ext uri="{FF2B5EF4-FFF2-40B4-BE49-F238E27FC236}">
                <a16:creationId xmlns:a16="http://schemas.microsoft.com/office/drawing/2014/main" id="{771B108A-AEF3-49BC-9EF1-C841CF76740B}"/>
              </a:ext>
            </a:extLst>
          </p:cNvPr>
          <p:cNvPicPr>
            <a:picLocks noChangeAspect="1"/>
          </p:cNvPicPr>
          <p:nvPr/>
        </p:nvPicPr>
        <p:blipFill>
          <a:blip r:embed="rId4"/>
          <a:stretch>
            <a:fillRect/>
          </a:stretch>
        </p:blipFill>
        <p:spPr>
          <a:xfrm>
            <a:off x="6001237" y="1524458"/>
            <a:ext cx="2680599" cy="2689274"/>
          </a:xfrm>
          <a:prstGeom prst="rect">
            <a:avLst/>
          </a:prstGeom>
        </p:spPr>
      </p:pic>
      <p:pic>
        <p:nvPicPr>
          <p:cNvPr id="19" name="Picture 18">
            <a:extLst>
              <a:ext uri="{FF2B5EF4-FFF2-40B4-BE49-F238E27FC236}">
                <a16:creationId xmlns:a16="http://schemas.microsoft.com/office/drawing/2014/main" id="{19F65558-3A90-4AF6-8032-22061A6531AF}"/>
              </a:ext>
            </a:extLst>
          </p:cNvPr>
          <p:cNvPicPr>
            <a:picLocks noChangeAspect="1"/>
          </p:cNvPicPr>
          <p:nvPr/>
        </p:nvPicPr>
        <p:blipFill>
          <a:blip r:embed="rId5"/>
          <a:stretch>
            <a:fillRect/>
          </a:stretch>
        </p:blipFill>
        <p:spPr>
          <a:xfrm>
            <a:off x="6050427" y="4331871"/>
            <a:ext cx="2582216" cy="910835"/>
          </a:xfrm>
          <a:prstGeom prst="rect">
            <a:avLst/>
          </a:prstGeom>
        </p:spPr>
      </p:pic>
      <p:sp>
        <p:nvSpPr>
          <p:cNvPr id="20" name="Title 1">
            <a:extLst>
              <a:ext uri="{FF2B5EF4-FFF2-40B4-BE49-F238E27FC236}">
                <a16:creationId xmlns:a16="http://schemas.microsoft.com/office/drawing/2014/main" id="{92A35A9F-E9CD-4AC9-9F4E-3223B7BC85F0}"/>
              </a:ext>
            </a:extLst>
          </p:cNvPr>
          <p:cNvSpPr>
            <a:spLocks noGrp="1"/>
          </p:cNvSpPr>
          <p:nvPr>
            <p:ph type="title"/>
          </p:nvPr>
        </p:nvSpPr>
        <p:spPr>
          <a:xfrm>
            <a:off x="269241" y="289957"/>
            <a:ext cx="11655840" cy="899537"/>
          </a:xfrm>
        </p:spPr>
        <p:txBody>
          <a:bodyPr/>
          <a:lstStyle/>
          <a:p>
            <a:r>
              <a:rPr lang="en-US" dirty="0"/>
              <a:t>Example - Entity cards</a:t>
            </a:r>
          </a:p>
        </p:txBody>
      </p:sp>
    </p:spTree>
    <p:extLst>
      <p:ext uri="{BB962C8B-B14F-4D97-AF65-F5344CB8AC3E}">
        <p14:creationId xmlns:p14="http://schemas.microsoft.com/office/powerpoint/2010/main" val="40985668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CAD-79E2-410E-BBEC-A19EC5531DE6}"/>
              </a:ext>
            </a:extLst>
          </p:cNvPr>
          <p:cNvSpPr>
            <a:spLocks noGrp="1"/>
          </p:cNvSpPr>
          <p:nvPr>
            <p:ph type="title"/>
          </p:nvPr>
        </p:nvSpPr>
        <p:spPr/>
        <p:txBody>
          <a:bodyPr/>
          <a:lstStyle/>
          <a:p>
            <a:r>
              <a:rPr lang="en-US" dirty="0"/>
              <a:t>Example - answers</a:t>
            </a:r>
          </a:p>
        </p:txBody>
      </p:sp>
      <p:pic>
        <p:nvPicPr>
          <p:cNvPr id="7" name="Picture 6">
            <a:extLst>
              <a:ext uri="{FF2B5EF4-FFF2-40B4-BE49-F238E27FC236}">
                <a16:creationId xmlns:a16="http://schemas.microsoft.com/office/drawing/2014/main" id="{27F972AC-1779-4198-9D1E-63C093FA0DC3}"/>
              </a:ext>
            </a:extLst>
          </p:cNvPr>
          <p:cNvPicPr>
            <a:picLocks noChangeAspect="1"/>
          </p:cNvPicPr>
          <p:nvPr/>
        </p:nvPicPr>
        <p:blipFill>
          <a:blip r:embed="rId2"/>
          <a:stretch>
            <a:fillRect/>
          </a:stretch>
        </p:blipFill>
        <p:spPr>
          <a:xfrm>
            <a:off x="6320107" y="1636150"/>
            <a:ext cx="5215984" cy="2838679"/>
          </a:xfrm>
          <a:prstGeom prst="rect">
            <a:avLst/>
          </a:prstGeom>
        </p:spPr>
      </p:pic>
      <p:pic>
        <p:nvPicPr>
          <p:cNvPr id="9" name="Picture 8">
            <a:extLst>
              <a:ext uri="{FF2B5EF4-FFF2-40B4-BE49-F238E27FC236}">
                <a16:creationId xmlns:a16="http://schemas.microsoft.com/office/drawing/2014/main" id="{9634D9A6-7DFD-4522-A4CE-FBB9D4BA082B}"/>
              </a:ext>
            </a:extLst>
          </p:cNvPr>
          <p:cNvPicPr>
            <a:picLocks noChangeAspect="1"/>
          </p:cNvPicPr>
          <p:nvPr/>
        </p:nvPicPr>
        <p:blipFill>
          <a:blip r:embed="rId3"/>
          <a:stretch>
            <a:fillRect/>
          </a:stretch>
        </p:blipFill>
        <p:spPr>
          <a:xfrm>
            <a:off x="941558" y="1636151"/>
            <a:ext cx="4778467" cy="4773151"/>
          </a:xfrm>
          <a:prstGeom prst="rect">
            <a:avLst/>
          </a:prstGeom>
        </p:spPr>
      </p:pic>
    </p:spTree>
    <p:extLst>
      <p:ext uri="{BB962C8B-B14F-4D97-AF65-F5344CB8AC3E}">
        <p14:creationId xmlns:p14="http://schemas.microsoft.com/office/powerpoint/2010/main" val="17450678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E378-BD3B-49F6-D33C-389771A500A0}"/>
              </a:ext>
            </a:extLst>
          </p:cNvPr>
          <p:cNvSpPr>
            <a:spLocks noGrp="1"/>
          </p:cNvSpPr>
          <p:nvPr>
            <p:ph type="title"/>
          </p:nvPr>
        </p:nvSpPr>
        <p:spPr/>
        <p:txBody>
          <a:bodyPr/>
          <a:lstStyle/>
          <a:p>
            <a:r>
              <a:rPr lang="en-US" dirty="0"/>
              <a:t>HEMU Dimensions</a:t>
            </a:r>
          </a:p>
        </p:txBody>
      </p:sp>
      <p:sp>
        <p:nvSpPr>
          <p:cNvPr id="3" name="Content Placeholder 2">
            <a:extLst>
              <a:ext uri="{FF2B5EF4-FFF2-40B4-BE49-F238E27FC236}">
                <a16:creationId xmlns:a16="http://schemas.microsoft.com/office/drawing/2014/main" id="{0E66518C-2B79-5F7E-A9D4-3EF907205013}"/>
              </a:ext>
            </a:extLst>
          </p:cNvPr>
          <p:cNvSpPr>
            <a:spLocks noGrp="1"/>
          </p:cNvSpPr>
          <p:nvPr>
            <p:ph idx="1"/>
          </p:nvPr>
        </p:nvSpPr>
        <p:spPr/>
        <p:txBody>
          <a:bodyPr>
            <a:normAutofit/>
          </a:bodyPr>
          <a:lstStyle/>
          <a:p>
            <a:r>
              <a:rPr lang="en-US" dirty="0"/>
              <a:t>Computing resources</a:t>
            </a:r>
          </a:p>
          <a:p>
            <a:pPr lvl="1"/>
            <a:r>
              <a:rPr lang="en-US" dirty="0"/>
              <a:t>laptop &lt; cloud access &lt; cluster (1K machines is a typical industry cluster)</a:t>
            </a:r>
          </a:p>
          <a:p>
            <a:r>
              <a:rPr lang="en-US" dirty="0"/>
              <a:t>Data</a:t>
            </a:r>
          </a:p>
          <a:p>
            <a:pPr lvl="1"/>
            <a:r>
              <a:rPr lang="en-US" dirty="0"/>
              <a:t>Small, medium, big</a:t>
            </a:r>
          </a:p>
          <a:p>
            <a:r>
              <a:rPr lang="en-US" dirty="0"/>
              <a:t>Algorithmic complexity</a:t>
            </a:r>
          </a:p>
          <a:p>
            <a:pPr lvl="1"/>
            <a:r>
              <a:rPr lang="en-US" dirty="0"/>
              <a:t>Hashing/indexing, PageRank, Deep Learning</a:t>
            </a:r>
          </a:p>
          <a:p>
            <a:r>
              <a:rPr lang="en-US" dirty="0"/>
              <a:t>Skills</a:t>
            </a:r>
          </a:p>
          <a:p>
            <a:pPr lvl="1"/>
            <a:r>
              <a:rPr lang="en-US" dirty="0"/>
              <a:t>Some things require the worlds' expert, and other things can be done by a software engineer</a:t>
            </a:r>
          </a:p>
          <a:p>
            <a:pPr lvl="1"/>
            <a:r>
              <a:rPr lang="en-US" dirty="0"/>
              <a:t>Things can be done by a non-programmer</a:t>
            </a:r>
          </a:p>
        </p:txBody>
      </p:sp>
    </p:spTree>
    <p:extLst>
      <p:ext uri="{BB962C8B-B14F-4D97-AF65-F5344CB8AC3E}">
        <p14:creationId xmlns:p14="http://schemas.microsoft.com/office/powerpoint/2010/main" val="113696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fontScale="92500" lnSpcReduction="10000"/>
          </a:bodyPr>
          <a:lstStyle/>
          <a:p>
            <a:r>
              <a:rPr lang="en-US" dirty="0"/>
              <a:t>Entity</a:t>
            </a:r>
          </a:p>
          <a:p>
            <a:pPr lvl="1"/>
            <a:r>
              <a:rPr lang="en-US" dirty="0"/>
              <a:t>Object or concept in the real world that can be identified</a:t>
            </a:r>
          </a:p>
          <a:p>
            <a:pPr lvl="1"/>
            <a:r>
              <a:rPr lang="en-US" dirty="0"/>
              <a:t>Uniquely characterized by its name(s), type(s), attributes, and relationships to other entities</a:t>
            </a:r>
          </a:p>
          <a:p>
            <a:r>
              <a:rPr lang="en-US" dirty="0"/>
              <a:t>Named-entity</a:t>
            </a:r>
          </a:p>
          <a:p>
            <a:pPr lvl="1"/>
            <a:r>
              <a:rPr lang="en-US" dirty="0"/>
              <a:t>Specific entity for which one or many designators or proper names can be used to refer to it</a:t>
            </a:r>
          </a:p>
          <a:p>
            <a:pPr lvl="1"/>
            <a:r>
              <a:rPr lang="en-US" dirty="0"/>
              <a:t>Examples: Red Cross (Organization), California (Location), February (Date)</a:t>
            </a:r>
          </a:p>
          <a:p>
            <a:r>
              <a:rPr lang="en-US" dirty="0"/>
              <a:t>Unique identifier</a:t>
            </a:r>
          </a:p>
          <a:p>
            <a:pPr lvl="1"/>
            <a:r>
              <a:rPr lang="en-US" dirty="0"/>
              <a:t>An identifier for an entity is a string of chars that uniquely denotes this entity</a:t>
            </a:r>
          </a:p>
          <a:p>
            <a:pPr lvl="1"/>
            <a:r>
              <a:rPr lang="en-US" dirty="0"/>
              <a:t>one-to-one correspondence between each entity identifier (ID) and the object it represents</a:t>
            </a:r>
          </a:p>
          <a:p>
            <a:pPr lvl="1"/>
            <a:endParaRPr lang="en-US" dirty="0"/>
          </a:p>
        </p:txBody>
      </p:sp>
    </p:spTree>
    <p:extLst>
      <p:ext uri="{BB962C8B-B14F-4D97-AF65-F5344CB8AC3E}">
        <p14:creationId xmlns:p14="http://schemas.microsoft.com/office/powerpoint/2010/main" val="14265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 - II</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Types</a:t>
            </a:r>
          </a:p>
          <a:p>
            <a:pPr lvl="1"/>
            <a:r>
              <a:rPr lang="en-US" dirty="0"/>
              <a:t>Entities may be categorized into multiple entity types</a:t>
            </a:r>
          </a:p>
          <a:p>
            <a:pPr lvl="1"/>
            <a:r>
              <a:rPr lang="en-US" dirty="0"/>
              <a:t>Types can also be thought of as containers that group together entities with similar properties</a:t>
            </a:r>
          </a:p>
          <a:p>
            <a:r>
              <a:rPr lang="en-US" dirty="0"/>
              <a:t>Ontology</a:t>
            </a:r>
          </a:p>
          <a:p>
            <a:pPr lvl="1"/>
            <a:r>
              <a:rPr lang="en-US" dirty="0"/>
              <a:t>The process of describing the kinds, properties of and relationships on things in the world</a:t>
            </a:r>
          </a:p>
          <a:p>
            <a:pPr lvl="1"/>
            <a:r>
              <a:rPr lang="en-US" dirty="0"/>
              <a:t>Use the tools of logic to formalize this description</a:t>
            </a:r>
          </a:p>
          <a:p>
            <a:r>
              <a:rPr lang="en-US" dirty="0"/>
              <a:t>Taxonomies</a:t>
            </a:r>
          </a:p>
          <a:p>
            <a:pPr lvl="1"/>
            <a:r>
              <a:rPr lang="en-US" dirty="0"/>
              <a:t>Taxonomy is a directed acyclic graph, where the nodes are classes and there is an edge from class X to class Y</a:t>
            </a:r>
          </a:p>
        </p:txBody>
      </p:sp>
    </p:spTree>
    <p:extLst>
      <p:ext uri="{BB962C8B-B14F-4D97-AF65-F5344CB8AC3E}">
        <p14:creationId xmlns:p14="http://schemas.microsoft.com/office/powerpoint/2010/main" val="2849932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55F-2F28-48F8-9AB4-4B90E7A569E2}"/>
              </a:ext>
            </a:extLst>
          </p:cNvPr>
          <p:cNvSpPr>
            <a:spLocks noGrp="1"/>
          </p:cNvSpPr>
          <p:nvPr>
            <p:ph type="title"/>
          </p:nvPr>
        </p:nvSpPr>
        <p:spPr/>
        <p:txBody>
          <a:bodyPr/>
          <a:lstStyle/>
          <a:p>
            <a:r>
              <a:rPr lang="en-US" dirty="0"/>
              <a:t>Main concepts - III</a:t>
            </a:r>
          </a:p>
        </p:txBody>
      </p:sp>
      <p:sp>
        <p:nvSpPr>
          <p:cNvPr id="3" name="Text Placeholder 2">
            <a:extLst>
              <a:ext uri="{FF2B5EF4-FFF2-40B4-BE49-F238E27FC236}">
                <a16:creationId xmlns:a16="http://schemas.microsoft.com/office/drawing/2014/main" id="{FBB1DE32-00CA-4717-B32C-EAAE5FD2FEF2}"/>
              </a:ext>
            </a:extLst>
          </p:cNvPr>
          <p:cNvSpPr>
            <a:spLocks noGrp="1"/>
          </p:cNvSpPr>
          <p:nvPr>
            <p:ph idx="1"/>
          </p:nvPr>
        </p:nvSpPr>
        <p:spPr/>
        <p:txBody>
          <a:bodyPr/>
          <a:lstStyle/>
          <a:p>
            <a:r>
              <a:rPr lang="en-US" dirty="0"/>
              <a:t>Names</a:t>
            </a:r>
          </a:p>
          <a:p>
            <a:pPr lvl="1"/>
            <a:r>
              <a:rPr lang="en-US" dirty="0"/>
              <a:t>Multiple entities may share the same name</a:t>
            </a:r>
          </a:p>
          <a:p>
            <a:pPr lvl="1"/>
            <a:r>
              <a:rPr lang="en-US" dirty="0"/>
              <a:t>These alternative names are called surface forms or aliases</a:t>
            </a:r>
          </a:p>
          <a:p>
            <a:r>
              <a:rPr lang="en-US" dirty="0"/>
              <a:t>Attributes</a:t>
            </a:r>
          </a:p>
          <a:p>
            <a:pPr lvl="1"/>
            <a:r>
              <a:rPr lang="en-US" dirty="0"/>
              <a:t>Different types of entities are typically characterized by different sets of attributes</a:t>
            </a:r>
          </a:p>
          <a:p>
            <a:r>
              <a:rPr lang="en-US" dirty="0"/>
              <a:t>Relationships</a:t>
            </a:r>
          </a:p>
          <a:p>
            <a:pPr lvl="1"/>
            <a:r>
              <a:rPr lang="en-US" dirty="0"/>
              <a:t>Relationships describe how two entities are associated to each other</a:t>
            </a:r>
          </a:p>
        </p:txBody>
      </p:sp>
    </p:spTree>
    <p:extLst>
      <p:ext uri="{BB962C8B-B14F-4D97-AF65-F5344CB8AC3E}">
        <p14:creationId xmlns:p14="http://schemas.microsoft.com/office/powerpoint/2010/main" val="66901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D199-14BA-4E26-9549-ECF93BC080DA}"/>
              </a:ext>
            </a:extLst>
          </p:cNvPr>
          <p:cNvSpPr>
            <a:spLocks noGrp="1"/>
          </p:cNvSpPr>
          <p:nvPr>
            <p:ph type="title"/>
          </p:nvPr>
        </p:nvSpPr>
        <p:spPr/>
        <p:txBody>
          <a:bodyPr/>
          <a:lstStyle/>
          <a:p>
            <a:r>
              <a:rPr lang="en-US" dirty="0"/>
              <a:t>Relationships and attributes</a:t>
            </a:r>
          </a:p>
        </p:txBody>
      </p:sp>
      <p:sp>
        <p:nvSpPr>
          <p:cNvPr id="3" name="Text Placeholder 2">
            <a:extLst>
              <a:ext uri="{FF2B5EF4-FFF2-40B4-BE49-F238E27FC236}">
                <a16:creationId xmlns:a16="http://schemas.microsoft.com/office/drawing/2014/main" id="{A2773D7C-937B-446B-B85F-D80715DBFA35}"/>
              </a:ext>
            </a:extLst>
          </p:cNvPr>
          <p:cNvSpPr>
            <a:spLocks noGrp="1"/>
          </p:cNvSpPr>
          <p:nvPr>
            <p:ph idx="1"/>
          </p:nvPr>
        </p:nvSpPr>
        <p:spPr/>
        <p:txBody>
          <a:bodyPr/>
          <a:lstStyle/>
          <a:p>
            <a:r>
              <a:rPr lang="en-US" dirty="0"/>
              <a:t>SPO</a:t>
            </a:r>
          </a:p>
          <a:p>
            <a:pPr lvl="1"/>
            <a:r>
              <a:rPr lang="en-US" dirty="0"/>
              <a:t>Subject-Predicate-Object</a:t>
            </a:r>
          </a:p>
          <a:p>
            <a:r>
              <a:rPr lang="en-US" dirty="0"/>
              <a:t>Example</a:t>
            </a:r>
          </a:p>
          <a:p>
            <a:pPr lvl="1"/>
            <a:r>
              <a:rPr lang="en-US" sz="1765" dirty="0">
                <a:latin typeface="Courier New" panose="02070309020205020404" pitchFamily="49" charset="0"/>
                <a:cs typeface="Courier New" panose="02070309020205020404" pitchFamily="49" charset="0"/>
              </a:rPr>
              <a:t>&lt;Tom Brady, place of birth, San Mateo&gt;</a:t>
            </a:r>
          </a:p>
          <a:p>
            <a:pPr lvl="1"/>
            <a:r>
              <a:rPr lang="en-US" sz="1765" dirty="0">
                <a:latin typeface="Courier New" panose="02070309020205020404" pitchFamily="49" charset="0"/>
                <a:cs typeface="Courier New" panose="02070309020205020404" pitchFamily="49" charset="0"/>
              </a:rPr>
              <a:t>&lt;Tom Brady, member of sports team, Tampa Bay&gt;</a:t>
            </a:r>
          </a:p>
          <a:p>
            <a:pPr lvl="1"/>
            <a:r>
              <a:rPr lang="en-US" sz="1765" dirty="0">
                <a:latin typeface="Courier New" panose="02070309020205020404" pitchFamily="49" charset="0"/>
                <a:cs typeface="Courier New" panose="02070309020205020404" pitchFamily="49" charset="0"/>
              </a:rPr>
              <a:t>&lt;Tom Brady, occupation, American football player&gt;</a:t>
            </a:r>
          </a:p>
          <a:p>
            <a:pPr lvl="1"/>
            <a:r>
              <a:rPr lang="en-US" sz="1765" dirty="0">
                <a:latin typeface="Courier New" panose="02070309020205020404" pitchFamily="49" charset="0"/>
                <a:cs typeface="Courier New" panose="02070309020205020404" pitchFamily="49" charset="0"/>
              </a:rPr>
              <a:t>&lt;fettuccine, subclass of, pasta&gt;</a:t>
            </a:r>
          </a:p>
          <a:p>
            <a:pPr lvl="1"/>
            <a:r>
              <a:rPr lang="en-US" sz="1765" dirty="0">
                <a:latin typeface="Courier New" panose="02070309020205020404" pitchFamily="49" charset="0"/>
                <a:cs typeface="Courier New" panose="02070309020205020404" pitchFamily="49" charset="0"/>
              </a:rPr>
              <a:t>&lt;fusilli, subclass of, pasta&gt;</a:t>
            </a:r>
          </a:p>
          <a:p>
            <a:pPr lvl="1"/>
            <a:r>
              <a:rPr lang="en-US" sz="1765" dirty="0">
                <a:latin typeface="Courier New" panose="02070309020205020404" pitchFamily="49" charset="0"/>
                <a:cs typeface="Courier New" panose="02070309020205020404" pitchFamily="49" charset="0"/>
              </a:rPr>
              <a:t>&lt;linguine, subclass of, pasta&gt;</a:t>
            </a:r>
          </a:p>
          <a:p>
            <a:pPr lvl="1"/>
            <a:r>
              <a:rPr lang="en-US" sz="1765" dirty="0">
                <a:latin typeface="Courier New" panose="02070309020205020404" pitchFamily="49" charset="0"/>
                <a:cs typeface="Courier New" panose="02070309020205020404" pitchFamily="49" charset="0"/>
              </a:rPr>
              <a:t>&lt;paella, country of origin, Spain&gt;</a:t>
            </a:r>
          </a:p>
          <a:p>
            <a:pPr lvl="1"/>
            <a:r>
              <a:rPr lang="en-US" sz="1765" dirty="0">
                <a:latin typeface="Courier New" panose="02070309020205020404" pitchFamily="49" charset="0"/>
                <a:cs typeface="Courier New" panose="02070309020205020404" pitchFamily="49" charset="0"/>
              </a:rPr>
              <a:t>&lt;paella, has ingredient, chicken&gt;</a:t>
            </a:r>
          </a:p>
          <a:p>
            <a:pPr lvl="1"/>
            <a:r>
              <a:rPr lang="en-US" sz="1765" dirty="0">
                <a:latin typeface="Courier New" panose="02070309020205020404" pitchFamily="49" charset="0"/>
                <a:cs typeface="Courier New" panose="02070309020205020404" pitchFamily="49" charset="0"/>
              </a:rPr>
              <a:t>&lt;paella, has ingredient, rice&gt;</a:t>
            </a:r>
          </a:p>
          <a:p>
            <a:endParaRPr lang="en-US" dirty="0"/>
          </a:p>
        </p:txBody>
      </p:sp>
    </p:spTree>
    <p:extLst>
      <p:ext uri="{BB962C8B-B14F-4D97-AF65-F5344CB8AC3E}">
        <p14:creationId xmlns:p14="http://schemas.microsoft.com/office/powerpoint/2010/main" val="1937781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models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Direct edge-labeled graphs</a:t>
            </a:r>
          </a:p>
          <a:p>
            <a:pPr lvl="1"/>
            <a:r>
              <a:rPr lang="en-US" dirty="0"/>
              <a:t>RDF is an example</a:t>
            </a:r>
          </a:p>
          <a:p>
            <a:r>
              <a:rPr lang="en-US" dirty="0"/>
              <a:t>Graph dataset</a:t>
            </a:r>
          </a:p>
          <a:p>
            <a:pPr lvl="1"/>
            <a:r>
              <a:rPr lang="en-US" dirty="0"/>
              <a:t>Set of named graphs. Each named graph is a pair (graph id, graph)</a:t>
            </a:r>
          </a:p>
          <a:p>
            <a:r>
              <a:rPr lang="en-US" dirty="0"/>
              <a:t>Property graphs</a:t>
            </a:r>
          </a:p>
          <a:p>
            <a:pPr lvl="1"/>
            <a:r>
              <a:rPr lang="en-US" dirty="0"/>
              <a:t>Allows a set of (property, value) pairs and a label to be associated with nodes/edges</a:t>
            </a:r>
          </a:p>
          <a:p>
            <a:pPr lvl="1"/>
            <a:r>
              <a:rPr lang="en-US" dirty="0"/>
              <a:t>Common in graph databases</a:t>
            </a:r>
          </a:p>
        </p:txBody>
      </p:sp>
    </p:spTree>
    <p:extLst>
      <p:ext uri="{BB962C8B-B14F-4D97-AF65-F5344CB8AC3E}">
        <p14:creationId xmlns:p14="http://schemas.microsoft.com/office/powerpoint/2010/main" val="160901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access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Querying</a:t>
            </a:r>
          </a:p>
          <a:p>
            <a:pPr lvl="1"/>
            <a:r>
              <a:rPr lang="en-US" dirty="0"/>
              <a:t>SPARQL</a:t>
            </a:r>
          </a:p>
          <a:p>
            <a:pPr lvl="1"/>
            <a:r>
              <a:rPr lang="en-US" dirty="0"/>
              <a:t>SQL</a:t>
            </a:r>
          </a:p>
          <a:p>
            <a:r>
              <a:rPr lang="en-US" dirty="0"/>
              <a:t>Raw data</a:t>
            </a:r>
          </a:p>
          <a:p>
            <a:r>
              <a:rPr lang="en-US" dirty="0"/>
              <a:t>Materialization</a:t>
            </a:r>
          </a:p>
          <a:p>
            <a:pPr lvl="1"/>
            <a:r>
              <a:rPr lang="en-US" dirty="0"/>
              <a:t>Publish high quality data</a:t>
            </a:r>
          </a:p>
          <a:p>
            <a:r>
              <a:rPr lang="en-US" dirty="0"/>
              <a:t>Search &amp; Browse UI</a:t>
            </a:r>
          </a:p>
        </p:txBody>
      </p:sp>
    </p:spTree>
    <p:extLst>
      <p:ext uri="{BB962C8B-B14F-4D97-AF65-F5344CB8AC3E}">
        <p14:creationId xmlns:p14="http://schemas.microsoft.com/office/powerpoint/2010/main" val="305862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13D1-33D4-4209-A021-B1038ED456F2}"/>
              </a:ext>
            </a:extLst>
          </p:cNvPr>
          <p:cNvSpPr>
            <a:spLocks noGrp="1"/>
          </p:cNvSpPr>
          <p:nvPr>
            <p:ph type="title"/>
          </p:nvPr>
        </p:nvSpPr>
        <p:spPr/>
        <p:txBody>
          <a:bodyPr/>
          <a:lstStyle/>
          <a:p>
            <a:r>
              <a:rPr lang="en-US" dirty="0"/>
              <a:t>Information needs</a:t>
            </a:r>
          </a:p>
        </p:txBody>
      </p:sp>
      <p:sp>
        <p:nvSpPr>
          <p:cNvPr id="3" name="Text Placeholder 2">
            <a:extLst>
              <a:ext uri="{FF2B5EF4-FFF2-40B4-BE49-F238E27FC236}">
                <a16:creationId xmlns:a16="http://schemas.microsoft.com/office/drawing/2014/main" id="{562A398C-CF3F-4722-8980-019947CE0CD6}"/>
              </a:ext>
            </a:extLst>
          </p:cNvPr>
          <p:cNvSpPr>
            <a:spLocks noGrp="1"/>
          </p:cNvSpPr>
          <p:nvPr>
            <p:ph idx="1"/>
          </p:nvPr>
        </p:nvSpPr>
        <p:spPr/>
        <p:txBody>
          <a:bodyPr>
            <a:normAutofit lnSpcReduction="10000"/>
          </a:bodyPr>
          <a:lstStyle/>
          <a:p>
            <a:r>
              <a:rPr lang="en-US" dirty="0"/>
              <a:t>Keyword queries</a:t>
            </a:r>
          </a:p>
          <a:p>
            <a:pPr lvl="1"/>
            <a:r>
              <a:rPr lang="en-US" dirty="0"/>
              <a:t>Free text queries</a:t>
            </a:r>
          </a:p>
          <a:p>
            <a:r>
              <a:rPr lang="en-US" dirty="0"/>
              <a:t>Structured queries</a:t>
            </a:r>
          </a:p>
          <a:p>
            <a:pPr lvl="1"/>
            <a:r>
              <a:rPr lang="en-US" dirty="0"/>
              <a:t>SQL, SPARQL</a:t>
            </a:r>
          </a:p>
          <a:p>
            <a:r>
              <a:rPr lang="en-US" dirty="0"/>
              <a:t>Keyword++</a:t>
            </a:r>
          </a:p>
          <a:p>
            <a:pPr lvl="1"/>
            <a:r>
              <a:rPr lang="en-US" dirty="0"/>
              <a:t>Queries with filters or facets</a:t>
            </a:r>
          </a:p>
          <a:p>
            <a:r>
              <a:rPr lang="en-US" dirty="0"/>
              <a:t>Natural language</a:t>
            </a:r>
          </a:p>
          <a:p>
            <a:pPr lvl="1"/>
            <a:r>
              <a:rPr lang="en-US" dirty="0"/>
              <a:t>Natural language queries, questions</a:t>
            </a:r>
          </a:p>
          <a:p>
            <a:r>
              <a:rPr lang="en-US" dirty="0"/>
              <a:t>Zero queries</a:t>
            </a:r>
          </a:p>
          <a:p>
            <a:pPr lvl="1"/>
            <a:r>
              <a:rPr lang="en-US" dirty="0"/>
              <a:t>You are the query</a:t>
            </a:r>
          </a:p>
        </p:txBody>
      </p:sp>
    </p:spTree>
    <p:extLst>
      <p:ext uri="{BB962C8B-B14F-4D97-AF65-F5344CB8AC3E}">
        <p14:creationId xmlns:p14="http://schemas.microsoft.com/office/powerpoint/2010/main" val="267833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How do we build one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Manually</a:t>
            </a:r>
          </a:p>
          <a:p>
            <a:pPr lvl="1"/>
            <a:r>
              <a:rPr lang="en-US" dirty="0"/>
              <a:t>Experts, crowdsourcing</a:t>
            </a:r>
          </a:p>
          <a:p>
            <a:r>
              <a:rPr lang="en-US" dirty="0"/>
              <a:t>Automation</a:t>
            </a:r>
          </a:p>
          <a:p>
            <a:pPr lvl="1"/>
            <a:r>
              <a:rPr lang="en-US" dirty="0"/>
              <a:t>Generated from input sources</a:t>
            </a:r>
          </a:p>
          <a:p>
            <a:pPr lvl="1"/>
            <a:r>
              <a:rPr lang="en-US" dirty="0"/>
              <a:t>Information extraction</a:t>
            </a:r>
          </a:p>
          <a:p>
            <a:pPr lvl="1"/>
            <a:r>
              <a:rPr lang="en-US" dirty="0"/>
              <a:t>Representation</a:t>
            </a:r>
          </a:p>
          <a:p>
            <a:pPr lvl="1"/>
            <a:endParaRPr lang="en-US" dirty="0"/>
          </a:p>
          <a:p>
            <a:endParaRPr lang="en-US" dirty="0"/>
          </a:p>
        </p:txBody>
      </p:sp>
      <p:sp>
        <p:nvSpPr>
          <p:cNvPr id="4" name="TextBox 3">
            <a:extLst>
              <a:ext uri="{FF2B5EF4-FFF2-40B4-BE49-F238E27FC236}">
                <a16:creationId xmlns:a16="http://schemas.microsoft.com/office/drawing/2014/main" id="{57134695-C026-A898-38CB-5DA5F66B65D1}"/>
              </a:ext>
            </a:extLst>
          </p:cNvPr>
          <p:cNvSpPr txBox="1"/>
          <p:nvPr/>
        </p:nvSpPr>
        <p:spPr>
          <a:xfrm>
            <a:off x="717451" y="4940947"/>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Unstructured text</a:t>
            </a:r>
          </a:p>
        </p:txBody>
      </p:sp>
      <p:sp>
        <p:nvSpPr>
          <p:cNvPr id="6" name="TextBox 5">
            <a:extLst>
              <a:ext uri="{FF2B5EF4-FFF2-40B4-BE49-F238E27FC236}">
                <a16:creationId xmlns:a16="http://schemas.microsoft.com/office/drawing/2014/main" id="{6423F199-FF6B-8A8D-B252-5D310EB9CB7D}"/>
              </a:ext>
            </a:extLst>
          </p:cNvPr>
          <p:cNvSpPr txBox="1"/>
          <p:nvPr/>
        </p:nvSpPr>
        <p:spPr>
          <a:xfrm>
            <a:off x="4727004" y="5582021"/>
            <a:ext cx="2539870" cy="778454"/>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Relation and attribute extraction</a:t>
            </a:r>
          </a:p>
        </p:txBody>
      </p:sp>
      <p:sp>
        <p:nvSpPr>
          <p:cNvPr id="7" name="TextBox 6">
            <a:extLst>
              <a:ext uri="{FF2B5EF4-FFF2-40B4-BE49-F238E27FC236}">
                <a16:creationId xmlns:a16="http://schemas.microsoft.com/office/drawing/2014/main" id="{7FAF0C41-8846-08B8-684B-3FD716AE9F40}"/>
              </a:ext>
            </a:extLst>
          </p:cNvPr>
          <p:cNvSpPr txBox="1"/>
          <p:nvPr/>
        </p:nvSpPr>
        <p:spPr>
          <a:xfrm>
            <a:off x="4676661" y="4325425"/>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Entity extraction</a:t>
            </a:r>
          </a:p>
        </p:txBody>
      </p:sp>
      <p:sp>
        <p:nvSpPr>
          <p:cNvPr id="8" name="TextBox 7">
            <a:extLst>
              <a:ext uri="{FF2B5EF4-FFF2-40B4-BE49-F238E27FC236}">
                <a16:creationId xmlns:a16="http://schemas.microsoft.com/office/drawing/2014/main" id="{8473E9CD-99D3-425F-2587-93076BCC096C}"/>
              </a:ext>
            </a:extLst>
          </p:cNvPr>
          <p:cNvSpPr txBox="1"/>
          <p:nvPr/>
        </p:nvSpPr>
        <p:spPr>
          <a:xfrm>
            <a:off x="8411764" y="4944999"/>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Structured KG</a:t>
            </a:r>
          </a:p>
        </p:txBody>
      </p:sp>
      <p:cxnSp>
        <p:nvCxnSpPr>
          <p:cNvPr id="10" name="Straight Arrow Connector 9">
            <a:extLst>
              <a:ext uri="{FF2B5EF4-FFF2-40B4-BE49-F238E27FC236}">
                <a16:creationId xmlns:a16="http://schemas.microsoft.com/office/drawing/2014/main" id="{866F8D73-26C9-9305-82B8-84AFF41707D6}"/>
              </a:ext>
            </a:extLst>
          </p:cNvPr>
          <p:cNvCxnSpPr>
            <a:stCxn id="4" idx="3"/>
            <a:endCxn id="7" idx="1"/>
          </p:cNvCxnSpPr>
          <p:nvPr/>
        </p:nvCxnSpPr>
        <p:spPr>
          <a:xfrm flipV="1">
            <a:off x="3257322" y="4592453"/>
            <a:ext cx="1419339" cy="6155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6A7403-A6C0-A892-9281-1DC978B3F7E1}"/>
              </a:ext>
            </a:extLst>
          </p:cNvPr>
          <p:cNvCxnSpPr>
            <a:cxnSpLocks/>
            <a:stCxn id="4" idx="3"/>
            <a:endCxn id="6" idx="1"/>
          </p:cNvCxnSpPr>
          <p:nvPr/>
        </p:nvCxnSpPr>
        <p:spPr>
          <a:xfrm>
            <a:off x="3257322" y="5207975"/>
            <a:ext cx="1469683" cy="7632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09055-2EB4-5ACF-2AE8-CB6747F60A38}"/>
              </a:ext>
            </a:extLst>
          </p:cNvPr>
          <p:cNvCxnSpPr>
            <a:cxnSpLocks/>
            <a:endCxn id="8" idx="1"/>
          </p:cNvCxnSpPr>
          <p:nvPr/>
        </p:nvCxnSpPr>
        <p:spPr>
          <a:xfrm>
            <a:off x="7235622" y="4642657"/>
            <a:ext cx="1176142" cy="5693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343397-7CE2-D9A4-3ECE-127D90F156ED}"/>
              </a:ext>
            </a:extLst>
          </p:cNvPr>
          <p:cNvCxnSpPr>
            <a:cxnSpLocks/>
          </p:cNvCxnSpPr>
          <p:nvPr/>
        </p:nvCxnSpPr>
        <p:spPr>
          <a:xfrm flipV="1">
            <a:off x="7266875" y="5345306"/>
            <a:ext cx="1144890" cy="870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Many choices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Semantic Web-like</a:t>
            </a:r>
          </a:p>
          <a:p>
            <a:pPr lvl="1"/>
            <a:r>
              <a:rPr lang="en-US" dirty="0"/>
              <a:t>RDF, OWL, SPARQL</a:t>
            </a:r>
          </a:p>
          <a:p>
            <a:r>
              <a:rPr lang="en-US" dirty="0"/>
              <a:t>Key-values</a:t>
            </a:r>
          </a:p>
          <a:p>
            <a:pPr lvl="1"/>
            <a:r>
              <a:rPr lang="en-US" dirty="0"/>
              <a:t>Text files, JSON</a:t>
            </a:r>
          </a:p>
          <a:p>
            <a:r>
              <a:rPr lang="en-US" dirty="0"/>
              <a:t>RDBMS</a:t>
            </a:r>
          </a:p>
          <a:p>
            <a:pPr lvl="1"/>
            <a:r>
              <a:rPr lang="en-US" dirty="0"/>
              <a:t>Tables, columns, SQL</a:t>
            </a:r>
          </a:p>
          <a:p>
            <a:r>
              <a:rPr lang="en-US" dirty="0"/>
              <a:t>Hybrid</a:t>
            </a:r>
          </a:p>
          <a:p>
            <a:pPr lvl="1"/>
            <a:r>
              <a:rPr lang="en-US" dirty="0"/>
              <a:t>Your favorite combination  </a:t>
            </a:r>
          </a:p>
        </p:txBody>
      </p:sp>
    </p:spTree>
    <p:extLst>
      <p:ext uri="{BB962C8B-B14F-4D97-AF65-F5344CB8AC3E}">
        <p14:creationId xmlns:p14="http://schemas.microsoft.com/office/powerpoint/2010/main" val="289911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Input sources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Data</a:t>
            </a:r>
          </a:p>
          <a:p>
            <a:pPr lvl="1"/>
            <a:r>
              <a:rPr lang="en-US" dirty="0"/>
              <a:t>Wikipedia, catalogs, web pages, query logs, etc.</a:t>
            </a:r>
          </a:p>
          <a:p>
            <a:r>
              <a:rPr lang="en-US" dirty="0"/>
              <a:t>Importance of top-tier sources</a:t>
            </a:r>
          </a:p>
          <a:p>
            <a:pPr lvl="1"/>
            <a:r>
              <a:rPr lang="en-US" dirty="0"/>
              <a:t>Authoritative content, high coverage, clean representation</a:t>
            </a:r>
          </a:p>
          <a:p>
            <a:pPr lvl="1"/>
            <a:r>
              <a:rPr lang="en-US" dirty="0"/>
              <a:t>Domain specific</a:t>
            </a:r>
          </a:p>
          <a:p>
            <a:r>
              <a:rPr lang="en-US" dirty="0"/>
              <a:t>Pre-existing categorization</a:t>
            </a:r>
          </a:p>
          <a:p>
            <a:pPr lvl="1"/>
            <a:r>
              <a:rPr lang="en-US" dirty="0"/>
              <a:t>Potentially useful</a:t>
            </a:r>
          </a:p>
          <a:p>
            <a:pPr lvl="1"/>
            <a:r>
              <a:rPr lang="en-US" dirty="0"/>
              <a:t>Alignment</a:t>
            </a:r>
          </a:p>
          <a:p>
            <a:endParaRPr lang="en-US" dirty="0"/>
          </a:p>
        </p:txBody>
      </p:sp>
    </p:spTree>
    <p:extLst>
      <p:ext uri="{BB962C8B-B14F-4D97-AF65-F5344CB8AC3E}">
        <p14:creationId xmlns:p14="http://schemas.microsoft.com/office/powerpoint/2010/main" val="70770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A9EE-5ACE-041F-481B-0811B61BD3D3}"/>
              </a:ext>
            </a:extLst>
          </p:cNvPr>
          <p:cNvSpPr>
            <a:spLocks noGrp="1"/>
          </p:cNvSpPr>
          <p:nvPr>
            <p:ph type="title"/>
          </p:nvPr>
        </p:nvSpPr>
        <p:spPr/>
        <p:txBody>
          <a:bodyPr/>
          <a:lstStyle/>
          <a:p>
            <a:r>
              <a:rPr lang="en-US" dirty="0"/>
              <a:t>HEMU Dimensions - II</a:t>
            </a:r>
          </a:p>
        </p:txBody>
      </p:sp>
      <p:sp>
        <p:nvSpPr>
          <p:cNvPr id="3" name="Content Placeholder 2">
            <a:extLst>
              <a:ext uri="{FF2B5EF4-FFF2-40B4-BE49-F238E27FC236}">
                <a16:creationId xmlns:a16="http://schemas.microsoft.com/office/drawing/2014/main" id="{679F9E61-5054-1851-4E0E-943C29397759}"/>
              </a:ext>
            </a:extLst>
          </p:cNvPr>
          <p:cNvSpPr>
            <a:spLocks noGrp="1"/>
          </p:cNvSpPr>
          <p:nvPr>
            <p:ph idx="1"/>
          </p:nvPr>
        </p:nvSpPr>
        <p:spPr/>
        <p:txBody>
          <a:bodyPr>
            <a:normAutofit fontScale="77500" lnSpcReduction="20000"/>
          </a:bodyPr>
          <a:lstStyle/>
          <a:p>
            <a:r>
              <a:rPr lang="en-US" dirty="0"/>
              <a:t>Size of team</a:t>
            </a:r>
          </a:p>
          <a:p>
            <a:pPr lvl="1"/>
            <a:r>
              <a:rPr lang="en-US" dirty="0"/>
              <a:t>You</a:t>
            </a:r>
          </a:p>
          <a:p>
            <a:pPr lvl="1"/>
            <a:r>
              <a:rPr lang="en-US" dirty="0"/>
              <a:t>Pizza team</a:t>
            </a:r>
          </a:p>
          <a:p>
            <a:pPr lvl="1"/>
            <a:r>
              <a:rPr lang="en-US" dirty="0"/>
              <a:t>The number of authors per paper has been growing suggesting that you need more and more people to do certain things</a:t>
            </a:r>
          </a:p>
          <a:p>
            <a:r>
              <a:rPr lang="en-US" dirty="0"/>
              <a:t>Cost</a:t>
            </a:r>
          </a:p>
          <a:p>
            <a:pPr lvl="1"/>
            <a:r>
              <a:rPr lang="en-US" dirty="0"/>
              <a:t>Includes all of the above</a:t>
            </a:r>
          </a:p>
          <a:p>
            <a:pPr lvl="1"/>
            <a:r>
              <a:rPr lang="en-US" dirty="0"/>
              <a:t>As well as externalities such as power</a:t>
            </a:r>
          </a:p>
          <a:p>
            <a:r>
              <a:rPr lang="en-US" dirty="0"/>
              <a:t>Value</a:t>
            </a:r>
          </a:p>
          <a:p>
            <a:pPr lvl="1"/>
            <a:r>
              <a:rPr lang="en-US" dirty="0"/>
              <a:t>Some things are super expensive and not worth doing</a:t>
            </a:r>
          </a:p>
          <a:p>
            <a:pPr lvl="1"/>
            <a:r>
              <a:rPr lang="en-US" dirty="0"/>
              <a:t>Think about time scales...  some things are good for years/decades, and other things age quickly.  </a:t>
            </a:r>
          </a:p>
          <a:p>
            <a:pPr lvl="1"/>
            <a:r>
              <a:rPr lang="en-US" dirty="0"/>
              <a:t>How easy is it for the competition to do a fast follow?</a:t>
            </a:r>
          </a:p>
          <a:p>
            <a:r>
              <a:rPr lang="en-US" dirty="0"/>
              <a:t>Organization</a:t>
            </a:r>
          </a:p>
          <a:p>
            <a:pPr lvl="1"/>
            <a:r>
              <a:rPr lang="en-US" dirty="0"/>
              <a:t>Is your team/company ready for this?</a:t>
            </a:r>
          </a:p>
          <a:p>
            <a:endParaRPr lang="en-US" dirty="0"/>
          </a:p>
        </p:txBody>
      </p:sp>
    </p:spTree>
    <p:extLst>
      <p:ext uri="{BB962C8B-B14F-4D97-AF65-F5344CB8AC3E}">
        <p14:creationId xmlns:p14="http://schemas.microsoft.com/office/powerpoint/2010/main" val="330643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NER detects mentions of entities and assigns types</a:t>
            </a:r>
          </a:p>
          <a:p>
            <a:pPr lvl="1"/>
            <a:r>
              <a:rPr lang="en-US" dirty="0"/>
              <a:t>Part of your typical NLP toolkit (e.g., NLTK, Stanza, GATE)</a:t>
            </a:r>
          </a:p>
          <a:p>
            <a:pPr lvl="1"/>
            <a:r>
              <a:rPr lang="en-US" dirty="0"/>
              <a:t>Popular types: People, places, organizations, date, etc.</a:t>
            </a:r>
          </a:p>
          <a:p>
            <a:r>
              <a:rPr lang="en-US" dirty="0"/>
              <a:t>Dictionaries</a:t>
            </a:r>
          </a:p>
          <a:p>
            <a:pPr lvl="1"/>
            <a:r>
              <a:rPr lang="en-US" dirty="0"/>
              <a:t>Abbreviations (Apple, Apple Inc.) </a:t>
            </a:r>
          </a:p>
          <a:p>
            <a:pPr lvl="1"/>
            <a:r>
              <a:rPr lang="en-US" dirty="0"/>
              <a:t>Acronyms (MS, Microsoft)</a:t>
            </a:r>
          </a:p>
          <a:p>
            <a:pPr lvl="1"/>
            <a:r>
              <a:rPr lang="en-US" dirty="0"/>
              <a:t>Stage name (Lady Gaga, Stefani Joanne Angelina Germanotta) </a:t>
            </a:r>
          </a:p>
          <a:p>
            <a:r>
              <a:rPr lang="en-US" dirty="0"/>
              <a:t>Pattern-based methods</a:t>
            </a:r>
          </a:p>
          <a:p>
            <a:pPr lvl="1"/>
            <a:r>
              <a:rPr lang="en-US" dirty="0"/>
              <a:t>Hearst patterns; co-occurrence</a:t>
            </a:r>
          </a:p>
          <a:p>
            <a:pPr lvl="1"/>
            <a:r>
              <a:rPr lang="en-US" dirty="0"/>
              <a:t>“such as”, “X like Y”, “X and other Y”, “X including Y”</a:t>
            </a:r>
          </a:p>
        </p:txBody>
      </p:sp>
    </p:spTree>
    <p:extLst>
      <p:ext uri="{BB962C8B-B14F-4D97-AF65-F5344CB8AC3E}">
        <p14:creationId xmlns:p14="http://schemas.microsoft.com/office/powerpoint/2010/main" val="24964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 - II</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ML </a:t>
            </a:r>
          </a:p>
          <a:p>
            <a:pPr lvl="1"/>
            <a:r>
              <a:rPr lang="en-US" dirty="0"/>
              <a:t>CRF</a:t>
            </a:r>
          </a:p>
          <a:p>
            <a:pPr lvl="1"/>
            <a:r>
              <a:rPr lang="en-US" dirty="0"/>
              <a:t>LSTM models</a:t>
            </a:r>
          </a:p>
          <a:p>
            <a:r>
              <a:rPr lang="en-US" dirty="0"/>
              <a:t>Embeddings</a:t>
            </a:r>
          </a:p>
          <a:p>
            <a:pPr lvl="1"/>
            <a:r>
              <a:rPr lang="en-US" dirty="0"/>
              <a:t>Word embeddings are computed from co-occurrences and neighborhoods of words in large corpora</a:t>
            </a:r>
          </a:p>
          <a:p>
            <a:pPr lvl="1"/>
            <a:r>
              <a:rPr lang="en-US" dirty="0"/>
              <a:t>Words are highly related if they are used in similar context</a:t>
            </a:r>
          </a:p>
          <a:p>
            <a:r>
              <a:rPr lang="en-US" dirty="0"/>
              <a:t>Taxonomies from catalogs, networks and user behavior</a:t>
            </a:r>
          </a:p>
          <a:p>
            <a:pPr lvl="1"/>
            <a:r>
              <a:rPr lang="en-US" dirty="0"/>
              <a:t>Wikipedia categories</a:t>
            </a:r>
          </a:p>
          <a:p>
            <a:pPr lvl="1"/>
            <a:r>
              <a:rPr lang="en-US" dirty="0"/>
              <a:t>Tagging systems</a:t>
            </a:r>
          </a:p>
          <a:p>
            <a:pPr lvl="1"/>
            <a:r>
              <a:rPr lang="en-US" dirty="0"/>
              <a:t>Query logs and clicks</a:t>
            </a:r>
          </a:p>
          <a:p>
            <a:pPr lvl="1"/>
            <a:endParaRPr lang="en-US" dirty="0"/>
          </a:p>
        </p:txBody>
      </p:sp>
    </p:spTree>
    <p:extLst>
      <p:ext uri="{BB962C8B-B14F-4D97-AF65-F5344CB8AC3E}">
        <p14:creationId xmlns:p14="http://schemas.microsoft.com/office/powerpoint/2010/main" val="1476874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Recognizing entity mentions in text and linking them to the corresponding entries in a KG</a:t>
            </a:r>
          </a:p>
          <a:p>
            <a:pPr lvl="1"/>
            <a:r>
              <a:rPr lang="en-US" dirty="0"/>
              <a:t>Assume a KG with existing entities</a:t>
            </a:r>
          </a:p>
          <a:p>
            <a:r>
              <a:rPr lang="en-US" dirty="0"/>
              <a:t>What’s the difference between NER and EL?</a:t>
            </a:r>
          </a:p>
          <a:p>
            <a:pPr lvl="1"/>
            <a:r>
              <a:rPr lang="en-US" dirty="0"/>
              <a:t>NER recognizes entities and assigns an entity type</a:t>
            </a:r>
          </a:p>
          <a:p>
            <a:pPr lvl="1"/>
            <a:r>
              <a:rPr lang="en-US" dirty="0"/>
              <a:t>EL recognizes entities and assigns an entity id</a:t>
            </a:r>
          </a:p>
          <a:p>
            <a:pPr lvl="1"/>
            <a:r>
              <a:rPr lang="en-US" dirty="0"/>
              <a:t>Importance of having an identifier management system</a:t>
            </a:r>
          </a:p>
          <a:p>
            <a:pPr lvl="1"/>
            <a:endParaRPr lang="en-US" dirty="0"/>
          </a:p>
          <a:p>
            <a:endParaRPr lang="en-US" dirty="0"/>
          </a:p>
        </p:txBody>
      </p:sp>
    </p:spTree>
    <p:extLst>
      <p:ext uri="{BB962C8B-B14F-4D97-AF65-F5344CB8AC3E}">
        <p14:creationId xmlns:p14="http://schemas.microsoft.com/office/powerpoint/2010/main" val="256261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6AE50-EAD0-4893-8AA4-E082660F2B6F}"/>
              </a:ext>
            </a:extLst>
          </p:cNvPr>
          <p:cNvPicPr>
            <a:picLocks noChangeAspect="1"/>
          </p:cNvPicPr>
          <p:nvPr/>
        </p:nvPicPr>
        <p:blipFill>
          <a:blip r:embed="rId2"/>
          <a:stretch>
            <a:fillRect/>
          </a:stretch>
        </p:blipFill>
        <p:spPr>
          <a:xfrm>
            <a:off x="1539175" y="1388625"/>
            <a:ext cx="9252681" cy="971127"/>
          </a:xfrm>
          <a:prstGeom prst="rect">
            <a:avLst/>
          </a:prstGeom>
        </p:spPr>
      </p:pic>
      <p:sp>
        <p:nvSpPr>
          <p:cNvPr id="6" name="Rectangle: Rounded Corners 5">
            <a:extLst>
              <a:ext uri="{FF2B5EF4-FFF2-40B4-BE49-F238E27FC236}">
                <a16:creationId xmlns:a16="http://schemas.microsoft.com/office/drawing/2014/main" id="{D3EA8C4A-51CA-4224-87DD-A8BF4C5F6D37}"/>
              </a:ext>
            </a:extLst>
          </p:cNvPr>
          <p:cNvSpPr/>
          <p:nvPr/>
        </p:nvSpPr>
        <p:spPr bwMode="auto">
          <a:xfrm>
            <a:off x="1763280" y="1486746"/>
            <a:ext cx="1568743" cy="448212"/>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78910512-1828-4F0B-99D7-7B29051B3E83}"/>
              </a:ext>
            </a:extLst>
          </p:cNvPr>
          <p:cNvSpPr/>
          <p:nvPr/>
        </p:nvSpPr>
        <p:spPr bwMode="auto">
          <a:xfrm>
            <a:off x="3705534" y="1472432"/>
            <a:ext cx="1120531" cy="476841"/>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A932C7C-677D-49CE-BE35-8B6774EFA47B}"/>
              </a:ext>
            </a:extLst>
          </p:cNvPr>
          <p:cNvSpPr/>
          <p:nvPr/>
        </p:nvSpPr>
        <p:spPr bwMode="auto">
          <a:xfrm>
            <a:off x="3828806" y="1472431"/>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B7110956-F447-4618-91C1-C28F390D5CCB}"/>
              </a:ext>
            </a:extLst>
          </p:cNvPr>
          <p:cNvSpPr/>
          <p:nvPr/>
        </p:nvSpPr>
        <p:spPr bwMode="auto">
          <a:xfrm>
            <a:off x="8337062" y="1412043"/>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F9CD4F03-949D-477F-B81D-4E934AB02A97}"/>
              </a:ext>
            </a:extLst>
          </p:cNvPr>
          <p:cNvSpPr/>
          <p:nvPr/>
        </p:nvSpPr>
        <p:spPr bwMode="auto">
          <a:xfrm>
            <a:off x="3854938" y="1506797"/>
            <a:ext cx="3361592" cy="502863"/>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D56424D4-45B0-4375-A8F3-D93BB968193D}"/>
              </a:ext>
            </a:extLst>
          </p:cNvPr>
          <p:cNvSpPr txBox="1"/>
          <p:nvPr/>
        </p:nvSpPr>
        <p:spPr>
          <a:xfrm>
            <a:off x="7216530" y="5445958"/>
            <a:ext cx="4108615"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Buccaneers (NFL team)</a:t>
            </a:r>
          </a:p>
        </p:txBody>
      </p:sp>
      <p:sp>
        <p:nvSpPr>
          <p:cNvPr id="13" name="TextBox 12">
            <a:extLst>
              <a:ext uri="{FF2B5EF4-FFF2-40B4-BE49-F238E27FC236}">
                <a16:creationId xmlns:a16="http://schemas.microsoft.com/office/drawing/2014/main" id="{52C9CD2E-3861-4E69-8033-3C8D12CA7F85}"/>
              </a:ext>
            </a:extLst>
          </p:cNvPr>
          <p:cNvSpPr txBox="1"/>
          <p:nvPr/>
        </p:nvSpPr>
        <p:spPr>
          <a:xfrm>
            <a:off x="1787565" y="4323130"/>
            <a:ext cx="2067373"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(Florida)</a:t>
            </a:r>
          </a:p>
          <a:p>
            <a:pPr>
              <a:lnSpc>
                <a:spcPct val="90000"/>
              </a:lnSpc>
              <a:spcAft>
                <a:spcPts val="588"/>
              </a:spcAft>
            </a:pPr>
            <a:r>
              <a:rPr lang="en-US" sz="1961" dirty="0">
                <a:gradFill>
                  <a:gsLst>
                    <a:gs pos="2917">
                      <a:schemeClr val="tx1"/>
                    </a:gs>
                    <a:gs pos="30000">
                      <a:schemeClr val="tx1"/>
                    </a:gs>
                  </a:gsLst>
                  <a:lin ang="5400000" scaled="0"/>
                </a:gradFill>
              </a:rPr>
              <a:t>Tampa (Kansas)</a:t>
            </a:r>
          </a:p>
        </p:txBody>
      </p:sp>
      <p:sp>
        <p:nvSpPr>
          <p:cNvPr id="14" name="TextBox 13">
            <a:extLst>
              <a:ext uri="{FF2B5EF4-FFF2-40B4-BE49-F238E27FC236}">
                <a16:creationId xmlns:a16="http://schemas.microsoft.com/office/drawing/2014/main" id="{629CF0C3-BDE4-49B2-95EB-8DDC3567DCA7}"/>
              </a:ext>
            </a:extLst>
          </p:cNvPr>
          <p:cNvSpPr txBox="1"/>
          <p:nvPr/>
        </p:nvSpPr>
        <p:spPr>
          <a:xfrm>
            <a:off x="3854938" y="3678401"/>
            <a:ext cx="3934372" cy="1602167"/>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(Location)</a:t>
            </a:r>
          </a:p>
          <a:p>
            <a:pPr>
              <a:lnSpc>
                <a:spcPct val="90000"/>
              </a:lnSpc>
              <a:spcAft>
                <a:spcPts val="588"/>
              </a:spcAft>
            </a:pPr>
            <a:r>
              <a:rPr lang="en-US" sz="1961" dirty="0">
                <a:gradFill>
                  <a:gsLst>
                    <a:gs pos="2917">
                      <a:schemeClr val="tx1"/>
                    </a:gs>
                    <a:gs pos="30000">
                      <a:schemeClr val="tx1"/>
                    </a:gs>
                  </a:gsLst>
                  <a:lin ang="5400000" scaled="0"/>
                </a:gradFill>
              </a:rPr>
              <a:t>Tampa Bay (Buccaneers - NFL)</a:t>
            </a:r>
          </a:p>
          <a:p>
            <a:pPr>
              <a:lnSpc>
                <a:spcPct val="90000"/>
              </a:lnSpc>
              <a:spcAft>
                <a:spcPts val="588"/>
              </a:spcAft>
            </a:pPr>
            <a:r>
              <a:rPr lang="en-US" sz="1961" dirty="0">
                <a:gradFill>
                  <a:gsLst>
                    <a:gs pos="2917">
                      <a:schemeClr val="tx1"/>
                    </a:gs>
                    <a:gs pos="30000">
                      <a:schemeClr val="tx1"/>
                    </a:gs>
                  </a:gsLst>
                  <a:lin ang="5400000" scaled="0"/>
                </a:gradFill>
              </a:rPr>
              <a:t>Tampa Bay (Lightning - NHL)</a:t>
            </a:r>
          </a:p>
          <a:p>
            <a:pPr>
              <a:lnSpc>
                <a:spcPct val="90000"/>
              </a:lnSpc>
              <a:spcAft>
                <a:spcPts val="588"/>
              </a:spcAft>
            </a:pPr>
            <a:r>
              <a:rPr lang="en-US" sz="1961" dirty="0">
                <a:gradFill>
                  <a:gsLst>
                    <a:gs pos="2917">
                      <a:schemeClr val="tx1"/>
                    </a:gs>
                    <a:gs pos="30000">
                      <a:schemeClr val="tx1"/>
                    </a:gs>
                  </a:gsLst>
                  <a:lin ang="5400000" scaled="0"/>
                </a:gradFill>
              </a:rPr>
              <a:t>Tampa Bay (Ray - MLB)</a:t>
            </a:r>
          </a:p>
        </p:txBody>
      </p:sp>
      <p:sp>
        <p:nvSpPr>
          <p:cNvPr id="15" name="TextBox 14">
            <a:extLst>
              <a:ext uri="{FF2B5EF4-FFF2-40B4-BE49-F238E27FC236}">
                <a16:creationId xmlns:a16="http://schemas.microsoft.com/office/drawing/2014/main" id="{35E75656-27EE-4CAE-902A-48B958A740B1}"/>
              </a:ext>
            </a:extLst>
          </p:cNvPr>
          <p:cNvSpPr txBox="1"/>
          <p:nvPr/>
        </p:nvSpPr>
        <p:spPr>
          <a:xfrm>
            <a:off x="119835" y="3119080"/>
            <a:ext cx="3585699"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Tom Brady (player)</a:t>
            </a:r>
          </a:p>
          <a:p>
            <a:pPr>
              <a:lnSpc>
                <a:spcPct val="90000"/>
              </a:lnSpc>
              <a:spcAft>
                <a:spcPts val="588"/>
              </a:spcAft>
            </a:pPr>
            <a:r>
              <a:rPr lang="en-US" sz="1961" dirty="0">
                <a:gradFill>
                  <a:gsLst>
                    <a:gs pos="2917">
                      <a:schemeClr val="tx1"/>
                    </a:gs>
                    <a:gs pos="30000">
                      <a:schemeClr val="tx1"/>
                    </a:gs>
                  </a:gsLst>
                  <a:lin ang="5400000" scaled="0"/>
                </a:gradFill>
              </a:rPr>
              <a:t>Tom Brady (director)</a:t>
            </a:r>
          </a:p>
        </p:txBody>
      </p:sp>
      <p:sp>
        <p:nvSpPr>
          <p:cNvPr id="16" name="TextBox 15">
            <a:extLst>
              <a:ext uri="{FF2B5EF4-FFF2-40B4-BE49-F238E27FC236}">
                <a16:creationId xmlns:a16="http://schemas.microsoft.com/office/drawing/2014/main" id="{6BAC00E3-6985-4759-BFF9-F71863C3FF26}"/>
              </a:ext>
            </a:extLst>
          </p:cNvPr>
          <p:cNvSpPr txBox="1"/>
          <p:nvPr/>
        </p:nvSpPr>
        <p:spPr>
          <a:xfrm>
            <a:off x="9024132" y="3308488"/>
            <a:ext cx="2321439" cy="125518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Super Bowl 2021</a:t>
            </a:r>
          </a:p>
          <a:p>
            <a:pPr>
              <a:lnSpc>
                <a:spcPct val="90000"/>
              </a:lnSpc>
              <a:spcAft>
                <a:spcPts val="588"/>
              </a:spcAft>
            </a:pPr>
            <a:r>
              <a:rPr lang="en-US" sz="1961" dirty="0">
                <a:gradFill>
                  <a:gsLst>
                    <a:gs pos="2917">
                      <a:schemeClr val="tx1"/>
                    </a:gs>
                    <a:gs pos="30000">
                      <a:schemeClr val="tx1"/>
                    </a:gs>
                  </a:gsLst>
                  <a:lin ang="5400000" scaled="0"/>
                </a:gradFill>
              </a:rPr>
              <a:t>Super Bowl 2020</a:t>
            </a:r>
          </a:p>
          <a:p>
            <a:pPr>
              <a:lnSpc>
                <a:spcPct val="90000"/>
              </a:lnSpc>
              <a:spcAft>
                <a:spcPts val="588"/>
              </a:spcAft>
            </a:pPr>
            <a:r>
              <a:rPr lang="en-US" sz="1961" dirty="0">
                <a:gradFill>
                  <a:gsLst>
                    <a:gs pos="2917">
                      <a:schemeClr val="tx1"/>
                    </a:gs>
                    <a:gs pos="30000">
                      <a:schemeClr val="tx1"/>
                    </a:gs>
                  </a:gsLst>
                  <a:lin ang="5400000" scaled="0"/>
                </a:gradFill>
              </a:rPr>
              <a:t>…</a:t>
            </a:r>
          </a:p>
        </p:txBody>
      </p:sp>
      <p:cxnSp>
        <p:nvCxnSpPr>
          <p:cNvPr id="18" name="Straight Arrow Connector 17">
            <a:extLst>
              <a:ext uri="{FF2B5EF4-FFF2-40B4-BE49-F238E27FC236}">
                <a16:creationId xmlns:a16="http://schemas.microsoft.com/office/drawing/2014/main" id="{7C2B3679-73EE-4CA7-9ACC-B62A3FA9708E}"/>
              </a:ext>
            </a:extLst>
          </p:cNvPr>
          <p:cNvCxnSpPr>
            <a:stCxn id="6" idx="2"/>
          </p:cNvCxnSpPr>
          <p:nvPr/>
        </p:nvCxnSpPr>
        <p:spPr>
          <a:xfrm flipH="1">
            <a:off x="1432297" y="1934959"/>
            <a:ext cx="1115355" cy="118412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BCA7C7-1562-4845-85AD-0439F5E004C0}"/>
              </a:ext>
            </a:extLst>
          </p:cNvPr>
          <p:cNvCxnSpPr>
            <a:cxnSpLocks/>
          </p:cNvCxnSpPr>
          <p:nvPr/>
        </p:nvCxnSpPr>
        <p:spPr>
          <a:xfrm flipH="1">
            <a:off x="3094419" y="1941129"/>
            <a:ext cx="1131443" cy="238200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964493-C91B-40EC-9FA7-C9E39E42D964}"/>
              </a:ext>
            </a:extLst>
          </p:cNvPr>
          <p:cNvCxnSpPr>
            <a:cxnSpLocks/>
          </p:cNvCxnSpPr>
          <p:nvPr/>
        </p:nvCxnSpPr>
        <p:spPr>
          <a:xfrm>
            <a:off x="4751925" y="2053478"/>
            <a:ext cx="1157192" cy="167433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E95132-B95B-4AD1-86C4-AA657B6D4A83}"/>
              </a:ext>
            </a:extLst>
          </p:cNvPr>
          <p:cNvCxnSpPr>
            <a:cxnSpLocks/>
          </p:cNvCxnSpPr>
          <p:nvPr/>
        </p:nvCxnSpPr>
        <p:spPr>
          <a:xfrm>
            <a:off x="6020586" y="1979466"/>
            <a:ext cx="2966844" cy="3496685"/>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79AABD-17F9-42D2-8AB9-F0C4AB947E6E}"/>
              </a:ext>
            </a:extLst>
          </p:cNvPr>
          <p:cNvCxnSpPr>
            <a:cxnSpLocks/>
          </p:cNvCxnSpPr>
          <p:nvPr/>
        </p:nvCxnSpPr>
        <p:spPr>
          <a:xfrm>
            <a:off x="9029380" y="2005256"/>
            <a:ext cx="951128" cy="129778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820970DF-1C6F-4F6E-9680-BB42DC42366B}"/>
              </a:ext>
            </a:extLst>
          </p:cNvPr>
          <p:cNvSpPr>
            <a:spLocks noGrp="1"/>
          </p:cNvSpPr>
          <p:nvPr>
            <p:ph type="title"/>
          </p:nvPr>
        </p:nvSpPr>
        <p:spPr>
          <a:xfrm>
            <a:off x="269241" y="289957"/>
            <a:ext cx="11655840" cy="899537"/>
          </a:xfrm>
        </p:spPr>
        <p:txBody>
          <a:bodyPr/>
          <a:lstStyle/>
          <a:p>
            <a:r>
              <a:rPr lang="en-US" dirty="0"/>
              <a:t>Entity linking - example</a:t>
            </a:r>
          </a:p>
        </p:txBody>
      </p:sp>
    </p:spTree>
    <p:extLst>
      <p:ext uri="{BB962C8B-B14F-4D97-AF65-F5344CB8AC3E}">
        <p14:creationId xmlns:p14="http://schemas.microsoft.com/office/powerpoint/2010/main" val="5253883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 – components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Mention detection</a:t>
            </a:r>
          </a:p>
          <a:p>
            <a:pPr lvl="1"/>
            <a:r>
              <a:rPr lang="en-US" dirty="0"/>
              <a:t>Identification of text snippets that can potentially be linked to entities</a:t>
            </a:r>
          </a:p>
          <a:p>
            <a:pPr lvl="1"/>
            <a:r>
              <a:rPr lang="en-US" dirty="0"/>
              <a:t>Using dictionary of entity names and variations</a:t>
            </a:r>
          </a:p>
          <a:p>
            <a:r>
              <a:rPr lang="en-US" dirty="0"/>
              <a:t>Candidate selection</a:t>
            </a:r>
          </a:p>
          <a:p>
            <a:pPr lvl="1"/>
            <a:r>
              <a:rPr lang="en-US" dirty="0"/>
              <a:t>Ranked list of candidate entities is generated for each mention</a:t>
            </a:r>
          </a:p>
          <a:p>
            <a:r>
              <a:rPr lang="en-US" dirty="0"/>
              <a:t>Disambiguation</a:t>
            </a:r>
          </a:p>
          <a:p>
            <a:pPr lvl="1"/>
            <a:r>
              <a:rPr lang="en-US" dirty="0"/>
              <a:t>The best entity (or none) is selected for each mention using context (if available) </a:t>
            </a:r>
          </a:p>
          <a:p>
            <a:pPr lvl="1"/>
            <a:r>
              <a:rPr lang="en-US" dirty="0"/>
              <a:t>Ranking problem</a:t>
            </a:r>
          </a:p>
          <a:p>
            <a:r>
              <a:rPr lang="en-US" dirty="0"/>
              <a:t>Entity annotations</a:t>
            </a:r>
          </a:p>
          <a:p>
            <a:pPr lvl="1"/>
            <a:endParaRPr lang="en-US" dirty="0"/>
          </a:p>
          <a:p>
            <a:endParaRPr lang="en-US" dirty="0"/>
          </a:p>
        </p:txBody>
      </p:sp>
    </p:spTree>
    <p:extLst>
      <p:ext uri="{BB962C8B-B14F-4D97-AF65-F5344CB8AC3E}">
        <p14:creationId xmlns:p14="http://schemas.microsoft.com/office/powerpoint/2010/main" val="886414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matching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fontScale="92500" lnSpcReduction="10000"/>
          </a:bodyPr>
          <a:lstStyle/>
          <a:p>
            <a:r>
              <a:rPr lang="en-US" dirty="0"/>
              <a:t>Compute equivalence class</a:t>
            </a:r>
          </a:p>
          <a:p>
            <a:pPr lvl="1"/>
            <a:r>
              <a:rPr lang="en-US" dirty="0"/>
              <a:t>Also known as duplicate detection or record linkage</a:t>
            </a:r>
          </a:p>
          <a:p>
            <a:r>
              <a:rPr lang="en-US" dirty="0"/>
              <a:t>Name similarity</a:t>
            </a:r>
          </a:p>
          <a:p>
            <a:pPr lvl="1"/>
            <a:r>
              <a:rPr lang="en-US" dirty="0"/>
              <a:t>String similarity</a:t>
            </a:r>
          </a:p>
          <a:p>
            <a:r>
              <a:rPr lang="en-US" dirty="0"/>
              <a:t>Context similarity</a:t>
            </a:r>
          </a:p>
          <a:p>
            <a:pPr lvl="1"/>
            <a:r>
              <a:rPr lang="en-US" dirty="0"/>
              <a:t>Importance of proximity</a:t>
            </a:r>
          </a:p>
          <a:p>
            <a:r>
              <a:rPr lang="en-US" dirty="0"/>
              <a:t>Mention-entity popularity</a:t>
            </a:r>
          </a:p>
          <a:p>
            <a:pPr lvl="1"/>
            <a:r>
              <a:rPr lang="en-US" dirty="0"/>
              <a:t>Popularity of an entity</a:t>
            </a:r>
          </a:p>
          <a:p>
            <a:r>
              <a:rPr lang="en-US" dirty="0"/>
              <a:t>NEMO (Named Entities Made Obvious) </a:t>
            </a:r>
          </a:p>
          <a:p>
            <a:pPr lvl="1"/>
            <a:r>
              <a:rPr lang="en-US" dirty="0"/>
              <a:t>The best evidence for entity disambiguation is provided by the set of co-occurring entities</a:t>
            </a:r>
          </a:p>
        </p:txBody>
      </p:sp>
    </p:spTree>
    <p:extLst>
      <p:ext uri="{BB962C8B-B14F-4D97-AF65-F5344CB8AC3E}">
        <p14:creationId xmlns:p14="http://schemas.microsoft.com/office/powerpoint/2010/main" val="348567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Attributes and relationships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Pattern-based</a:t>
            </a:r>
          </a:p>
          <a:p>
            <a:pPr lvl="1"/>
            <a:r>
              <a:rPr lang="en-US" dirty="0"/>
              <a:t>Regex</a:t>
            </a:r>
          </a:p>
          <a:p>
            <a:pPr lvl="1"/>
            <a:r>
              <a:rPr lang="en-US" dirty="0"/>
              <a:t>Rule-base extraction</a:t>
            </a:r>
          </a:p>
          <a:p>
            <a:r>
              <a:rPr lang="en-US" dirty="0"/>
              <a:t>Extraction from semi-structured content</a:t>
            </a:r>
          </a:p>
          <a:p>
            <a:pPr lvl="1"/>
            <a:r>
              <a:rPr lang="en-US" dirty="0"/>
              <a:t>DOM trees</a:t>
            </a:r>
          </a:p>
          <a:p>
            <a:pPr lvl="1"/>
            <a:r>
              <a:rPr lang="en-US" dirty="0"/>
              <a:t>Web tables</a:t>
            </a:r>
          </a:p>
          <a:p>
            <a:r>
              <a:rPr lang="en-US" dirty="0"/>
              <a:t>Information extraction</a:t>
            </a:r>
          </a:p>
          <a:p>
            <a:pPr lvl="1"/>
            <a:r>
              <a:rPr lang="en-US" dirty="0"/>
              <a:t>Extract (entity-type, alpha, entity-type)</a:t>
            </a:r>
          </a:p>
          <a:p>
            <a:r>
              <a:rPr lang="en-US" dirty="0" err="1"/>
              <a:t>Infoboxes</a:t>
            </a:r>
            <a:r>
              <a:rPr lang="en-US" dirty="0"/>
              <a:t> are great if you have them</a:t>
            </a:r>
          </a:p>
          <a:p>
            <a:pPr lvl="1"/>
            <a:endParaRPr lang="en-US" dirty="0"/>
          </a:p>
        </p:txBody>
      </p:sp>
    </p:spTree>
    <p:extLst>
      <p:ext uri="{BB962C8B-B14F-4D97-AF65-F5344CB8AC3E}">
        <p14:creationId xmlns:p14="http://schemas.microsoft.com/office/powerpoint/2010/main" val="199336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KG Curation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Quality</a:t>
            </a:r>
          </a:p>
          <a:p>
            <a:pPr lvl="1"/>
            <a:r>
              <a:rPr lang="en-US" dirty="0"/>
              <a:t>Precision, recall</a:t>
            </a:r>
          </a:p>
          <a:p>
            <a:r>
              <a:rPr lang="en-US" dirty="0"/>
              <a:t>Crowdsourcing</a:t>
            </a:r>
          </a:p>
          <a:p>
            <a:pPr lvl="1"/>
            <a:r>
              <a:rPr lang="en-US" dirty="0"/>
              <a:t>Human in the loop</a:t>
            </a:r>
          </a:p>
          <a:p>
            <a:r>
              <a:rPr lang="en-US" dirty="0"/>
              <a:t>KG life cycle</a:t>
            </a:r>
          </a:p>
          <a:p>
            <a:pPr lvl="1"/>
            <a:r>
              <a:rPr lang="en-US" dirty="0"/>
              <a:t>Provenance metadata (source, timestamp, extraction method)</a:t>
            </a:r>
          </a:p>
          <a:p>
            <a:pPr lvl="1"/>
            <a:r>
              <a:rPr lang="en-US" dirty="0"/>
              <a:t>Versioning </a:t>
            </a:r>
          </a:p>
          <a:p>
            <a:pPr lvl="1"/>
            <a:r>
              <a:rPr lang="en-US" dirty="0"/>
              <a:t>Twitter CEO (Jack -&gt; Parag -&gt; Elon)</a:t>
            </a:r>
          </a:p>
          <a:p>
            <a:r>
              <a:rPr lang="en-US" dirty="0"/>
              <a:t>Maintenance</a:t>
            </a:r>
          </a:p>
          <a:p>
            <a:pPr lvl="1"/>
            <a:endParaRPr lang="en-US" dirty="0"/>
          </a:p>
        </p:txBody>
      </p:sp>
    </p:spTree>
    <p:extLst>
      <p:ext uri="{BB962C8B-B14F-4D97-AF65-F5344CB8AC3E}">
        <p14:creationId xmlns:p14="http://schemas.microsoft.com/office/powerpoint/2010/main" val="812523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Architecture for KG construction</a:t>
            </a:r>
          </a:p>
        </p:txBody>
      </p:sp>
      <p:pic>
        <p:nvPicPr>
          <p:cNvPr id="7" name="Picture 6">
            <a:extLst>
              <a:ext uri="{FF2B5EF4-FFF2-40B4-BE49-F238E27FC236}">
                <a16:creationId xmlns:a16="http://schemas.microsoft.com/office/drawing/2014/main" id="{1AB0A6F5-568A-4111-BBE2-733A770AC635}"/>
              </a:ext>
            </a:extLst>
          </p:cNvPr>
          <p:cNvPicPr>
            <a:picLocks noChangeAspect="1"/>
          </p:cNvPicPr>
          <p:nvPr/>
        </p:nvPicPr>
        <p:blipFill>
          <a:blip r:embed="rId2"/>
          <a:stretch>
            <a:fillRect/>
          </a:stretch>
        </p:blipFill>
        <p:spPr>
          <a:xfrm>
            <a:off x="1732932" y="1486746"/>
            <a:ext cx="8726136" cy="4871594"/>
          </a:xfrm>
          <a:prstGeom prst="rect">
            <a:avLst/>
          </a:prstGeom>
        </p:spPr>
      </p:pic>
    </p:spTree>
    <p:extLst>
      <p:ext uri="{BB962C8B-B14F-4D97-AF65-F5344CB8AC3E}">
        <p14:creationId xmlns:p14="http://schemas.microsoft.com/office/powerpoint/2010/main" val="37383473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Where is the KG?</a:t>
            </a:r>
          </a:p>
        </p:txBody>
      </p:sp>
      <p:pic>
        <p:nvPicPr>
          <p:cNvPr id="4" name="Picture 3">
            <a:extLst>
              <a:ext uri="{FF2B5EF4-FFF2-40B4-BE49-F238E27FC236}">
                <a16:creationId xmlns:a16="http://schemas.microsoft.com/office/drawing/2014/main" id="{BE2505C1-3E87-4BB2-AD7E-2D2D14C59C8A}"/>
              </a:ext>
            </a:extLst>
          </p:cNvPr>
          <p:cNvPicPr>
            <a:picLocks noChangeAspect="1"/>
          </p:cNvPicPr>
          <p:nvPr/>
        </p:nvPicPr>
        <p:blipFill>
          <a:blip r:embed="rId2"/>
          <a:stretch>
            <a:fillRect/>
          </a:stretch>
        </p:blipFill>
        <p:spPr>
          <a:xfrm>
            <a:off x="2510301" y="1636151"/>
            <a:ext cx="7714957" cy="4117951"/>
          </a:xfrm>
          <a:prstGeom prst="rect">
            <a:avLst/>
          </a:prstGeom>
        </p:spPr>
      </p:pic>
    </p:spTree>
    <p:extLst>
      <p:ext uri="{BB962C8B-B14F-4D97-AF65-F5344CB8AC3E}">
        <p14:creationId xmlns:p14="http://schemas.microsoft.com/office/powerpoint/2010/main" val="15636890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a:t>
            </a:r>
          </a:p>
        </p:txBody>
      </p:sp>
      <p:sp>
        <p:nvSpPr>
          <p:cNvPr id="3" name="Text Placeholder 2"/>
          <p:cNvSpPr>
            <a:spLocks noGrp="1"/>
          </p:cNvSpPr>
          <p:nvPr>
            <p:ph idx="1"/>
          </p:nvPr>
        </p:nvSpPr>
        <p:spPr/>
        <p:txBody>
          <a:bodyPr/>
          <a:lstStyle/>
          <a:p>
            <a:r>
              <a:rPr lang="en-US" dirty="0"/>
              <a:t>Large scale inverted index</a:t>
            </a:r>
          </a:p>
          <a:p>
            <a:r>
              <a:rPr lang="en-US" dirty="0"/>
              <a:t>Crawling</a:t>
            </a:r>
          </a:p>
          <a:p>
            <a:r>
              <a:rPr lang="en-US" dirty="0"/>
              <a:t>LLMs</a:t>
            </a:r>
          </a:p>
          <a:p>
            <a:r>
              <a:rPr lang="en-US" dirty="0"/>
              <a:t>Instrumentation</a:t>
            </a:r>
          </a:p>
        </p:txBody>
      </p:sp>
    </p:spTree>
    <p:extLst>
      <p:ext uri="{BB962C8B-B14F-4D97-AF65-F5344CB8AC3E}">
        <p14:creationId xmlns:p14="http://schemas.microsoft.com/office/powerpoint/2010/main" val="409864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Some scenarios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Search</a:t>
            </a:r>
          </a:p>
          <a:p>
            <a:pPr lvl="1"/>
            <a:r>
              <a:rPr lang="en-US" dirty="0"/>
              <a:t>Augment search, query understanding, user intent</a:t>
            </a:r>
          </a:p>
          <a:p>
            <a:r>
              <a:rPr lang="en-US" dirty="0"/>
              <a:t>Ads</a:t>
            </a:r>
          </a:p>
          <a:p>
            <a:pPr lvl="1"/>
            <a:r>
              <a:rPr lang="en-US" dirty="0"/>
              <a:t>Keyword bidding on nodes and relationships</a:t>
            </a:r>
          </a:p>
          <a:p>
            <a:pPr lvl="1"/>
            <a:r>
              <a:rPr lang="en-US" dirty="0"/>
              <a:t>Example: competitors for pasta brand (Barilla, </a:t>
            </a:r>
            <a:r>
              <a:rPr lang="en-US" dirty="0" err="1"/>
              <a:t>Colavita</a:t>
            </a:r>
            <a:r>
              <a:rPr lang="en-US" dirty="0"/>
              <a:t>)</a:t>
            </a:r>
          </a:p>
          <a:p>
            <a:r>
              <a:rPr lang="en-US" dirty="0"/>
              <a:t>Recommendations</a:t>
            </a:r>
          </a:p>
          <a:p>
            <a:pPr lvl="1"/>
            <a:r>
              <a:rPr lang="en-US" dirty="0"/>
              <a:t>Recommend products and recipes to users</a:t>
            </a:r>
          </a:p>
          <a:p>
            <a:pPr lvl="1"/>
            <a:endParaRPr lang="en-US" dirty="0"/>
          </a:p>
        </p:txBody>
      </p:sp>
    </p:spTree>
    <p:extLst>
      <p:ext uri="{BB962C8B-B14F-4D97-AF65-F5344CB8AC3E}">
        <p14:creationId xmlns:p14="http://schemas.microsoft.com/office/powerpoint/2010/main" val="3433723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Some scenarios - II</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Recipe recommendation given a shopping list</a:t>
            </a:r>
          </a:p>
          <a:p>
            <a:pPr lvl="1"/>
            <a:r>
              <a:rPr lang="en-US" sz="1765" dirty="0">
                <a:latin typeface="Courier New" panose="02070309020205020404" pitchFamily="49" charset="0"/>
                <a:cs typeface="Courier New" panose="02070309020205020404" pitchFamily="49" charset="0"/>
              </a:rPr>
              <a:t>user = {spaghetti, parmesan cheese, olive oil, ...}</a:t>
            </a:r>
          </a:p>
          <a:p>
            <a:pPr lvl="1"/>
            <a:r>
              <a:rPr lang="en-US" sz="1765" dirty="0">
                <a:latin typeface="Courier New" panose="02070309020205020404" pitchFamily="49" charset="0"/>
                <a:cs typeface="Courier New" panose="02070309020205020404" pitchFamily="49" charset="0"/>
              </a:rPr>
              <a:t>spaghetti carbonara = {spaghetti, pancetta, parmesan cheese, ...}</a:t>
            </a:r>
          </a:p>
          <a:p>
            <a:pPr lvl="1"/>
            <a:r>
              <a:rPr lang="en-US" sz="1765" dirty="0">
                <a:latin typeface="Courier New" panose="02070309020205020404" pitchFamily="49" charset="0"/>
                <a:cs typeface="Courier New" panose="02070309020205020404" pitchFamily="49" charset="0"/>
              </a:rPr>
              <a:t>spaghetti vongole = {spaghetti, anchovy, olive oil, ...}</a:t>
            </a:r>
          </a:p>
          <a:p>
            <a:r>
              <a:rPr lang="en-US" dirty="0"/>
              <a:t>Question-answering</a:t>
            </a:r>
          </a:p>
          <a:p>
            <a:pPr lvl="1"/>
            <a:r>
              <a:rPr lang="en-US" sz="1765" dirty="0"/>
              <a:t>Resolve natural language questions by providing a direct answer of a list</a:t>
            </a:r>
            <a:endParaRPr lang="en-US" sz="1765" dirty="0">
              <a:latin typeface="Courier New" panose="02070309020205020404" pitchFamily="49" charset="0"/>
              <a:cs typeface="Courier New" panose="02070309020205020404" pitchFamily="49" charset="0"/>
            </a:endParaRPr>
          </a:p>
          <a:p>
            <a:pPr lvl="1"/>
            <a:r>
              <a:rPr lang="en-US" sz="1765" dirty="0">
                <a:latin typeface="Courier New" panose="02070309020205020404" pitchFamily="49" charset="0"/>
                <a:cs typeface="Courier New" panose="02070309020205020404" pitchFamily="49" charset="0"/>
              </a:rPr>
              <a:t>&lt;cheesecake,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egg&gt;</a:t>
            </a:r>
          </a:p>
          <a:p>
            <a:pPr lvl="1"/>
            <a:r>
              <a:rPr lang="en-US" dirty="0"/>
              <a:t>This triplet can be used to answer queries like “does cheesecake have eggs”</a:t>
            </a:r>
          </a:p>
          <a:p>
            <a:pPr lvl="1"/>
            <a:endParaRPr lang="en-US" dirty="0"/>
          </a:p>
        </p:txBody>
      </p:sp>
    </p:spTree>
    <p:extLst>
      <p:ext uri="{BB962C8B-B14F-4D97-AF65-F5344CB8AC3E}">
        <p14:creationId xmlns:p14="http://schemas.microsoft.com/office/powerpoint/2010/main" val="1730056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KGs for IR - summary</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Document retrieval</a:t>
            </a:r>
          </a:p>
          <a:p>
            <a:pPr lvl="1"/>
            <a:r>
              <a:rPr lang="en-US" dirty="0"/>
              <a:t>Rank documents given a query</a:t>
            </a:r>
          </a:p>
          <a:p>
            <a:r>
              <a:rPr lang="en-US" dirty="0"/>
              <a:t>Entity retrieval</a:t>
            </a:r>
          </a:p>
          <a:p>
            <a:pPr lvl="1"/>
            <a:r>
              <a:rPr lang="en-US" dirty="0"/>
              <a:t>Rank entities in text or KG according to their relevance to q</a:t>
            </a:r>
          </a:p>
          <a:p>
            <a:r>
              <a:rPr lang="en-US" dirty="0"/>
              <a:t>Entity recommendation</a:t>
            </a:r>
          </a:p>
          <a:p>
            <a:pPr lvl="1"/>
            <a:r>
              <a:rPr lang="en-US" dirty="0"/>
              <a:t>Given a query q rank each entity e ∈ KG based on their relatedness to the query</a:t>
            </a:r>
          </a:p>
          <a:p>
            <a:r>
              <a:rPr lang="en-US" dirty="0"/>
              <a:t>Relationship explanation</a:t>
            </a:r>
          </a:p>
          <a:p>
            <a:pPr lvl="1"/>
            <a:r>
              <a:rPr lang="en-US" dirty="0"/>
              <a:t>Given a pair of entities provide an explanation of how the pair is related</a:t>
            </a:r>
          </a:p>
        </p:txBody>
      </p:sp>
    </p:spTree>
    <p:extLst>
      <p:ext uri="{BB962C8B-B14F-4D97-AF65-F5344CB8AC3E}">
        <p14:creationId xmlns:p14="http://schemas.microsoft.com/office/powerpoint/2010/main" val="335073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Representation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Unique problem</a:t>
            </a:r>
          </a:p>
          <a:p>
            <a:pPr lvl="1"/>
            <a:r>
              <a:rPr lang="en-US" dirty="0"/>
              <a:t>Entities in KG have no textual representation, apart from their names</a:t>
            </a:r>
          </a:p>
          <a:p>
            <a:pPr lvl="1"/>
            <a:r>
              <a:rPr lang="en-US" dirty="0"/>
              <a:t>We can run SPARQL queries but how do we add the IR part?</a:t>
            </a:r>
          </a:p>
          <a:p>
            <a:r>
              <a:rPr lang="en-US" dirty="0"/>
              <a:t>Predicate folding</a:t>
            </a:r>
          </a:p>
          <a:p>
            <a:pPr lvl="1"/>
            <a:r>
              <a:rPr lang="en-US" dirty="0"/>
              <a:t>Build a textual representation for each entity by considering all triples</a:t>
            </a:r>
          </a:p>
          <a:p>
            <a:pPr lvl="1"/>
            <a:r>
              <a:rPr lang="en-US" dirty="0"/>
              <a:t>Grouping predicates together into a small set of predefined categories</a:t>
            </a:r>
          </a:p>
          <a:p>
            <a:pPr lvl="1"/>
            <a:r>
              <a:rPr lang="en-US" dirty="0"/>
              <a:t>From SPOs triples to a structured document</a:t>
            </a:r>
          </a:p>
          <a:p>
            <a:endParaRPr lang="en-US" dirty="0"/>
          </a:p>
        </p:txBody>
      </p:sp>
    </p:spTree>
    <p:extLst>
      <p:ext uri="{BB962C8B-B14F-4D97-AF65-F5344CB8AC3E}">
        <p14:creationId xmlns:p14="http://schemas.microsoft.com/office/powerpoint/2010/main" val="2248877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Predicate folding - example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type="body" sz="quarter" idx="10"/>
          </p:nvPr>
        </p:nvSpPr>
        <p:spPr>
          <a:xfrm>
            <a:off x="269239" y="1189495"/>
            <a:ext cx="11653523" cy="2855839"/>
          </a:xfrm>
        </p:spPr>
        <p:txBody>
          <a:bodyPr/>
          <a:lstStyle/>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instance_of</a:t>
            </a:r>
            <a:r>
              <a:rPr lang="en-US" sz="1765" dirty="0">
                <a:latin typeface="Courier New" panose="02070309020205020404" pitchFamily="49" charset="0"/>
                <a:cs typeface="Courier New" panose="02070309020205020404" pitchFamily="49" charset="0"/>
              </a:rPr>
              <a:t>, recipe&gt;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spaghetti&gt;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pancetta&gt;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eggs&gt;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parmesan&gt;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recipe_cuisine</a:t>
            </a: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italian</a:t>
            </a:r>
            <a:r>
              <a:rPr lang="en-US" sz="1765" dirty="0">
                <a:latin typeface="Courier New" panose="02070309020205020404" pitchFamily="49" charset="0"/>
                <a:cs typeface="Courier New" panose="02070309020205020404" pitchFamily="49" charset="0"/>
              </a:rPr>
              <a:t> cuisine&gt;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serving_size</a:t>
            </a:r>
            <a:r>
              <a:rPr lang="en-US" sz="1765" dirty="0">
                <a:latin typeface="Courier New" panose="02070309020205020404" pitchFamily="49" charset="0"/>
                <a:cs typeface="Courier New" panose="02070309020205020404" pitchFamily="49" charset="0"/>
              </a:rPr>
              <a:t>, 4&gt;</a:t>
            </a:r>
          </a:p>
          <a:p>
            <a:pPr lvl="1"/>
            <a:r>
              <a:rPr lang="en-US" sz="1765" dirty="0">
                <a:latin typeface="Courier New" panose="02070309020205020404" pitchFamily="49" charset="0"/>
                <a:cs typeface="Courier New" panose="02070309020205020404" pitchFamily="49" charset="0"/>
              </a:rPr>
              <a:t>&lt;spaghetti carbonara, calories, 510&gt;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cook_time</a:t>
            </a:r>
            <a:r>
              <a:rPr lang="en-US" sz="1765" dirty="0">
                <a:latin typeface="Courier New" panose="02070309020205020404" pitchFamily="49" charset="0"/>
                <a:cs typeface="Courier New" panose="02070309020205020404" pitchFamily="49" charset="0"/>
              </a:rPr>
              <a:t>, 25min&gt;</a:t>
            </a:r>
          </a:p>
        </p:txBody>
      </p:sp>
      <p:graphicFrame>
        <p:nvGraphicFramePr>
          <p:cNvPr id="4" name="Table 4">
            <a:extLst>
              <a:ext uri="{FF2B5EF4-FFF2-40B4-BE49-F238E27FC236}">
                <a16:creationId xmlns:a16="http://schemas.microsoft.com/office/drawing/2014/main" id="{817C7AD7-D31D-4685-8B4C-21B345748756}"/>
              </a:ext>
            </a:extLst>
          </p:cNvPr>
          <p:cNvGraphicFramePr>
            <a:graphicFrameLocks noGrp="1"/>
          </p:cNvGraphicFramePr>
          <p:nvPr/>
        </p:nvGraphicFramePr>
        <p:xfrm>
          <a:off x="866855" y="4214306"/>
          <a:ext cx="10159481" cy="1455848"/>
        </p:xfrm>
        <a:graphic>
          <a:graphicData uri="http://schemas.openxmlformats.org/drawingml/2006/table">
            <a:tbl>
              <a:tblPr firstRow="1" bandRow="1">
                <a:tableStyleId>{5940675A-B579-460E-94D1-54222C63F5DA}</a:tableStyleId>
              </a:tblPr>
              <a:tblGrid>
                <a:gridCol w="2205159">
                  <a:extLst>
                    <a:ext uri="{9D8B030D-6E8A-4147-A177-3AD203B41FA5}">
                      <a16:colId xmlns:a16="http://schemas.microsoft.com/office/drawing/2014/main" val="2694888406"/>
                    </a:ext>
                  </a:extLst>
                </a:gridCol>
                <a:gridCol w="7954322">
                  <a:extLst>
                    <a:ext uri="{9D8B030D-6E8A-4147-A177-3AD203B41FA5}">
                      <a16:colId xmlns:a16="http://schemas.microsoft.com/office/drawing/2014/main" val="3151622956"/>
                    </a:ext>
                  </a:extLst>
                </a:gridCol>
              </a:tblGrid>
              <a:tr h="363550">
                <a:tc>
                  <a:txBody>
                    <a:bodyPr/>
                    <a:lstStyle/>
                    <a:p>
                      <a:r>
                        <a:rPr lang="en-US" sz="1800" dirty="0"/>
                        <a:t>Name</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carbonara</a:t>
                      </a:r>
                      <a:endParaRPr lang="en-US" sz="1800" dirty="0"/>
                    </a:p>
                  </a:txBody>
                  <a:tcPr marL="89642" marR="89642" marT="44821" marB="44821"/>
                </a:tc>
                <a:extLst>
                  <a:ext uri="{0D108BD9-81ED-4DB2-BD59-A6C34878D82A}">
                    <a16:rowId xmlns:a16="http://schemas.microsoft.com/office/drawing/2014/main" val="3439081210"/>
                  </a:ext>
                </a:extLst>
              </a:tr>
              <a:tr h="363550">
                <a:tc>
                  <a:txBody>
                    <a:bodyPr/>
                    <a:lstStyle/>
                    <a:p>
                      <a:r>
                        <a:rPr lang="en-US" sz="1800" dirty="0"/>
                        <a:t>Ingredients</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pancetta, eggs, parmesan</a:t>
                      </a:r>
                      <a:endParaRPr lang="en-US" sz="1800" dirty="0"/>
                    </a:p>
                  </a:txBody>
                  <a:tcPr marL="89642" marR="89642" marT="44821" marB="44821"/>
                </a:tc>
                <a:extLst>
                  <a:ext uri="{0D108BD9-81ED-4DB2-BD59-A6C34878D82A}">
                    <a16:rowId xmlns:a16="http://schemas.microsoft.com/office/drawing/2014/main" val="57484265"/>
                  </a:ext>
                </a:extLst>
              </a:tr>
              <a:tr h="363550">
                <a:tc>
                  <a:txBody>
                    <a:bodyPr/>
                    <a:lstStyle/>
                    <a:p>
                      <a:r>
                        <a:rPr lang="en-US" sz="1800" dirty="0"/>
                        <a:t>Attributes</a:t>
                      </a:r>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italian</a:t>
                      </a:r>
                      <a:r>
                        <a:rPr lang="en-US" sz="1800" dirty="0">
                          <a:latin typeface="Courier New" panose="02070309020205020404" pitchFamily="49" charset="0"/>
                          <a:cs typeface="Courier New" panose="02070309020205020404" pitchFamily="49" charset="0"/>
                        </a:rPr>
                        <a:t> cuisine, serves 4, calories 510, cook time 25min</a:t>
                      </a:r>
                      <a:endParaRPr lang="en-US" sz="1800" dirty="0"/>
                    </a:p>
                  </a:txBody>
                  <a:tcPr marL="89642" marR="89642" marT="44821" marB="44821"/>
                </a:tc>
                <a:extLst>
                  <a:ext uri="{0D108BD9-81ED-4DB2-BD59-A6C34878D82A}">
                    <a16:rowId xmlns:a16="http://schemas.microsoft.com/office/drawing/2014/main" val="2366528589"/>
                  </a:ext>
                </a:extLst>
              </a:tr>
              <a:tr h="363550">
                <a:tc>
                  <a:txBody>
                    <a:bodyPr/>
                    <a:lstStyle/>
                    <a:p>
                      <a:r>
                        <a:rPr lang="en-US" sz="1800" dirty="0"/>
                        <a:t>Related entities</a:t>
                      </a:r>
                    </a:p>
                  </a:txBody>
                  <a:tcPr marL="89642" marR="89642" marT="44821" marB="44821"/>
                </a:tc>
                <a:tc>
                  <a:txBody>
                    <a:bodyPr/>
                    <a:lstStyle/>
                    <a:p>
                      <a:r>
                        <a:rPr lang="it-IT" sz="1800" dirty="0">
                          <a:latin typeface="Courier New" panose="02070309020205020404" pitchFamily="49" charset="0"/>
                          <a:cs typeface="Courier New" panose="02070309020205020404" pitchFamily="49" charset="0"/>
                        </a:rPr>
                        <a:t>spaghetti aglio e olio, fettuccine alfredo</a:t>
                      </a:r>
                      <a:endParaRPr lang="en-US" sz="1800" dirty="0">
                        <a:latin typeface="Courier New" panose="02070309020205020404" pitchFamily="49" charset="0"/>
                        <a:cs typeface="Courier New" panose="02070309020205020404" pitchFamily="49" charset="0"/>
                      </a:endParaRPr>
                    </a:p>
                  </a:txBody>
                  <a:tcPr marL="89642" marR="89642" marT="44821" marB="44821"/>
                </a:tc>
                <a:extLst>
                  <a:ext uri="{0D108BD9-81ED-4DB2-BD59-A6C34878D82A}">
                    <a16:rowId xmlns:a16="http://schemas.microsoft.com/office/drawing/2014/main" val="952039495"/>
                  </a:ext>
                </a:extLst>
              </a:tr>
            </a:tbl>
          </a:graphicData>
        </a:graphic>
      </p:graphicFrame>
    </p:spTree>
    <p:extLst>
      <p:ext uri="{BB962C8B-B14F-4D97-AF65-F5344CB8AC3E}">
        <p14:creationId xmlns:p14="http://schemas.microsoft.com/office/powerpoint/2010/main" val="23092790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Field search retrieval</a:t>
            </a:r>
          </a:p>
          <a:p>
            <a:r>
              <a:rPr lang="en-US" dirty="0"/>
              <a:t>Linear combination of matching functions</a:t>
            </a:r>
          </a:p>
          <a:p>
            <a:r>
              <a:rPr lang="en-US" dirty="0"/>
              <a:t>Can use LTR to learn weights</a:t>
            </a:r>
          </a:p>
          <a:p>
            <a:endParaRPr lang="en-US" sz="1765"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617905C3-580B-46B1-9A1A-10A540EC34FD}"/>
              </a:ext>
            </a:extLst>
          </p:cNvPr>
          <p:cNvPicPr>
            <a:picLocks noChangeAspect="1"/>
          </p:cNvPicPr>
          <p:nvPr/>
        </p:nvPicPr>
        <p:blipFill>
          <a:blip r:embed="rId2"/>
          <a:stretch>
            <a:fillRect/>
          </a:stretch>
        </p:blipFill>
        <p:spPr>
          <a:xfrm>
            <a:off x="1763281" y="4176021"/>
            <a:ext cx="8917559" cy="821723"/>
          </a:xfrm>
          <a:prstGeom prst="rect">
            <a:avLst/>
          </a:prstGeom>
        </p:spPr>
      </p:pic>
    </p:spTree>
    <p:extLst>
      <p:ext uri="{BB962C8B-B14F-4D97-AF65-F5344CB8AC3E}">
        <p14:creationId xmlns:p14="http://schemas.microsoft.com/office/powerpoint/2010/main" val="2621945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Document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Preprocessing </a:t>
            </a:r>
          </a:p>
          <a:p>
            <a:pPr lvl="1"/>
            <a:r>
              <a:rPr lang="en-US" dirty="0"/>
              <a:t>Documents are preprocessed with EL + additional information obtained from KG</a:t>
            </a:r>
          </a:p>
          <a:p>
            <a:r>
              <a:rPr lang="en-US" dirty="0"/>
              <a:t>Query annotation </a:t>
            </a:r>
          </a:p>
          <a:p>
            <a:pPr lvl="1"/>
            <a:r>
              <a:rPr lang="en-US" dirty="0"/>
              <a:t>Query processed with EL</a:t>
            </a:r>
          </a:p>
          <a:p>
            <a:r>
              <a:rPr lang="en-US" dirty="0"/>
              <a:t>Expansion</a:t>
            </a:r>
          </a:p>
          <a:p>
            <a:pPr lvl="1"/>
            <a:r>
              <a:rPr lang="en-US" dirty="0"/>
              <a:t>KG feedback: query is issued against an index of a KG in order to retrieve related entities</a:t>
            </a:r>
          </a:p>
          <a:p>
            <a:pPr lvl="1"/>
            <a:r>
              <a:rPr lang="en-US" dirty="0"/>
              <a:t>Corpus-based feedback</a:t>
            </a:r>
          </a:p>
        </p:txBody>
      </p:sp>
    </p:spTree>
    <p:extLst>
      <p:ext uri="{BB962C8B-B14F-4D97-AF65-F5344CB8AC3E}">
        <p14:creationId xmlns:p14="http://schemas.microsoft.com/office/powerpoint/2010/main" val="3680330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Semantic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Understanding information needs</a:t>
            </a:r>
          </a:p>
          <a:p>
            <a:r>
              <a:rPr lang="en-US" dirty="0"/>
              <a:t>Query classification</a:t>
            </a:r>
          </a:p>
          <a:p>
            <a:pPr lvl="1"/>
            <a:r>
              <a:rPr lang="en-US" dirty="0"/>
              <a:t>Assign a query to one or multiple pre-defined categories</a:t>
            </a:r>
          </a:p>
          <a:p>
            <a:pPr lvl="1"/>
            <a:r>
              <a:rPr lang="en-US" dirty="0"/>
              <a:t>Query intent classification (</a:t>
            </a:r>
            <a:r>
              <a:rPr lang="en-US"/>
              <a:t>Broder)</a:t>
            </a:r>
            <a:endParaRPr lang="en-US" dirty="0"/>
          </a:p>
          <a:p>
            <a:r>
              <a:rPr lang="en-US" dirty="0"/>
              <a:t>Query annotation</a:t>
            </a:r>
          </a:p>
          <a:p>
            <a:pPr lvl="1"/>
            <a:r>
              <a:rPr lang="en-US" dirty="0"/>
              <a:t>Generate semantic markup for a query</a:t>
            </a:r>
          </a:p>
          <a:p>
            <a:pPr lvl="1"/>
            <a:r>
              <a:rPr lang="en-US" dirty="0"/>
              <a:t>Query segmentation: group terms into phrases</a:t>
            </a:r>
          </a:p>
          <a:p>
            <a:pPr lvl="1"/>
            <a:r>
              <a:rPr lang="en-US" dirty="0"/>
              <a:t>Query tagging (POS, NER)</a:t>
            </a:r>
          </a:p>
        </p:txBody>
      </p:sp>
    </p:spTree>
    <p:extLst>
      <p:ext uri="{BB962C8B-B14F-4D97-AF65-F5344CB8AC3E}">
        <p14:creationId xmlns:p14="http://schemas.microsoft.com/office/powerpoint/2010/main" val="312714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EL in queries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Problems</a:t>
            </a:r>
          </a:p>
          <a:p>
            <a:pPr lvl="1"/>
            <a:r>
              <a:rPr lang="en-US" dirty="0"/>
              <a:t>Queries are very short</a:t>
            </a:r>
          </a:p>
          <a:p>
            <a:pPr lvl="1"/>
            <a:r>
              <a:rPr lang="en-US" dirty="0"/>
              <a:t>Limited context, or none at all</a:t>
            </a:r>
          </a:p>
          <a:p>
            <a:pPr lvl="1"/>
            <a:r>
              <a:rPr lang="en-US" dirty="0"/>
              <a:t>Online process under time constraints</a:t>
            </a:r>
          </a:p>
          <a:p>
            <a:r>
              <a:rPr lang="en-US" dirty="0"/>
              <a:t>Components</a:t>
            </a:r>
          </a:p>
          <a:p>
            <a:pPr lvl="1"/>
            <a:r>
              <a:rPr lang="en-US" dirty="0"/>
              <a:t>Mention detection</a:t>
            </a:r>
          </a:p>
          <a:p>
            <a:pPr lvl="1"/>
            <a:r>
              <a:rPr lang="en-US" dirty="0"/>
              <a:t>Candidate ranking</a:t>
            </a:r>
          </a:p>
          <a:p>
            <a:pPr lvl="1"/>
            <a:r>
              <a:rPr lang="en-US" dirty="0"/>
              <a:t>Interpretations: query may have more than 1 interpretation</a:t>
            </a:r>
          </a:p>
        </p:txBody>
      </p:sp>
    </p:spTree>
    <p:extLst>
      <p:ext uri="{BB962C8B-B14F-4D97-AF65-F5344CB8AC3E}">
        <p14:creationId xmlns:p14="http://schemas.microsoft.com/office/powerpoint/2010/main" val="232145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Using entities for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Query assistance</a:t>
            </a:r>
          </a:p>
          <a:p>
            <a:pPr lvl="1"/>
            <a:r>
              <a:rPr lang="en-US" dirty="0"/>
              <a:t>Auto-complete</a:t>
            </a:r>
          </a:p>
          <a:p>
            <a:pPr lvl="1"/>
            <a:r>
              <a:rPr lang="en-US" dirty="0"/>
              <a:t>Specific subset of queries that can be decomposed into entity and refiner components</a:t>
            </a:r>
          </a:p>
          <a:p>
            <a:pPr lvl="1"/>
            <a:r>
              <a:rPr lang="en-US" dirty="0"/>
              <a:t>Query recommendations</a:t>
            </a:r>
          </a:p>
          <a:p>
            <a:r>
              <a:rPr lang="en-US" dirty="0"/>
              <a:t>Entity cards</a:t>
            </a:r>
          </a:p>
          <a:p>
            <a:pPr lvl="1"/>
            <a:r>
              <a:rPr lang="en-US" dirty="0"/>
              <a:t>Summaries and facts</a:t>
            </a:r>
          </a:p>
          <a:p>
            <a:r>
              <a:rPr lang="en-US" dirty="0"/>
              <a:t>Entity recommendation</a:t>
            </a:r>
          </a:p>
          <a:p>
            <a:pPr lvl="1"/>
            <a:r>
              <a:rPr lang="en-US" dirty="0"/>
              <a:t>Entity based</a:t>
            </a:r>
          </a:p>
          <a:p>
            <a:pPr lvl="1"/>
            <a:r>
              <a:rPr lang="en-US" dirty="0"/>
              <a:t>Query based</a:t>
            </a:r>
          </a:p>
          <a:p>
            <a:pPr lvl="1"/>
            <a:r>
              <a:rPr lang="en-US" dirty="0"/>
              <a:t>Explanations</a:t>
            </a:r>
          </a:p>
        </p:txBody>
      </p:sp>
    </p:spTree>
    <p:extLst>
      <p:ext uri="{BB962C8B-B14F-4D97-AF65-F5344CB8AC3E}">
        <p14:creationId xmlns:p14="http://schemas.microsoft.com/office/powerpoint/2010/main" val="23163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28D8-0C25-4EFD-892B-BECA3E8521B7}"/>
              </a:ext>
            </a:extLst>
          </p:cNvPr>
          <p:cNvSpPr>
            <a:spLocks noGrp="1"/>
          </p:cNvSpPr>
          <p:nvPr>
            <p:ph type="title"/>
          </p:nvPr>
        </p:nvSpPr>
        <p:spPr/>
        <p:txBody>
          <a:bodyPr/>
          <a:lstStyle/>
          <a:p>
            <a:r>
              <a:rPr lang="en-US" dirty="0"/>
              <a:t>Relevance</a:t>
            </a:r>
          </a:p>
        </p:txBody>
      </p:sp>
      <p:sp>
        <p:nvSpPr>
          <p:cNvPr id="3" name="Content Placeholder 2">
            <a:extLst>
              <a:ext uri="{FF2B5EF4-FFF2-40B4-BE49-F238E27FC236}">
                <a16:creationId xmlns:a16="http://schemas.microsoft.com/office/drawing/2014/main" id="{2825BAA4-6058-4EBA-AF6F-949FB674326E}"/>
              </a:ext>
            </a:extLst>
          </p:cNvPr>
          <p:cNvSpPr>
            <a:spLocks noGrp="1"/>
          </p:cNvSpPr>
          <p:nvPr>
            <p:ph idx="1"/>
          </p:nvPr>
        </p:nvSpPr>
        <p:spPr/>
        <p:txBody>
          <a:bodyPr>
            <a:normAutofit/>
          </a:bodyPr>
          <a:lstStyle/>
          <a:p>
            <a:r>
              <a:rPr lang="en-US" dirty="0"/>
              <a:t>Many factors affect whether a document satisfies a particular user’s information need </a:t>
            </a:r>
          </a:p>
          <a:p>
            <a:r>
              <a:rPr lang="en-US" dirty="0"/>
              <a:t>Topicality, novelty, freshness, authority, formatting, prior knowledge, expertise </a:t>
            </a:r>
          </a:p>
          <a:p>
            <a:r>
              <a:rPr lang="en-US" dirty="0"/>
              <a:t>Topical relevance: the document is on the same topic as the query </a:t>
            </a:r>
          </a:p>
          <a:p>
            <a:r>
              <a:rPr lang="en-US" dirty="0"/>
              <a:t>User relevance: everything else</a:t>
            </a:r>
          </a:p>
          <a:p>
            <a:r>
              <a:rPr lang="en-US" dirty="0"/>
              <a:t>Topical relevance</a:t>
            </a:r>
          </a:p>
          <a:p>
            <a:pPr lvl="1"/>
            <a:r>
              <a:rPr lang="en-US" dirty="0"/>
              <a:t>Focusing on topical relevance does not mean we’re ignoring everything else</a:t>
            </a:r>
          </a:p>
          <a:p>
            <a:pPr lvl="1"/>
            <a:r>
              <a:rPr lang="en-US" dirty="0"/>
              <a:t>It only means we’re focusing on one criteria by which users judge relevance </a:t>
            </a:r>
          </a:p>
          <a:p>
            <a:endParaRPr lang="en-US" dirty="0"/>
          </a:p>
        </p:txBody>
      </p:sp>
    </p:spTree>
    <p:extLst>
      <p:ext uri="{BB962C8B-B14F-4D97-AF65-F5344CB8AC3E}">
        <p14:creationId xmlns:p14="http://schemas.microsoft.com/office/powerpoint/2010/main" val="233801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7E-55B1-1442-F990-D0C15702F5DE}"/>
              </a:ext>
            </a:extLst>
          </p:cNvPr>
          <p:cNvSpPr>
            <a:spLocks noGrp="1"/>
          </p:cNvSpPr>
          <p:nvPr>
            <p:ph type="title"/>
          </p:nvPr>
        </p:nvSpPr>
        <p:spPr/>
        <p:txBody>
          <a:bodyPr/>
          <a:lstStyle/>
          <a:p>
            <a:r>
              <a:rPr lang="en-US" dirty="0"/>
              <a:t>KGs &amp; LLMs</a:t>
            </a:r>
          </a:p>
        </p:txBody>
      </p:sp>
      <p:sp>
        <p:nvSpPr>
          <p:cNvPr id="3" name="Content Placeholder 2">
            <a:extLst>
              <a:ext uri="{FF2B5EF4-FFF2-40B4-BE49-F238E27FC236}">
                <a16:creationId xmlns:a16="http://schemas.microsoft.com/office/drawing/2014/main" id="{097AEBDB-4B91-8AD3-E904-C0D77578FD0B}"/>
              </a:ext>
            </a:extLst>
          </p:cNvPr>
          <p:cNvSpPr>
            <a:spLocks noGrp="1"/>
          </p:cNvSpPr>
          <p:nvPr>
            <p:ph idx="1"/>
          </p:nvPr>
        </p:nvSpPr>
        <p:spPr/>
        <p:txBody>
          <a:bodyPr/>
          <a:lstStyle/>
          <a:p>
            <a:r>
              <a:rPr lang="en-US" dirty="0"/>
              <a:t>TBD</a:t>
            </a:r>
          </a:p>
        </p:txBody>
      </p:sp>
    </p:spTree>
    <p:extLst>
      <p:ext uri="{BB962C8B-B14F-4D97-AF65-F5344CB8AC3E}">
        <p14:creationId xmlns:p14="http://schemas.microsoft.com/office/powerpoint/2010/main" val="1631413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Ugly - Labeling</a:t>
            </a:r>
          </a:p>
        </p:txBody>
      </p:sp>
    </p:spTree>
    <p:extLst>
      <p:ext uri="{BB962C8B-B14F-4D97-AF65-F5344CB8AC3E}">
        <p14:creationId xmlns:p14="http://schemas.microsoft.com/office/powerpoint/2010/main" val="3089386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3F3-BCEA-402E-8276-31D20F75774C}"/>
              </a:ext>
            </a:extLst>
          </p:cNvPr>
          <p:cNvSpPr>
            <a:spLocks noGrp="1"/>
          </p:cNvSpPr>
          <p:nvPr>
            <p:ph type="title"/>
          </p:nvPr>
        </p:nvSpPr>
        <p:spPr/>
        <p:txBody>
          <a:bodyPr/>
          <a:lstStyle/>
          <a:p>
            <a:r>
              <a:rPr lang="en-US" dirty="0"/>
              <a:t>The bad news first</a:t>
            </a:r>
          </a:p>
        </p:txBody>
      </p:sp>
      <p:sp>
        <p:nvSpPr>
          <p:cNvPr id="3" name="Text Placeholder 2">
            <a:extLst>
              <a:ext uri="{FF2B5EF4-FFF2-40B4-BE49-F238E27FC236}">
                <a16:creationId xmlns:a16="http://schemas.microsoft.com/office/drawing/2014/main" id="{324BC0D6-9CCF-4371-9E1C-0A4DC8451E5E}"/>
              </a:ext>
            </a:extLst>
          </p:cNvPr>
          <p:cNvSpPr>
            <a:spLocks noGrp="1"/>
          </p:cNvSpPr>
          <p:nvPr>
            <p:ph idx="1"/>
          </p:nvPr>
        </p:nvSpPr>
        <p:spPr/>
        <p:txBody>
          <a:bodyPr>
            <a:normAutofit fontScale="92500" lnSpcReduction="20000"/>
          </a:bodyPr>
          <a:lstStyle/>
          <a:p>
            <a:r>
              <a:rPr lang="en-US" dirty="0"/>
              <a:t>Labeling is hard</a:t>
            </a:r>
          </a:p>
          <a:p>
            <a:pPr lvl="1"/>
            <a:r>
              <a:rPr lang="en-US" dirty="0"/>
              <a:t>Facebook</a:t>
            </a:r>
          </a:p>
          <a:p>
            <a:pPr lvl="1"/>
            <a:r>
              <a:rPr lang="en-US" dirty="0"/>
              <a:t>Snapchat</a:t>
            </a:r>
          </a:p>
          <a:p>
            <a:pPr lvl="1"/>
            <a:r>
              <a:rPr lang="en-US" dirty="0"/>
              <a:t>Points-Of-Interests (Foursquare, etc.)</a:t>
            </a:r>
          </a:p>
          <a:p>
            <a:r>
              <a:rPr lang="en-US" dirty="0"/>
              <a:t>Labeling is going to get more difficult</a:t>
            </a:r>
          </a:p>
          <a:p>
            <a:pPr lvl="1"/>
            <a:r>
              <a:rPr lang="en-US" dirty="0"/>
              <a:t>Enterprise</a:t>
            </a:r>
          </a:p>
          <a:p>
            <a:pPr lvl="1"/>
            <a:r>
              <a:rPr lang="en-US" dirty="0"/>
              <a:t>Personalization</a:t>
            </a:r>
          </a:p>
          <a:p>
            <a:pPr lvl="1"/>
            <a:r>
              <a:rPr lang="en-US" dirty="0"/>
              <a:t>Healthcare</a:t>
            </a:r>
          </a:p>
          <a:p>
            <a:pPr lvl="1"/>
            <a:r>
              <a:rPr lang="en-US" dirty="0"/>
              <a:t>New data sets</a:t>
            </a:r>
          </a:p>
          <a:p>
            <a:r>
              <a:rPr lang="en-US" dirty="0"/>
              <a:t>Some context</a:t>
            </a:r>
          </a:p>
          <a:p>
            <a:pPr lvl="1"/>
            <a:r>
              <a:rPr lang="en-US" dirty="0"/>
              <a:t>We assume supervised or semi-supervised learning</a:t>
            </a:r>
          </a:p>
          <a:p>
            <a:pPr lvl="1"/>
            <a:r>
              <a:rPr lang="en-US" dirty="0"/>
              <a:t>Large scale</a:t>
            </a:r>
          </a:p>
          <a:p>
            <a:pPr lvl="1"/>
            <a:r>
              <a:rPr lang="en-US" dirty="0"/>
              <a:t>Continuous</a:t>
            </a:r>
          </a:p>
        </p:txBody>
      </p:sp>
    </p:spTree>
    <p:extLst>
      <p:ext uri="{BB962C8B-B14F-4D97-AF65-F5344CB8AC3E}">
        <p14:creationId xmlns:p14="http://schemas.microsoft.com/office/powerpoint/2010/main" val="1453931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83766E-BAF4-44A0-8968-EBC754C86B65}"/>
              </a:ext>
            </a:extLst>
          </p:cNvPr>
          <p:cNvSpPr>
            <a:spLocks noGrp="1"/>
          </p:cNvSpPr>
          <p:nvPr>
            <p:ph type="title"/>
          </p:nvPr>
        </p:nvSpPr>
        <p:spPr/>
        <p:txBody>
          <a:bodyPr/>
          <a:lstStyle/>
          <a:p>
            <a:r>
              <a:rPr lang="en-US" dirty="0"/>
              <a:t>There is hope</a:t>
            </a:r>
          </a:p>
        </p:txBody>
      </p:sp>
      <p:sp>
        <p:nvSpPr>
          <p:cNvPr id="5" name="Text Placeholder 4">
            <a:extLst>
              <a:ext uri="{FF2B5EF4-FFF2-40B4-BE49-F238E27FC236}">
                <a16:creationId xmlns:a16="http://schemas.microsoft.com/office/drawing/2014/main" id="{DD45B72E-803F-4E5D-95D5-300FD452A0FC}"/>
              </a:ext>
            </a:extLst>
          </p:cNvPr>
          <p:cNvSpPr>
            <a:spLocks noGrp="1"/>
          </p:cNvSpPr>
          <p:nvPr>
            <p:ph idx="1"/>
          </p:nvPr>
        </p:nvSpPr>
        <p:spPr/>
        <p:txBody>
          <a:bodyPr>
            <a:normAutofit/>
          </a:bodyPr>
          <a:lstStyle/>
          <a:p>
            <a:r>
              <a:rPr lang="en-US" dirty="0"/>
              <a:t>Human computation</a:t>
            </a:r>
          </a:p>
          <a:p>
            <a:pPr lvl="1"/>
            <a:r>
              <a:rPr lang="en-US" dirty="0"/>
              <a:t>AI</a:t>
            </a:r>
          </a:p>
          <a:p>
            <a:pPr lvl="1"/>
            <a:r>
              <a:rPr lang="en-US" dirty="0"/>
              <a:t>CS</a:t>
            </a:r>
          </a:p>
          <a:p>
            <a:pPr lvl="1"/>
            <a:r>
              <a:rPr lang="en-US" dirty="0"/>
              <a:t>HCI</a:t>
            </a:r>
          </a:p>
          <a:p>
            <a:pPr lvl="1"/>
            <a:r>
              <a:rPr lang="en-US" dirty="0"/>
              <a:t>Economics</a:t>
            </a:r>
          </a:p>
          <a:p>
            <a:pPr lvl="1"/>
            <a:r>
              <a:rPr lang="en-US" dirty="0"/>
              <a:t>Behavioral sciences</a:t>
            </a:r>
          </a:p>
          <a:p>
            <a:r>
              <a:rPr lang="en-US" dirty="0"/>
              <a:t>Lots of research and new ideas</a:t>
            </a:r>
          </a:p>
          <a:p>
            <a:r>
              <a:rPr lang="en-US" dirty="0"/>
              <a:t>This section</a:t>
            </a:r>
          </a:p>
          <a:p>
            <a:pPr lvl="1"/>
            <a:r>
              <a:rPr lang="en-US" dirty="0"/>
              <a:t>Programming perspective, quality framework, data pipelines, future trends </a:t>
            </a:r>
          </a:p>
          <a:p>
            <a:endParaRPr lang="en-US" dirty="0"/>
          </a:p>
          <a:p>
            <a:endParaRPr lang="en-US" dirty="0"/>
          </a:p>
        </p:txBody>
      </p:sp>
    </p:spTree>
    <p:extLst>
      <p:ext uri="{BB962C8B-B14F-4D97-AF65-F5344CB8AC3E}">
        <p14:creationId xmlns:p14="http://schemas.microsoft.com/office/powerpoint/2010/main" val="4179941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label?</a:t>
            </a:r>
          </a:p>
        </p:txBody>
      </p:sp>
      <p:sp>
        <p:nvSpPr>
          <p:cNvPr id="9" name="TextBox 8"/>
          <p:cNvSpPr txBox="1"/>
          <p:nvPr/>
        </p:nvSpPr>
        <p:spPr>
          <a:xfrm>
            <a:off x="4004342" y="4997744"/>
            <a:ext cx="4482124" cy="101681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Spam email? </a:t>
            </a:r>
          </a:p>
          <a:p>
            <a:pPr>
              <a:lnSpc>
                <a:spcPct val="90000"/>
              </a:lnSpc>
              <a:spcAft>
                <a:spcPts val="588"/>
              </a:spcAft>
            </a:pPr>
            <a:r>
              <a:rPr lang="en-US" sz="2353" dirty="0">
                <a:gradFill>
                  <a:gsLst>
                    <a:gs pos="2917">
                      <a:schemeClr val="tx1"/>
                    </a:gs>
                    <a:gs pos="30000">
                      <a:schemeClr val="tx1"/>
                    </a:gs>
                  </a:gsLst>
                  <a:lin ang="5400000" scaled="0"/>
                </a:gradFill>
              </a:rPr>
              <a:t>Label: yes, no</a:t>
            </a:r>
          </a:p>
        </p:txBody>
      </p:sp>
      <p:pic>
        <p:nvPicPr>
          <p:cNvPr id="4" name="Picture 3">
            <a:extLst>
              <a:ext uri="{FF2B5EF4-FFF2-40B4-BE49-F238E27FC236}">
                <a16:creationId xmlns:a16="http://schemas.microsoft.com/office/drawing/2014/main" id="{F5726308-6718-4867-B56A-AAC75345E363}"/>
              </a:ext>
            </a:extLst>
          </p:cNvPr>
          <p:cNvPicPr>
            <a:picLocks noChangeAspect="1"/>
          </p:cNvPicPr>
          <p:nvPr/>
        </p:nvPicPr>
        <p:blipFill>
          <a:blip r:embed="rId3"/>
          <a:stretch>
            <a:fillRect/>
          </a:stretch>
        </p:blipFill>
        <p:spPr>
          <a:xfrm>
            <a:off x="1315068" y="1561448"/>
            <a:ext cx="9347096" cy="3299445"/>
          </a:xfrm>
          <a:prstGeom prst="rect">
            <a:avLst/>
          </a:prstGeom>
        </p:spPr>
      </p:pic>
    </p:spTree>
    <p:extLst>
      <p:ext uri="{BB962C8B-B14F-4D97-AF65-F5344CB8AC3E}">
        <p14:creationId xmlns:p14="http://schemas.microsoft.com/office/powerpoint/2010/main" val="757536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labels?</a:t>
            </a:r>
          </a:p>
        </p:txBody>
      </p:sp>
      <p:sp>
        <p:nvSpPr>
          <p:cNvPr id="3" name="Content Placeholder 2"/>
          <p:cNvSpPr>
            <a:spLocks noGrp="1"/>
          </p:cNvSpPr>
          <p:nvPr>
            <p:ph idx="1"/>
          </p:nvPr>
        </p:nvSpPr>
        <p:spPr/>
        <p:txBody>
          <a:bodyPr/>
          <a:lstStyle/>
          <a:p>
            <a:r>
              <a:rPr lang="en-US" dirty="0"/>
              <a:t>Information retrieval</a:t>
            </a:r>
          </a:p>
          <a:p>
            <a:r>
              <a:rPr lang="en-US" dirty="0"/>
              <a:t>Natural language processing</a:t>
            </a:r>
          </a:p>
          <a:p>
            <a:r>
              <a:rPr lang="en-US" dirty="0"/>
              <a:t>Machine learning</a:t>
            </a:r>
          </a:p>
          <a:p>
            <a:r>
              <a:rPr lang="en-US" dirty="0"/>
              <a:t>Artificial intelligence</a:t>
            </a:r>
          </a:p>
        </p:txBody>
      </p:sp>
    </p:spTree>
    <p:extLst>
      <p:ext uri="{BB962C8B-B14F-4D97-AF65-F5344CB8AC3E}">
        <p14:creationId xmlns:p14="http://schemas.microsoft.com/office/powerpoint/2010/main" val="1525956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4E21-C2C8-4410-8D76-206AE6693B1A}"/>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7E1F8998-8906-425A-BFAE-A0AC9B1ACC69}"/>
              </a:ext>
            </a:extLst>
          </p:cNvPr>
          <p:cNvSpPr>
            <a:spLocks noGrp="1"/>
          </p:cNvSpPr>
          <p:nvPr>
            <p:ph idx="1"/>
          </p:nvPr>
        </p:nvSpPr>
        <p:spPr/>
        <p:txBody>
          <a:bodyPr/>
          <a:lstStyle/>
          <a:p>
            <a:r>
              <a:rPr lang="en-US" dirty="0"/>
              <a:t>Provenance</a:t>
            </a:r>
          </a:p>
          <a:p>
            <a:r>
              <a:rPr lang="en-US" dirty="0"/>
              <a:t>Reproducibility &amp; debugging</a:t>
            </a:r>
          </a:p>
          <a:p>
            <a:r>
              <a:rPr lang="en-US" dirty="0" err="1"/>
              <a:t>Explainability</a:t>
            </a:r>
            <a:r>
              <a:rPr lang="en-US" dirty="0"/>
              <a:t> &amp; interpretability </a:t>
            </a:r>
          </a:p>
          <a:p>
            <a:pPr lvl="1"/>
            <a:r>
              <a:rPr lang="en-US" dirty="0"/>
              <a:t>How a training set was created</a:t>
            </a:r>
          </a:p>
          <a:p>
            <a:r>
              <a:rPr lang="en-US" dirty="0"/>
              <a:t>Bias and fairness</a:t>
            </a:r>
          </a:p>
          <a:p>
            <a:r>
              <a:rPr lang="en-US" dirty="0"/>
              <a:t>Data management</a:t>
            </a:r>
          </a:p>
          <a:p>
            <a:pPr lvl="1"/>
            <a:r>
              <a:rPr lang="en-US" dirty="0"/>
              <a:t>ML/AI models live &amp; die by the quality of input data</a:t>
            </a:r>
          </a:p>
          <a:p>
            <a:pPr lvl="1"/>
            <a:r>
              <a:rPr lang="en-US" dirty="0"/>
              <a:t>Metadata about labels</a:t>
            </a:r>
          </a:p>
          <a:p>
            <a:pPr lvl="1"/>
            <a:r>
              <a:rPr lang="en-US" dirty="0"/>
              <a:t>Maintenance</a:t>
            </a:r>
          </a:p>
        </p:txBody>
      </p:sp>
    </p:spTree>
    <p:extLst>
      <p:ext uri="{BB962C8B-B14F-4D97-AF65-F5344CB8AC3E}">
        <p14:creationId xmlns:p14="http://schemas.microsoft.com/office/powerpoint/2010/main" val="2142123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Lifecycle of a label</a:t>
            </a:r>
          </a:p>
        </p:txBody>
      </p:sp>
      <p:sp>
        <p:nvSpPr>
          <p:cNvPr id="2" name="Text Placeholder 1"/>
          <p:cNvSpPr>
            <a:spLocks noGrp="1"/>
          </p:cNvSpPr>
          <p:nvPr>
            <p:ph idx="1"/>
          </p:nvPr>
        </p:nvSpPr>
        <p:spPr>
          <a:xfrm>
            <a:off x="838200" y="1825625"/>
            <a:ext cx="2952565" cy="4351338"/>
          </a:xfrm>
        </p:spPr>
        <p:txBody>
          <a:bodyPr/>
          <a:lstStyle/>
          <a:p>
            <a:r>
              <a:rPr lang="en-US" dirty="0"/>
              <a:t>Information retrieval example</a:t>
            </a:r>
          </a:p>
        </p:txBody>
      </p:sp>
      <p:pic>
        <p:nvPicPr>
          <p:cNvPr id="4" name="Picture 3"/>
          <p:cNvPicPr/>
          <p:nvPr/>
        </p:nvPicPr>
        <p:blipFill>
          <a:blip r:embed="rId2"/>
          <a:stretch>
            <a:fillRect/>
          </a:stretch>
        </p:blipFill>
        <p:spPr>
          <a:xfrm>
            <a:off x="3714717" y="1337343"/>
            <a:ext cx="4762568" cy="5151330"/>
          </a:xfrm>
          <a:prstGeom prst="rect">
            <a:avLst/>
          </a:prstGeom>
        </p:spPr>
      </p:pic>
      <p:sp>
        <p:nvSpPr>
          <p:cNvPr id="5" name="Right Brace 4"/>
          <p:cNvSpPr/>
          <p:nvPr/>
        </p:nvSpPr>
        <p:spPr>
          <a:xfrm>
            <a:off x="8635870" y="1412044"/>
            <a:ext cx="298808" cy="216636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 name="TextBox 6"/>
          <p:cNvSpPr txBox="1"/>
          <p:nvPr/>
        </p:nvSpPr>
        <p:spPr>
          <a:xfrm>
            <a:off x="9093265" y="2024531"/>
            <a:ext cx="2667294"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a crowd to label a data set</a:t>
            </a:r>
          </a:p>
        </p:txBody>
      </p:sp>
      <p:sp>
        <p:nvSpPr>
          <p:cNvPr id="8" name="TextBox 7"/>
          <p:cNvSpPr txBox="1"/>
          <p:nvPr/>
        </p:nvSpPr>
        <p:spPr>
          <a:xfrm>
            <a:off x="9161811" y="4400127"/>
            <a:ext cx="2763270" cy="1267251"/>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Using ML to process the complete data set</a:t>
            </a:r>
          </a:p>
        </p:txBody>
      </p:sp>
      <p:sp>
        <p:nvSpPr>
          <p:cNvPr id="9" name="Right Brace 8"/>
          <p:cNvSpPr/>
          <p:nvPr/>
        </p:nvSpPr>
        <p:spPr>
          <a:xfrm>
            <a:off x="8635870" y="3612991"/>
            <a:ext cx="298808" cy="2729390"/>
          </a:xfrm>
          <a:prstGeom prst="rightBrace">
            <a:avLst/>
          </a:prstGeom>
          <a:solidFill>
            <a:schemeClr val="bg2"/>
          </a:solid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8055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EE94-3BF7-9D8B-9811-9937BEFBF051}"/>
              </a:ext>
            </a:extLst>
          </p:cNvPr>
          <p:cNvSpPr>
            <a:spLocks noGrp="1"/>
          </p:cNvSpPr>
          <p:nvPr>
            <p:ph type="title"/>
          </p:nvPr>
        </p:nvSpPr>
        <p:spPr/>
        <p:txBody>
          <a:bodyPr/>
          <a:lstStyle/>
          <a:p>
            <a:r>
              <a:rPr lang="en-US" dirty="0"/>
              <a:t>Relevance labels</a:t>
            </a:r>
          </a:p>
        </p:txBody>
      </p:sp>
      <p:sp>
        <p:nvSpPr>
          <p:cNvPr id="3" name="Content Placeholder 2">
            <a:extLst>
              <a:ext uri="{FF2B5EF4-FFF2-40B4-BE49-F238E27FC236}">
                <a16:creationId xmlns:a16="http://schemas.microsoft.com/office/drawing/2014/main" id="{F332A036-04EA-D36B-F5A8-9A2AEDEF49E4}"/>
              </a:ext>
            </a:extLst>
          </p:cNvPr>
          <p:cNvSpPr>
            <a:spLocks noGrp="1"/>
          </p:cNvSpPr>
          <p:nvPr>
            <p:ph idx="1"/>
          </p:nvPr>
        </p:nvSpPr>
        <p:spPr/>
        <p:txBody>
          <a:bodyPr/>
          <a:lstStyle/>
          <a:p>
            <a:r>
              <a:rPr lang="en-US" dirty="0"/>
              <a:t>Indicate whether a search result is valuable to a searcher</a:t>
            </a:r>
          </a:p>
          <a:p>
            <a:r>
              <a:rPr lang="en-US" dirty="0"/>
              <a:t>Key in evaluation and optimization IR systems</a:t>
            </a:r>
          </a:p>
          <a:p>
            <a:r>
              <a:rPr lang="en-US" dirty="0"/>
              <a:t>Editors or experts</a:t>
            </a:r>
          </a:p>
          <a:p>
            <a:pPr lvl="1"/>
            <a:r>
              <a:rPr lang="en-US" dirty="0"/>
              <a:t>TREC-style</a:t>
            </a:r>
          </a:p>
          <a:p>
            <a:r>
              <a:rPr lang="en-US" dirty="0"/>
              <a:t>Crowdsourcing</a:t>
            </a:r>
          </a:p>
          <a:p>
            <a:r>
              <a:rPr lang="en-US" dirty="0"/>
              <a:t>LLMs</a:t>
            </a:r>
          </a:p>
          <a:p>
            <a:pPr marL="457200" lvl="1" indent="0">
              <a:buNone/>
            </a:pPr>
            <a:endParaRPr lang="en-US" dirty="0"/>
          </a:p>
        </p:txBody>
      </p:sp>
    </p:spTree>
    <p:extLst>
      <p:ext uri="{BB962C8B-B14F-4D97-AF65-F5344CB8AC3E}">
        <p14:creationId xmlns:p14="http://schemas.microsoft.com/office/powerpoint/2010/main" val="1571813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Careful with that </a:t>
            </a:r>
            <a:r>
              <a:rPr lang="en-US" strike="sngStrike" dirty="0"/>
              <a:t>axe</a:t>
            </a:r>
            <a:r>
              <a:rPr lang="en-US" dirty="0"/>
              <a:t> data, Eugene</a:t>
            </a:r>
          </a:p>
        </p:txBody>
      </p:sp>
      <p:sp>
        <p:nvSpPr>
          <p:cNvPr id="3" name="Content Placeholder 2"/>
          <p:cNvSpPr>
            <a:spLocks noGrp="1"/>
          </p:cNvSpPr>
          <p:nvPr>
            <p:ph idx="1"/>
          </p:nvPr>
        </p:nvSpPr>
        <p:spPr/>
        <p:txBody>
          <a:bodyPr/>
          <a:lstStyle/>
          <a:p>
            <a:r>
              <a:rPr lang="en-US" dirty="0"/>
              <a:t>In the era of big data and machine learning </a:t>
            </a:r>
          </a:p>
          <a:p>
            <a:pPr lvl="1"/>
            <a:r>
              <a:rPr lang="en-US" dirty="0"/>
              <a:t>labels -&gt; features -&gt; predictive model -&gt; optimization</a:t>
            </a:r>
          </a:p>
          <a:p>
            <a:r>
              <a:rPr lang="en-US" dirty="0"/>
              <a:t>Labeling perceived as boring</a:t>
            </a:r>
          </a:p>
          <a:p>
            <a:r>
              <a:rPr lang="en-US" dirty="0"/>
              <a:t>Tendency to rush labeling</a:t>
            </a:r>
          </a:p>
          <a:p>
            <a:r>
              <a:rPr lang="en-US" dirty="0"/>
              <a:t>Quality is key </a:t>
            </a:r>
          </a:p>
          <a:p>
            <a:pPr lvl="1"/>
            <a:r>
              <a:rPr lang="en-US" dirty="0"/>
              <a:t>Garbage in, garbage out</a:t>
            </a:r>
          </a:p>
          <a:p>
            <a:r>
              <a:rPr lang="en-US" dirty="0"/>
              <a:t>Own the entire stack</a:t>
            </a:r>
          </a:p>
          <a:p>
            <a:pPr lvl="1"/>
            <a:r>
              <a:rPr lang="en-US" dirty="0"/>
              <a:t>Labeling, modeling, infrastructure, deployment</a:t>
            </a:r>
          </a:p>
        </p:txBody>
      </p:sp>
    </p:spTree>
    <p:extLst>
      <p:ext uri="{BB962C8B-B14F-4D97-AF65-F5344CB8AC3E}">
        <p14:creationId xmlns:p14="http://schemas.microsoft.com/office/powerpoint/2010/main" val="421108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D5F4-64EB-4287-9208-A174EE8E351B}"/>
              </a:ext>
            </a:extLst>
          </p:cNvPr>
          <p:cNvSpPr>
            <a:spLocks noGrp="1"/>
          </p:cNvSpPr>
          <p:nvPr>
            <p:ph type="title"/>
          </p:nvPr>
        </p:nvSpPr>
        <p:spPr/>
        <p:txBody>
          <a:bodyPr/>
          <a:lstStyle/>
          <a:p>
            <a:r>
              <a:rPr lang="en-US" dirty="0"/>
              <a:t>Large scale experimentation</a:t>
            </a:r>
          </a:p>
        </p:txBody>
      </p:sp>
      <p:sp>
        <p:nvSpPr>
          <p:cNvPr id="3" name="Content Placeholder 2">
            <a:extLst>
              <a:ext uri="{FF2B5EF4-FFF2-40B4-BE49-F238E27FC236}">
                <a16:creationId xmlns:a16="http://schemas.microsoft.com/office/drawing/2014/main" id="{5505CC73-998D-4756-8BC7-7E7AE906A9D6}"/>
              </a:ext>
            </a:extLst>
          </p:cNvPr>
          <p:cNvSpPr>
            <a:spLocks noGrp="1"/>
          </p:cNvSpPr>
          <p:nvPr>
            <p:ph idx="1"/>
          </p:nvPr>
        </p:nvSpPr>
        <p:spPr/>
        <p:txBody>
          <a:bodyPr>
            <a:normAutofit lnSpcReduction="10000"/>
          </a:bodyPr>
          <a:lstStyle/>
          <a:p>
            <a:r>
              <a:rPr lang="en-US" dirty="0"/>
              <a:t>Principles for designing, running and analyzing experiments</a:t>
            </a:r>
          </a:p>
          <a:p>
            <a:r>
              <a:rPr lang="en-US" dirty="0"/>
              <a:t>Imagine an e-commerce website where the user:</a:t>
            </a:r>
          </a:p>
          <a:p>
            <a:pPr lvl="1"/>
            <a:r>
              <a:rPr lang="en-US" dirty="0"/>
              <a:t>Visit the homepage -&gt; browse/search for items -&gt; add item to cart -&gt; start purchase process -&gt; complete purchase</a:t>
            </a:r>
          </a:p>
          <a:p>
            <a:r>
              <a:rPr lang="en-US" dirty="0"/>
              <a:t>Product team wants to add coupon feature to UX</a:t>
            </a:r>
          </a:p>
          <a:p>
            <a:r>
              <a:rPr lang="en-US" dirty="0"/>
              <a:t>We need to evaluate the impact of the change</a:t>
            </a:r>
          </a:p>
          <a:p>
            <a:r>
              <a:rPr lang="en-US" dirty="0"/>
              <a:t>Hypothesis: adding new feature will increase revenue</a:t>
            </a:r>
          </a:p>
          <a:p>
            <a:r>
              <a:rPr lang="en-US" dirty="0"/>
              <a:t>Two user interfaces:</a:t>
            </a:r>
          </a:p>
          <a:p>
            <a:pPr lvl="1"/>
            <a:r>
              <a:rPr lang="en-US" dirty="0"/>
              <a:t>Control (no changes)</a:t>
            </a:r>
          </a:p>
          <a:p>
            <a:pPr lvl="1"/>
            <a:r>
              <a:rPr lang="en-US" dirty="0"/>
              <a:t>Treatment (with coupon feature)</a:t>
            </a:r>
          </a:p>
        </p:txBody>
      </p:sp>
    </p:spTree>
    <p:extLst>
      <p:ext uri="{BB962C8B-B14F-4D97-AF65-F5344CB8AC3E}">
        <p14:creationId xmlns:p14="http://schemas.microsoft.com/office/powerpoint/2010/main" val="1637889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of the field</a:t>
            </a:r>
          </a:p>
        </p:txBody>
      </p:sp>
      <p:sp>
        <p:nvSpPr>
          <p:cNvPr id="3" name="Content Placeholder 2"/>
          <p:cNvSpPr>
            <a:spLocks noGrp="1"/>
          </p:cNvSpPr>
          <p:nvPr>
            <p:ph idx="1"/>
          </p:nvPr>
        </p:nvSpPr>
        <p:spPr/>
        <p:txBody>
          <a:bodyPr>
            <a:normAutofit fontScale="85000" lnSpcReduction="20000"/>
          </a:bodyPr>
          <a:lstStyle/>
          <a:p>
            <a:r>
              <a:rPr lang="en-US" dirty="0"/>
              <a:t>Human-labeled data is more important than ever</a:t>
            </a:r>
          </a:p>
          <a:p>
            <a:r>
              <a:rPr lang="en-US" dirty="0"/>
              <a:t>Requirements</a:t>
            </a:r>
          </a:p>
          <a:p>
            <a:pPr lvl="1"/>
            <a:r>
              <a:rPr lang="en-US" dirty="0"/>
              <a:t>Throughput -&gt; ASAP; I need the labels for yesterday</a:t>
            </a:r>
          </a:p>
          <a:p>
            <a:pPr lvl="1"/>
            <a:r>
              <a:rPr lang="en-US" dirty="0"/>
              <a:t>Cost -&gt; cheap; if possible free</a:t>
            </a:r>
          </a:p>
          <a:p>
            <a:pPr lvl="1"/>
            <a:r>
              <a:rPr lang="en-US" dirty="0"/>
              <a:t>Quality -&gt; top </a:t>
            </a:r>
          </a:p>
          <a:p>
            <a:r>
              <a:rPr lang="en-US" dirty="0"/>
              <a:t>Performed as a one-off by 3</a:t>
            </a:r>
            <a:r>
              <a:rPr lang="en-US" baseline="30000" dirty="0"/>
              <a:t>rd</a:t>
            </a:r>
            <a:r>
              <a:rPr lang="en-US" dirty="0"/>
              <a:t> party (crowd or editors)</a:t>
            </a:r>
          </a:p>
          <a:p>
            <a:r>
              <a:rPr lang="en-US" dirty="0"/>
              <a:t>Needs development work to get good results</a:t>
            </a:r>
          </a:p>
          <a:p>
            <a:r>
              <a:rPr lang="en-US" dirty="0"/>
              <a:t>Very limited functionality in current platforms</a:t>
            </a:r>
          </a:p>
          <a:p>
            <a:pPr lvl="1"/>
            <a:r>
              <a:rPr lang="en-US" dirty="0"/>
              <a:t>Mechanical Turk, </a:t>
            </a:r>
            <a:r>
              <a:rPr lang="en-US" dirty="0" err="1"/>
              <a:t>SageMaker</a:t>
            </a:r>
            <a:r>
              <a:rPr lang="en-US" dirty="0"/>
              <a:t> (Amazon)</a:t>
            </a:r>
          </a:p>
          <a:p>
            <a:pPr lvl="1"/>
            <a:r>
              <a:rPr lang="en-US" dirty="0"/>
              <a:t>Figure Eight (Appen)</a:t>
            </a:r>
          </a:p>
          <a:p>
            <a:pPr lvl="1"/>
            <a:r>
              <a:rPr lang="en-US" dirty="0" err="1"/>
              <a:t>Toloka</a:t>
            </a:r>
            <a:r>
              <a:rPr lang="en-US" dirty="0"/>
              <a:t> (Yandex)</a:t>
            </a:r>
          </a:p>
          <a:p>
            <a:pPr lvl="1"/>
            <a:r>
              <a:rPr lang="en-US" dirty="0"/>
              <a:t>Start-ups</a:t>
            </a:r>
          </a:p>
          <a:p>
            <a:r>
              <a:rPr lang="en-US" dirty="0"/>
              <a:t>LLMs</a:t>
            </a:r>
          </a:p>
          <a:p>
            <a:pPr lvl="1"/>
            <a:endParaRPr lang="en-US" dirty="0"/>
          </a:p>
        </p:txBody>
      </p:sp>
    </p:spTree>
    <p:extLst>
      <p:ext uri="{BB962C8B-B14F-4D97-AF65-F5344CB8AC3E}">
        <p14:creationId xmlns:p14="http://schemas.microsoft.com/office/powerpoint/2010/main" val="3085284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humans</a:t>
            </a:r>
          </a:p>
        </p:txBody>
      </p:sp>
      <p:sp>
        <p:nvSpPr>
          <p:cNvPr id="3" name="Content Placeholder 2">
            <a:extLst>
              <a:ext uri="{FF2B5EF4-FFF2-40B4-BE49-F238E27FC236}">
                <a16:creationId xmlns:a16="http://schemas.microsoft.com/office/drawing/2014/main" id="{B515E5AF-2AD0-08B4-757F-7E68F0A17B9F}"/>
              </a:ext>
            </a:extLst>
          </p:cNvPr>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780236" y="1561449"/>
            <a:ext cx="4848531" cy="4699191"/>
          </a:xfrm>
          <a:prstGeom prst="rect">
            <a:avLst/>
          </a:prstGeom>
        </p:spPr>
      </p:pic>
    </p:spTree>
    <p:extLst>
      <p:ext uri="{BB962C8B-B14F-4D97-AF65-F5344CB8AC3E}">
        <p14:creationId xmlns:p14="http://schemas.microsoft.com/office/powerpoint/2010/main" val="47734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Problems</a:t>
            </a:r>
          </a:p>
        </p:txBody>
      </p:sp>
      <p:sp>
        <p:nvSpPr>
          <p:cNvPr id="2" name="Text Placeholder 1"/>
          <p:cNvSpPr>
            <a:spLocks noGrp="1"/>
          </p:cNvSpPr>
          <p:nvPr>
            <p:ph idx="1"/>
          </p:nvPr>
        </p:nvSpPr>
        <p:spPr/>
        <p:txBody>
          <a:bodyPr>
            <a:normAutofit fontScale="92500"/>
          </a:bodyPr>
          <a:lstStyle/>
          <a:p>
            <a:r>
              <a:rPr lang="en-US" dirty="0"/>
              <a:t>Monolithic HITs</a:t>
            </a:r>
          </a:p>
          <a:p>
            <a:pPr lvl="1"/>
            <a:r>
              <a:rPr lang="en-US" dirty="0"/>
              <a:t>The structure of a HIT mirrors the structure of the task the developer is working on</a:t>
            </a:r>
          </a:p>
          <a:p>
            <a:pPr lvl="1"/>
            <a:r>
              <a:rPr lang="en-US" dirty="0"/>
              <a:t>Similar to Conway’s law in software engineering</a:t>
            </a:r>
          </a:p>
          <a:p>
            <a:r>
              <a:rPr lang="en-US" dirty="0"/>
              <a:t>Task complexity</a:t>
            </a:r>
          </a:p>
          <a:p>
            <a:r>
              <a:rPr lang="en-US" dirty="0"/>
              <a:t>Lengthy instructions</a:t>
            </a:r>
          </a:p>
          <a:p>
            <a:pPr lvl="1"/>
            <a:r>
              <a:rPr lang="en-US" dirty="0"/>
              <a:t>RTFM doesn’t work</a:t>
            </a:r>
          </a:p>
          <a:p>
            <a:r>
              <a:rPr lang="en-US" dirty="0"/>
              <a:t>We don’t think of HC/crowdsourcing as programming</a:t>
            </a:r>
          </a:p>
          <a:p>
            <a:r>
              <a:rPr lang="en-US" dirty="0"/>
              <a:t>How to improve</a:t>
            </a:r>
          </a:p>
          <a:p>
            <a:pPr lvl="1"/>
            <a:r>
              <a:rPr lang="en-US" dirty="0"/>
              <a:t>Use established programming practices</a:t>
            </a:r>
          </a:p>
          <a:p>
            <a:pPr lvl="1"/>
            <a:r>
              <a:rPr lang="en-US" dirty="0"/>
              <a:t>Careful, we are dealing with humans and not machines</a:t>
            </a:r>
          </a:p>
        </p:txBody>
      </p:sp>
    </p:spTree>
    <p:extLst>
      <p:ext uri="{BB962C8B-B14F-4D97-AF65-F5344CB8AC3E}">
        <p14:creationId xmlns:p14="http://schemas.microsoft.com/office/powerpoint/2010/main" val="275744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spectrum of labeling tasks</a:t>
            </a:r>
          </a:p>
        </p:txBody>
      </p:sp>
      <p:graphicFrame>
        <p:nvGraphicFramePr>
          <p:cNvPr id="4" name="Table 3"/>
          <p:cNvGraphicFramePr>
            <a:graphicFrameLocks noGrp="1"/>
          </p:cNvGraphicFramePr>
          <p:nvPr/>
        </p:nvGraphicFramePr>
        <p:xfrm>
          <a:off x="1315068" y="1860257"/>
          <a:ext cx="8964249" cy="4363813"/>
        </p:xfrm>
        <a:graphic>
          <a:graphicData uri="http://schemas.openxmlformats.org/drawingml/2006/table">
            <a:tbl>
              <a:tblPr firstRow="1" bandRow="1">
                <a:tableStyleId>{9D7B26C5-4107-4FEC-AEDC-1716B250A1EF}</a:tableStyleId>
              </a:tblPr>
              <a:tblGrid>
                <a:gridCol w="2988083">
                  <a:extLst>
                    <a:ext uri="{9D8B030D-6E8A-4147-A177-3AD203B41FA5}">
                      <a16:colId xmlns:a16="http://schemas.microsoft.com/office/drawing/2014/main" val="20000"/>
                    </a:ext>
                  </a:extLst>
                </a:gridCol>
                <a:gridCol w="2988083">
                  <a:extLst>
                    <a:ext uri="{9D8B030D-6E8A-4147-A177-3AD203B41FA5}">
                      <a16:colId xmlns:a16="http://schemas.microsoft.com/office/drawing/2014/main" val="20001"/>
                    </a:ext>
                  </a:extLst>
                </a:gridCol>
                <a:gridCol w="2988083">
                  <a:extLst>
                    <a:ext uri="{9D8B030D-6E8A-4147-A177-3AD203B41FA5}">
                      <a16:colId xmlns:a16="http://schemas.microsoft.com/office/drawing/2014/main" val="20002"/>
                    </a:ext>
                  </a:extLst>
                </a:gridCol>
              </a:tblGrid>
              <a:tr h="803047">
                <a:tc>
                  <a:txBody>
                    <a:bodyPr/>
                    <a:lstStyle/>
                    <a:p>
                      <a:pPr algn="ctr"/>
                      <a:r>
                        <a:rPr lang="en-US" sz="1800" dirty="0"/>
                        <a:t>Nature of task </a:t>
                      </a:r>
                    </a:p>
                  </a:txBody>
                  <a:tcPr marL="89642" marR="89642" marT="44821" marB="44821"/>
                </a:tc>
                <a:tc>
                  <a:txBody>
                    <a:bodyPr/>
                    <a:lstStyle/>
                    <a:p>
                      <a:pPr algn="ctr"/>
                      <a:r>
                        <a:rPr lang="en-US" sz="1800" dirty="0"/>
                        <a:t>Aggregation approach</a:t>
                      </a:r>
                    </a:p>
                    <a:p>
                      <a:endParaRPr lang="en-US" sz="1800" dirty="0"/>
                    </a:p>
                  </a:txBody>
                  <a:tcPr marL="89642" marR="89642" marT="44821" marB="44821"/>
                </a:tc>
                <a:tc>
                  <a:txBody>
                    <a:bodyPr/>
                    <a:lstStyle/>
                    <a:p>
                      <a:pPr algn="ctr"/>
                      <a:r>
                        <a:rPr lang="en-US" sz="1800" dirty="0"/>
                        <a:t>Evaluation technique</a:t>
                      </a:r>
                    </a:p>
                    <a:p>
                      <a:endParaRPr lang="en-US" sz="1800" dirty="0"/>
                    </a:p>
                  </a:txBody>
                  <a:tcPr marL="89642" marR="89642" marT="44821" marB="44821"/>
                </a:tc>
                <a:extLst>
                  <a:ext uri="{0D108BD9-81ED-4DB2-BD59-A6C34878D82A}">
                    <a16:rowId xmlns:a16="http://schemas.microsoft.com/office/drawing/2014/main" val="10000"/>
                  </a:ext>
                </a:extLst>
              </a:tr>
              <a:tr h="1165352">
                <a:tc>
                  <a:txBody>
                    <a:bodyPr/>
                    <a:lstStyle/>
                    <a:p>
                      <a:pPr algn="ctr"/>
                      <a:r>
                        <a:rPr lang="en-US" sz="1800" dirty="0"/>
                        <a:t>Objective question has a correct answer (objective)</a:t>
                      </a:r>
                    </a:p>
                    <a:p>
                      <a:pPr algn="ctr"/>
                      <a:endParaRPr lang="en-US" sz="1800" dirty="0"/>
                    </a:p>
                  </a:txBody>
                  <a:tcPr marL="89642" marR="89642" marT="44821" marB="44821"/>
                </a:tc>
                <a:tc>
                  <a:txBody>
                    <a:bodyPr/>
                    <a:lstStyle/>
                    <a:p>
                      <a:pPr algn="ctr"/>
                      <a:r>
                        <a:rPr lang="en-US" sz="1800" dirty="0"/>
                        <a:t>Reliable judge assigns appropriate label for an item</a:t>
                      </a:r>
                    </a:p>
                    <a:p>
                      <a:pPr algn="ctr"/>
                      <a:endParaRPr lang="en-US" sz="1800" dirty="0"/>
                    </a:p>
                  </a:txBody>
                  <a:tcPr marL="89642" marR="89642" marT="44821" marB="44821"/>
                </a:tc>
                <a:tc>
                  <a:txBody>
                    <a:bodyPr/>
                    <a:lstStyle/>
                    <a:p>
                      <a:pPr algn="ctr"/>
                      <a:r>
                        <a:rPr lang="en-US" sz="1800" dirty="0"/>
                        <a:t>Evaluate workers by comparing individual results with gold set</a:t>
                      </a:r>
                    </a:p>
                    <a:p>
                      <a:pPr algn="ctr"/>
                      <a:endParaRPr lang="en-US" sz="1800" dirty="0"/>
                    </a:p>
                  </a:txBody>
                  <a:tcPr marL="89642" marR="89642" marT="44821" marB="44821"/>
                </a:tc>
                <a:extLst>
                  <a:ext uri="{0D108BD9-81ED-4DB2-BD59-A6C34878D82A}">
                    <a16:rowId xmlns:a16="http://schemas.microsoft.com/office/drawing/2014/main" val="10001"/>
                  </a:ext>
                </a:extLst>
              </a:tr>
              <a:tr h="1165352">
                <a:tc>
                  <a:txBody>
                    <a:bodyPr/>
                    <a:lstStyle/>
                    <a:p>
                      <a:pPr algn="ctr"/>
                      <a:r>
                        <a:rPr lang="en-US" sz="1800" dirty="0"/>
                        <a:t>Judgment question has a best answer (partially objective)</a:t>
                      </a:r>
                    </a:p>
                    <a:p>
                      <a:pPr algn="ctr"/>
                      <a:endParaRPr lang="en-US" sz="1800" dirty="0"/>
                    </a:p>
                  </a:txBody>
                  <a:tcPr marL="89642" marR="89642" marT="44821" marB="44821"/>
                </a:tc>
                <a:tc>
                  <a:txBody>
                    <a:bodyPr/>
                    <a:lstStyle/>
                    <a:p>
                      <a:pPr algn="ctr"/>
                      <a:r>
                        <a:rPr lang="en-US" sz="1800" dirty="0"/>
                        <a:t>Inter-rater agreement determines label for an item</a:t>
                      </a:r>
                    </a:p>
                    <a:p>
                      <a:pPr algn="ctr"/>
                      <a:endParaRPr lang="en-US" sz="1800" dirty="0"/>
                    </a:p>
                  </a:txBody>
                  <a:tcPr marL="89642" marR="89642" marT="44821" marB="44821"/>
                </a:tc>
                <a:tc>
                  <a:txBody>
                    <a:bodyPr/>
                    <a:lstStyle/>
                    <a:p>
                      <a:pPr algn="ctr"/>
                      <a:r>
                        <a:rPr lang="en-US" sz="1800" dirty="0"/>
                        <a:t>Evaluate workers by comparing individual results with consensus</a:t>
                      </a:r>
                    </a:p>
                    <a:p>
                      <a:pPr algn="ctr"/>
                      <a:endParaRPr lang="en-US" sz="1800" dirty="0"/>
                    </a:p>
                  </a:txBody>
                  <a:tcPr marL="89642" marR="89642" marT="44821" marB="44821"/>
                </a:tc>
                <a:extLst>
                  <a:ext uri="{0D108BD9-81ED-4DB2-BD59-A6C34878D82A}">
                    <a16:rowId xmlns:a16="http://schemas.microsoft.com/office/drawing/2014/main" val="10002"/>
                  </a:ext>
                </a:extLst>
              </a:tr>
              <a:tr h="1165352">
                <a:tc>
                  <a:txBody>
                    <a:bodyPr/>
                    <a:lstStyle/>
                    <a:p>
                      <a:pPr algn="ctr"/>
                      <a:r>
                        <a:rPr lang="en-US" sz="1800" dirty="0"/>
                        <a:t>Subjective question has consistent answer (subjective)</a:t>
                      </a:r>
                    </a:p>
                    <a:p>
                      <a:pPr algn="ctr"/>
                      <a:endParaRPr lang="en-US" sz="1800" dirty="0"/>
                    </a:p>
                  </a:txBody>
                  <a:tcPr marL="89642" marR="89642" marT="44821" marB="44821"/>
                </a:tc>
                <a:tc>
                  <a:txBody>
                    <a:bodyPr/>
                    <a:lstStyle/>
                    <a:p>
                      <a:pPr algn="ctr"/>
                      <a:r>
                        <a:rPr lang="en-US" sz="1800" dirty="0"/>
                        <a:t>Repeatable polling determines probability of a label for an item</a:t>
                      </a:r>
                    </a:p>
                    <a:p>
                      <a:pPr algn="ctr"/>
                      <a:endParaRPr lang="en-US" sz="1800" dirty="0"/>
                    </a:p>
                  </a:txBody>
                  <a:tcPr marL="89642" marR="89642" marT="44821" marB="44821"/>
                </a:tc>
                <a:tc>
                  <a:txBody>
                    <a:bodyPr/>
                    <a:lstStyle/>
                    <a:p>
                      <a:pPr algn="ctr"/>
                      <a:r>
                        <a:rPr lang="en-US" sz="1800" dirty="0"/>
                        <a:t>Evaluate workers by computing the consistency of results between groups</a:t>
                      </a:r>
                    </a:p>
                    <a:p>
                      <a:pPr algn="ctr"/>
                      <a:endParaRPr lang="en-US" sz="1800" dirty="0"/>
                    </a:p>
                  </a:txBody>
                  <a:tcPr marL="89642" marR="89642" marT="44821" marB="448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097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6ED-1AA4-4B6C-B351-E85723C9A856}"/>
              </a:ext>
            </a:extLst>
          </p:cNvPr>
          <p:cNvSpPr>
            <a:spLocks noGrp="1"/>
          </p:cNvSpPr>
          <p:nvPr>
            <p:ph type="title"/>
          </p:nvPr>
        </p:nvSpPr>
        <p:spPr/>
        <p:txBody>
          <a:bodyPr/>
          <a:lstStyle/>
          <a:p>
            <a:r>
              <a:rPr lang="en-US" dirty="0"/>
              <a:t>Prepare the environment</a:t>
            </a:r>
          </a:p>
        </p:txBody>
      </p:sp>
      <p:sp>
        <p:nvSpPr>
          <p:cNvPr id="3" name="Text Placeholder 2">
            <a:extLst>
              <a:ext uri="{FF2B5EF4-FFF2-40B4-BE49-F238E27FC236}">
                <a16:creationId xmlns:a16="http://schemas.microsoft.com/office/drawing/2014/main" id="{FF50010E-5E04-4DAB-B351-A01996DD5777}"/>
              </a:ext>
            </a:extLst>
          </p:cNvPr>
          <p:cNvSpPr>
            <a:spLocks noGrp="1"/>
          </p:cNvSpPr>
          <p:nvPr>
            <p:ph idx="1"/>
          </p:nvPr>
        </p:nvSpPr>
        <p:spPr/>
        <p:txBody>
          <a:bodyPr/>
          <a:lstStyle/>
          <a:p>
            <a:r>
              <a:rPr lang="en-US" dirty="0"/>
              <a:t>Homework before you crowdsource</a:t>
            </a:r>
          </a:p>
          <a:p>
            <a:pPr lvl="1"/>
            <a:r>
              <a:rPr lang="en-US" dirty="0"/>
              <a:t>Assess the lay of the land</a:t>
            </a:r>
          </a:p>
          <a:p>
            <a:pPr lvl="1"/>
            <a:r>
              <a:rPr lang="en-US" dirty="0"/>
              <a:t>Identify your use cases</a:t>
            </a:r>
          </a:p>
          <a:p>
            <a:pPr lvl="1"/>
            <a:r>
              <a:rPr lang="en-US" dirty="0"/>
              <a:t>Understand your product’s data</a:t>
            </a:r>
          </a:p>
          <a:p>
            <a:pPr lvl="1"/>
            <a:r>
              <a:rPr lang="en-US" dirty="0"/>
              <a:t>Design your HITs</a:t>
            </a:r>
          </a:p>
          <a:p>
            <a:pPr lvl="1"/>
            <a:r>
              <a:rPr lang="en-US" dirty="0"/>
              <a:t>Determine your guidelines</a:t>
            </a:r>
          </a:p>
          <a:p>
            <a:pPr lvl="1"/>
            <a:r>
              <a:rPr lang="en-US" dirty="0"/>
              <a:t>Communicate your task</a:t>
            </a:r>
          </a:p>
          <a:p>
            <a:pPr lvl="1"/>
            <a:r>
              <a:rPr lang="en-US" dirty="0"/>
              <a:t>Maintain high quality</a:t>
            </a:r>
          </a:p>
          <a:p>
            <a:r>
              <a:rPr lang="en-US" dirty="0"/>
              <a:t>Ongoing vs. one-offs HITs</a:t>
            </a:r>
          </a:p>
          <a:p>
            <a:r>
              <a:rPr lang="en-US" dirty="0"/>
              <a:t>Labels for the machine != labels for humans</a:t>
            </a:r>
          </a:p>
          <a:p>
            <a:endParaRPr lang="en-US" dirty="0"/>
          </a:p>
        </p:txBody>
      </p:sp>
    </p:spTree>
    <p:extLst>
      <p:ext uri="{BB962C8B-B14F-4D97-AF65-F5344CB8AC3E}">
        <p14:creationId xmlns:p14="http://schemas.microsoft.com/office/powerpoint/2010/main" val="3201553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design principles</a:t>
            </a:r>
          </a:p>
        </p:txBody>
      </p:sp>
      <p:sp>
        <p:nvSpPr>
          <p:cNvPr id="3" name="Content Placeholder 2"/>
          <p:cNvSpPr>
            <a:spLocks noGrp="1"/>
          </p:cNvSpPr>
          <p:nvPr>
            <p:ph idx="1"/>
          </p:nvPr>
        </p:nvSpPr>
        <p:spPr/>
        <p:txBody>
          <a:bodyPr/>
          <a:lstStyle/>
          <a:p>
            <a:r>
              <a:rPr lang="en-US" dirty="0"/>
              <a:t>Self-contained, short, and simple</a:t>
            </a:r>
          </a:p>
          <a:p>
            <a:r>
              <a:rPr lang="en-US" dirty="0"/>
              <a:t>Document presentation</a:t>
            </a:r>
          </a:p>
          <a:p>
            <a:pPr lvl="1"/>
            <a:r>
              <a:rPr lang="en-US" dirty="0"/>
              <a:t>Text alignment &amp; legibility; reading level; multi-cultural and multilingual</a:t>
            </a:r>
          </a:p>
          <a:p>
            <a:r>
              <a:rPr lang="en-US" dirty="0"/>
              <a:t>Cognitive biases</a:t>
            </a:r>
          </a:p>
          <a:p>
            <a:pPr lvl="1"/>
            <a:r>
              <a:rPr lang="en-US" dirty="0"/>
              <a:t>Implications on the final output: anchor effect, mere exposure, picture superiority</a:t>
            </a:r>
          </a:p>
          <a:p>
            <a:r>
              <a:rPr lang="en-US" dirty="0"/>
              <a:t>Task complexity</a:t>
            </a:r>
          </a:p>
          <a:p>
            <a:pPr lvl="1"/>
            <a:r>
              <a:rPr lang="en-US" dirty="0"/>
              <a:t>High cognitive load; low usability, specific expertise</a:t>
            </a:r>
          </a:p>
        </p:txBody>
      </p:sp>
    </p:spTree>
    <p:extLst>
      <p:ext uri="{BB962C8B-B14F-4D97-AF65-F5344CB8AC3E}">
        <p14:creationId xmlns:p14="http://schemas.microsoft.com/office/powerpoint/2010/main" val="397027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control in general</a:t>
            </a:r>
            <a:endParaRPr lang="en-US" dirty="0"/>
          </a:p>
        </p:txBody>
      </p:sp>
      <p:sp>
        <p:nvSpPr>
          <p:cNvPr id="3" name="Content Placeholder 2"/>
          <p:cNvSpPr>
            <a:spLocks noGrp="1"/>
          </p:cNvSpPr>
          <p:nvPr>
            <p:ph idx="1"/>
          </p:nvPr>
        </p:nvSpPr>
        <p:spPr/>
        <p:txBody>
          <a:bodyPr/>
          <a:lstStyle/>
          <a:p>
            <a:r>
              <a:rPr lang="en-US" dirty="0"/>
              <a:t>Extremely important part of the task</a:t>
            </a:r>
          </a:p>
          <a:p>
            <a:r>
              <a:rPr lang="en-US" dirty="0"/>
              <a:t>Approach as “overall” quality; not just for workers</a:t>
            </a:r>
          </a:p>
          <a:p>
            <a:r>
              <a:rPr lang="en-US" dirty="0"/>
              <a:t>Bi-directional channel</a:t>
            </a:r>
          </a:p>
          <a:p>
            <a:pPr lvl="1"/>
            <a:r>
              <a:rPr lang="en-US" dirty="0"/>
              <a:t>You may think the worker is doing a bad job.</a:t>
            </a:r>
          </a:p>
          <a:p>
            <a:pPr lvl="1"/>
            <a:r>
              <a:rPr lang="en-US" dirty="0"/>
              <a:t>The same worker may think you are a lousy requester.</a:t>
            </a:r>
          </a:p>
          <a:p>
            <a:r>
              <a:rPr lang="en-US" dirty="0"/>
              <a:t>Quality framework</a:t>
            </a:r>
          </a:p>
          <a:p>
            <a:pPr lvl="1"/>
            <a:r>
              <a:rPr lang="en-US" dirty="0"/>
              <a:t>Module quality</a:t>
            </a:r>
          </a:p>
          <a:p>
            <a:pPr lvl="1"/>
            <a:r>
              <a:rPr lang="en-US" dirty="0"/>
              <a:t>Work quality</a:t>
            </a:r>
          </a:p>
          <a:p>
            <a:endParaRPr lang="en-US" dirty="0"/>
          </a:p>
          <a:p>
            <a:endParaRPr lang="en-US" dirty="0"/>
          </a:p>
        </p:txBody>
      </p:sp>
      <p:pic>
        <p:nvPicPr>
          <p:cNvPr id="4" name="Picture 3">
            <a:extLst>
              <a:ext uri="{FF2B5EF4-FFF2-40B4-BE49-F238E27FC236}">
                <a16:creationId xmlns:a16="http://schemas.microsoft.com/office/drawing/2014/main" id="{C050DDB2-5382-40F4-8DE1-6F2729C8D009}"/>
              </a:ext>
            </a:extLst>
          </p:cNvPr>
          <p:cNvPicPr>
            <a:picLocks noChangeAspect="1"/>
          </p:cNvPicPr>
          <p:nvPr/>
        </p:nvPicPr>
        <p:blipFill>
          <a:blip r:embed="rId3"/>
          <a:stretch>
            <a:fillRect/>
          </a:stretch>
        </p:blipFill>
        <p:spPr>
          <a:xfrm>
            <a:off x="5348979" y="4101319"/>
            <a:ext cx="5540221" cy="2241062"/>
          </a:xfrm>
          <a:prstGeom prst="rect">
            <a:avLst/>
          </a:prstGeom>
        </p:spPr>
      </p:pic>
    </p:spTree>
    <p:extLst>
      <p:ext uri="{BB962C8B-B14F-4D97-AF65-F5344CB8AC3E}">
        <p14:creationId xmlns:p14="http://schemas.microsoft.com/office/powerpoint/2010/main" val="2534972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 used in practice</a:t>
            </a:r>
            <a:endParaRPr lang="en-US" dirty="0"/>
          </a:p>
        </p:txBody>
      </p:sp>
      <p:sp>
        <p:nvSpPr>
          <p:cNvPr id="3" name="Text Placeholder 2"/>
          <p:cNvSpPr>
            <a:spLocks noGrp="1"/>
          </p:cNvSpPr>
          <p:nvPr>
            <p:ph idx="1"/>
          </p:nvPr>
        </p:nvSpPr>
        <p:spPr/>
        <p:txBody>
          <a:bodyPr/>
          <a:lstStyle/>
          <a:p>
            <a:r>
              <a:rPr lang="en-US" dirty="0"/>
              <a:t>Voting </a:t>
            </a:r>
          </a:p>
          <a:p>
            <a:r>
              <a:rPr lang="en-US" dirty="0"/>
              <a:t>Honey pots and programmatic gold</a:t>
            </a:r>
          </a:p>
          <a:p>
            <a:r>
              <a:rPr lang="en-US" dirty="0"/>
              <a:t>EM</a:t>
            </a:r>
          </a:p>
          <a:p>
            <a:r>
              <a:rPr lang="en-US" dirty="0"/>
              <a:t>Get another label</a:t>
            </a:r>
          </a:p>
        </p:txBody>
      </p:sp>
    </p:spTree>
    <p:extLst>
      <p:ext uri="{BB962C8B-B14F-4D97-AF65-F5344CB8AC3E}">
        <p14:creationId xmlns:p14="http://schemas.microsoft.com/office/powerpoint/2010/main" val="1364448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7F84-D257-E830-D436-DCFCCDCEF812}"/>
              </a:ext>
            </a:extLst>
          </p:cNvPr>
          <p:cNvSpPr>
            <a:spLocks noGrp="1"/>
          </p:cNvSpPr>
          <p:nvPr>
            <p:ph type="title"/>
          </p:nvPr>
        </p:nvSpPr>
        <p:spPr/>
        <p:txBody>
          <a:bodyPr/>
          <a:lstStyle/>
          <a:p>
            <a:r>
              <a:rPr lang="en-US" dirty="0"/>
              <a:t>LLMs</a:t>
            </a:r>
          </a:p>
        </p:txBody>
      </p:sp>
      <p:sp>
        <p:nvSpPr>
          <p:cNvPr id="3" name="Content Placeholder 2">
            <a:extLst>
              <a:ext uri="{FF2B5EF4-FFF2-40B4-BE49-F238E27FC236}">
                <a16:creationId xmlns:a16="http://schemas.microsoft.com/office/drawing/2014/main" id="{990CEA31-B83B-1F14-017F-48AC4A5A2421}"/>
              </a:ext>
            </a:extLst>
          </p:cNvPr>
          <p:cNvSpPr>
            <a:spLocks noGrp="1"/>
          </p:cNvSpPr>
          <p:nvPr>
            <p:ph idx="1"/>
          </p:nvPr>
        </p:nvSpPr>
        <p:spPr/>
        <p:txBody>
          <a:bodyPr/>
          <a:lstStyle/>
          <a:p>
            <a:r>
              <a:rPr lang="en-US" dirty="0"/>
              <a:t>Human labels are expensive</a:t>
            </a:r>
          </a:p>
          <a:p>
            <a:r>
              <a:rPr lang="en-US" dirty="0"/>
              <a:t>How about using LLMs to label documents?</a:t>
            </a:r>
          </a:p>
          <a:p>
            <a:r>
              <a:rPr lang="en-US" dirty="0"/>
              <a:t>Recent research work on this topic</a:t>
            </a:r>
          </a:p>
        </p:txBody>
      </p:sp>
    </p:spTree>
    <p:extLst>
      <p:ext uri="{BB962C8B-B14F-4D97-AF65-F5344CB8AC3E}">
        <p14:creationId xmlns:p14="http://schemas.microsoft.com/office/powerpoint/2010/main" val="61203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489-0611-F5D7-4CC9-93EC9EA638E7}"/>
              </a:ext>
            </a:extLst>
          </p:cNvPr>
          <p:cNvSpPr>
            <a:spLocks noGrp="1"/>
          </p:cNvSpPr>
          <p:nvPr>
            <p:ph type="title"/>
          </p:nvPr>
        </p:nvSpPr>
        <p:spPr/>
        <p:txBody>
          <a:bodyPr/>
          <a:lstStyle/>
          <a:p>
            <a:r>
              <a:rPr lang="en-US" dirty="0"/>
              <a:t>Human-machine collaboration</a:t>
            </a:r>
          </a:p>
        </p:txBody>
      </p:sp>
      <p:pic>
        <p:nvPicPr>
          <p:cNvPr id="5" name="Picture 4">
            <a:extLst>
              <a:ext uri="{FF2B5EF4-FFF2-40B4-BE49-F238E27FC236}">
                <a16:creationId xmlns:a16="http://schemas.microsoft.com/office/drawing/2014/main" id="{F9F20BBE-1B1A-D342-A258-E6CF6D430043}"/>
              </a:ext>
            </a:extLst>
          </p:cNvPr>
          <p:cNvPicPr>
            <a:picLocks noChangeAspect="1"/>
          </p:cNvPicPr>
          <p:nvPr/>
        </p:nvPicPr>
        <p:blipFill>
          <a:blip r:embed="rId2"/>
          <a:stretch>
            <a:fillRect/>
          </a:stretch>
        </p:blipFill>
        <p:spPr>
          <a:xfrm>
            <a:off x="3745035" y="1428749"/>
            <a:ext cx="3870202" cy="5210175"/>
          </a:xfrm>
          <a:prstGeom prst="rect">
            <a:avLst/>
          </a:prstGeom>
        </p:spPr>
      </p:pic>
    </p:spTree>
    <p:extLst>
      <p:ext uri="{BB962C8B-B14F-4D97-AF65-F5344CB8AC3E}">
        <p14:creationId xmlns:p14="http://schemas.microsoft.com/office/powerpoint/2010/main" val="383549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ABBE-771D-4E2F-8DA3-819CE337EE57}"/>
              </a:ext>
            </a:extLst>
          </p:cNvPr>
          <p:cNvSpPr>
            <a:spLocks noGrp="1"/>
          </p:cNvSpPr>
          <p:nvPr>
            <p:ph type="title"/>
          </p:nvPr>
        </p:nvSpPr>
        <p:spPr/>
        <p:txBody>
          <a:bodyPr/>
          <a:lstStyle/>
          <a:p>
            <a:r>
              <a:rPr lang="en-US" dirty="0"/>
              <a:t>Designing experiments (A/B testing)</a:t>
            </a:r>
          </a:p>
        </p:txBody>
      </p:sp>
      <p:sp>
        <p:nvSpPr>
          <p:cNvPr id="3" name="Content Placeholder 2">
            <a:extLst>
              <a:ext uri="{FF2B5EF4-FFF2-40B4-BE49-F238E27FC236}">
                <a16:creationId xmlns:a16="http://schemas.microsoft.com/office/drawing/2014/main" id="{70BAECC3-EC73-431D-A4DF-75DFF7761BEC}"/>
              </a:ext>
            </a:extLst>
          </p:cNvPr>
          <p:cNvSpPr>
            <a:spLocks noGrp="1"/>
          </p:cNvSpPr>
          <p:nvPr>
            <p:ph idx="1"/>
          </p:nvPr>
        </p:nvSpPr>
        <p:spPr>
          <a:xfrm>
            <a:off x="838199" y="1825625"/>
            <a:ext cx="8438965" cy="4351338"/>
          </a:xfrm>
        </p:spPr>
        <p:txBody>
          <a:bodyPr/>
          <a:lstStyle/>
          <a:p>
            <a:r>
              <a:rPr lang="en-US" dirty="0"/>
              <a:t>Randomization unit</a:t>
            </a:r>
          </a:p>
          <a:p>
            <a:r>
              <a:rPr lang="en-US" dirty="0"/>
              <a:t>Population</a:t>
            </a:r>
          </a:p>
          <a:p>
            <a:r>
              <a:rPr lang="en-US" dirty="0"/>
              <a:t>How large does our experiment need to be</a:t>
            </a:r>
          </a:p>
          <a:p>
            <a:r>
              <a:rPr lang="en-US" dirty="0"/>
              <a:t>How long do we run the experiment</a:t>
            </a:r>
          </a:p>
          <a:p>
            <a:r>
              <a:rPr lang="en-US" dirty="0"/>
              <a:t>Does the experiment scale well?  (1%, 2%, 5%, 10%, … )</a:t>
            </a:r>
          </a:p>
          <a:p>
            <a:r>
              <a:rPr lang="en-US" dirty="0"/>
              <a:t>https://experimentguide.com/</a:t>
            </a:r>
          </a:p>
        </p:txBody>
      </p:sp>
      <p:pic>
        <p:nvPicPr>
          <p:cNvPr id="5" name="Picture 4">
            <a:extLst>
              <a:ext uri="{FF2B5EF4-FFF2-40B4-BE49-F238E27FC236}">
                <a16:creationId xmlns:a16="http://schemas.microsoft.com/office/drawing/2014/main" id="{AA4C78E0-B8C4-4AA2-AC5E-6C7FB146F615}"/>
              </a:ext>
            </a:extLst>
          </p:cNvPr>
          <p:cNvPicPr>
            <a:picLocks noChangeAspect="1"/>
          </p:cNvPicPr>
          <p:nvPr/>
        </p:nvPicPr>
        <p:blipFill>
          <a:blip r:embed="rId2"/>
          <a:stretch>
            <a:fillRect/>
          </a:stretch>
        </p:blipFill>
        <p:spPr>
          <a:xfrm>
            <a:off x="9426040" y="2025650"/>
            <a:ext cx="2552247" cy="3611670"/>
          </a:xfrm>
          <a:prstGeom prst="rect">
            <a:avLst/>
          </a:prstGeom>
        </p:spPr>
      </p:pic>
    </p:spTree>
    <p:extLst>
      <p:ext uri="{BB962C8B-B14F-4D97-AF65-F5344CB8AC3E}">
        <p14:creationId xmlns:p14="http://schemas.microsoft.com/office/powerpoint/2010/main" val="33543241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352F-87F2-3297-BF43-F0E7F02AF82D}"/>
              </a:ext>
            </a:extLst>
          </p:cNvPr>
          <p:cNvSpPr>
            <a:spLocks noGrp="1"/>
          </p:cNvSpPr>
          <p:nvPr>
            <p:ph type="title"/>
          </p:nvPr>
        </p:nvSpPr>
        <p:spPr/>
        <p:txBody>
          <a:bodyPr/>
          <a:lstStyle/>
          <a:p>
            <a:r>
              <a:rPr lang="en-US" dirty="0"/>
              <a:t>Prompting</a:t>
            </a:r>
          </a:p>
        </p:txBody>
      </p:sp>
      <p:sp>
        <p:nvSpPr>
          <p:cNvPr id="3" name="Content Placeholder 2">
            <a:extLst>
              <a:ext uri="{FF2B5EF4-FFF2-40B4-BE49-F238E27FC236}">
                <a16:creationId xmlns:a16="http://schemas.microsoft.com/office/drawing/2014/main" id="{90A471FE-A6D4-0D6F-0AB8-3B281158B334}"/>
              </a:ext>
            </a:extLst>
          </p:cNvPr>
          <p:cNvSpPr>
            <a:spLocks noGrp="1"/>
          </p:cNvSpPr>
          <p:nvPr>
            <p:ph idx="1"/>
          </p:nvPr>
        </p:nvSpPr>
        <p:spPr/>
        <p:txBody>
          <a:bodyPr/>
          <a:lstStyle/>
          <a:p>
            <a:r>
              <a:rPr lang="en-US" dirty="0"/>
              <a:t>In-context learning</a:t>
            </a:r>
          </a:p>
          <a:p>
            <a:r>
              <a:rPr lang="en-US" dirty="0"/>
              <a:t>New capabilities can be unlocked in LLMs</a:t>
            </a:r>
          </a:p>
          <a:p>
            <a:r>
              <a:rPr lang="en-US" dirty="0"/>
              <a:t>LLM is prompted with a few in-context demonstrations</a:t>
            </a:r>
          </a:p>
          <a:p>
            <a:r>
              <a:rPr lang="en-US" dirty="0"/>
              <a:t>Learns to perform a certain task </a:t>
            </a:r>
          </a:p>
          <a:p>
            <a:r>
              <a:rPr lang="en-US" dirty="0"/>
              <a:t>Task performance is very sensitive to prompts</a:t>
            </a:r>
          </a:p>
        </p:txBody>
      </p:sp>
    </p:spTree>
    <p:extLst>
      <p:ext uri="{BB962C8B-B14F-4D97-AF65-F5344CB8AC3E}">
        <p14:creationId xmlns:p14="http://schemas.microsoft.com/office/powerpoint/2010/main" val="3173795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691C-0F15-A200-AAF8-7F9678361D96}"/>
              </a:ext>
            </a:extLst>
          </p:cNvPr>
          <p:cNvSpPr>
            <a:spLocks noGrp="1"/>
          </p:cNvSpPr>
          <p:nvPr>
            <p:ph type="title"/>
          </p:nvPr>
        </p:nvSpPr>
        <p:spPr/>
        <p:txBody>
          <a:bodyPr/>
          <a:lstStyle/>
          <a:p>
            <a:r>
              <a:rPr lang="en-US" dirty="0"/>
              <a:t>Prompt structure</a:t>
            </a:r>
          </a:p>
        </p:txBody>
      </p:sp>
      <p:sp>
        <p:nvSpPr>
          <p:cNvPr id="3" name="Content Placeholder 2">
            <a:extLst>
              <a:ext uri="{FF2B5EF4-FFF2-40B4-BE49-F238E27FC236}">
                <a16:creationId xmlns:a16="http://schemas.microsoft.com/office/drawing/2014/main" id="{752CBF9E-1530-F071-95A5-BE0296B666A2}"/>
              </a:ext>
            </a:extLst>
          </p:cNvPr>
          <p:cNvSpPr>
            <a:spLocks noGrp="1"/>
          </p:cNvSpPr>
          <p:nvPr>
            <p:ph idx="1"/>
          </p:nvPr>
        </p:nvSpPr>
        <p:spPr/>
        <p:txBody>
          <a:bodyPr>
            <a:normAutofit/>
          </a:bodyPr>
          <a:lstStyle/>
          <a:p>
            <a:r>
              <a:rPr lang="en-US" dirty="0"/>
              <a:t>Relevance evaluation task</a:t>
            </a:r>
          </a:p>
          <a:p>
            <a:r>
              <a:rPr lang="en-US" dirty="0"/>
              <a:t>Task instructions</a:t>
            </a:r>
          </a:p>
          <a:p>
            <a:pPr lvl="1"/>
            <a:r>
              <a:rPr lang="en-US" dirty="0"/>
              <a:t>You are a search quality rater evaluating relevance of web pages</a:t>
            </a:r>
          </a:p>
          <a:p>
            <a:r>
              <a:rPr lang="en-US" dirty="0"/>
              <a:t>Query-document pair to be labelled</a:t>
            </a:r>
          </a:p>
          <a:p>
            <a:pPr lvl="1"/>
            <a:r>
              <a:rPr lang="en-US" dirty="0"/>
              <a:t>Query {query}</a:t>
            </a:r>
          </a:p>
          <a:p>
            <a:pPr lvl="1"/>
            <a:r>
              <a:rPr lang="en-US" dirty="0"/>
              <a:t>Document {document}</a:t>
            </a:r>
          </a:p>
          <a:p>
            <a:pPr lvl="1"/>
            <a:r>
              <a:rPr lang="en-US" dirty="0"/>
              <a:t>Relevant?</a:t>
            </a:r>
          </a:p>
          <a:p>
            <a:r>
              <a:rPr lang="en-US" dirty="0"/>
              <a:t>Re-state the task</a:t>
            </a:r>
          </a:p>
          <a:p>
            <a:r>
              <a:rPr lang="en-US" dirty="0"/>
              <a:t>Output format</a:t>
            </a:r>
          </a:p>
        </p:txBody>
      </p:sp>
    </p:spTree>
    <p:extLst>
      <p:ext uri="{BB962C8B-B14F-4D97-AF65-F5344CB8AC3E}">
        <p14:creationId xmlns:p14="http://schemas.microsoft.com/office/powerpoint/2010/main" val="4070201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1405-6E65-BAAA-E8D9-4FEF920C335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79FF4D9-2D2F-2EAD-1A8A-28EEA4686BAB}"/>
              </a:ext>
            </a:extLst>
          </p:cNvPr>
          <p:cNvSpPr>
            <a:spLocks noGrp="1"/>
          </p:cNvSpPr>
          <p:nvPr>
            <p:ph idx="1"/>
          </p:nvPr>
        </p:nvSpPr>
        <p:spPr/>
        <p:txBody>
          <a:bodyPr/>
          <a:lstStyle/>
          <a:p>
            <a:r>
              <a:rPr lang="en-US" dirty="0"/>
              <a:t>Add tables/charts from a couple of papers</a:t>
            </a:r>
          </a:p>
        </p:txBody>
      </p:sp>
    </p:spTree>
    <p:extLst>
      <p:ext uri="{BB962C8B-B14F-4D97-AF65-F5344CB8AC3E}">
        <p14:creationId xmlns:p14="http://schemas.microsoft.com/office/powerpoint/2010/main" val="25014284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DCD-0837-99C6-ECDD-AEDC8BFE8FA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6634734-331B-43DC-98E5-08EB860A10FA}"/>
              </a:ext>
            </a:extLst>
          </p:cNvPr>
          <p:cNvSpPr>
            <a:spLocks noGrp="1"/>
          </p:cNvSpPr>
          <p:nvPr>
            <p:ph idx="1"/>
          </p:nvPr>
        </p:nvSpPr>
        <p:spPr/>
        <p:txBody>
          <a:bodyPr/>
          <a:lstStyle/>
          <a:p>
            <a:r>
              <a:rPr lang="en-US" dirty="0"/>
              <a:t>In favor</a:t>
            </a:r>
          </a:p>
          <a:p>
            <a:pPr lvl="1"/>
            <a:r>
              <a:rPr lang="en-US" dirty="0"/>
              <a:t>LLMs are able to produce an explanation</a:t>
            </a:r>
          </a:p>
          <a:p>
            <a:pPr lvl="1"/>
            <a:r>
              <a:rPr lang="en-US" dirty="0"/>
              <a:t>This could be used to assist humans in relevance judgements</a:t>
            </a:r>
          </a:p>
          <a:p>
            <a:r>
              <a:rPr lang="en-US" dirty="0"/>
              <a:t>Against</a:t>
            </a:r>
          </a:p>
          <a:p>
            <a:pPr lvl="1"/>
            <a:r>
              <a:rPr lang="en-US" dirty="0"/>
              <a:t>LLMs are not users</a:t>
            </a:r>
          </a:p>
          <a:p>
            <a:pPr lvl="1"/>
            <a:r>
              <a:rPr lang="en-US" dirty="0"/>
              <a:t>IR is about relevance to an information need</a:t>
            </a:r>
          </a:p>
          <a:p>
            <a:pPr lvl="1"/>
            <a:r>
              <a:rPr lang="en-US" dirty="0"/>
              <a:t>No proof that evaluation by LLM has any relationship to reality</a:t>
            </a:r>
          </a:p>
          <a:p>
            <a:pPr lvl="1"/>
            <a:endParaRPr lang="en-US" dirty="0"/>
          </a:p>
          <a:p>
            <a:endParaRPr lang="en-US" dirty="0"/>
          </a:p>
        </p:txBody>
      </p:sp>
    </p:spTree>
    <p:extLst>
      <p:ext uri="{BB962C8B-B14F-4D97-AF65-F5344CB8AC3E}">
        <p14:creationId xmlns:p14="http://schemas.microsoft.com/office/powerpoint/2010/main" val="23366908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0AB-8CAD-2243-3425-6F40AB9005D1}"/>
              </a:ext>
            </a:extLst>
          </p:cNvPr>
          <p:cNvSpPr>
            <a:spLocks noGrp="1"/>
          </p:cNvSpPr>
          <p:nvPr>
            <p:ph type="title"/>
          </p:nvPr>
        </p:nvSpPr>
        <p:spPr/>
        <p:txBody>
          <a:bodyPr/>
          <a:lstStyle/>
          <a:p>
            <a:r>
              <a:rPr lang="en-US" dirty="0"/>
              <a:t>The main process is unchanged </a:t>
            </a:r>
          </a:p>
        </p:txBody>
      </p:sp>
      <p:sp>
        <p:nvSpPr>
          <p:cNvPr id="3" name="Content Placeholder 2">
            <a:extLst>
              <a:ext uri="{FF2B5EF4-FFF2-40B4-BE49-F238E27FC236}">
                <a16:creationId xmlns:a16="http://schemas.microsoft.com/office/drawing/2014/main" id="{8BD8132A-22A1-5EA5-B845-0196957274E5}"/>
              </a:ext>
            </a:extLst>
          </p:cNvPr>
          <p:cNvSpPr>
            <a:spLocks noGrp="1"/>
          </p:cNvSpPr>
          <p:nvPr>
            <p:ph idx="1"/>
          </p:nvPr>
        </p:nvSpPr>
        <p:spPr/>
        <p:txBody>
          <a:bodyPr/>
          <a:lstStyle/>
          <a:p>
            <a:r>
              <a:rPr lang="en-US" dirty="0"/>
              <a:t>Regardless if labeling is done by machines or humans</a:t>
            </a:r>
          </a:p>
          <a:p>
            <a:r>
              <a:rPr lang="en-US" dirty="0"/>
              <a:t>Three main components</a:t>
            </a:r>
          </a:p>
          <a:p>
            <a:pPr lvl="1"/>
            <a:r>
              <a:rPr lang="en-US" dirty="0"/>
              <a:t>Task design</a:t>
            </a:r>
          </a:p>
          <a:p>
            <a:pPr lvl="2"/>
            <a:r>
              <a:rPr lang="en-US" dirty="0"/>
              <a:t>HIT or prompt engineering</a:t>
            </a:r>
          </a:p>
          <a:p>
            <a:pPr lvl="1"/>
            <a:r>
              <a:rPr lang="en-US" dirty="0"/>
              <a:t>Data</a:t>
            </a:r>
          </a:p>
          <a:p>
            <a:pPr lvl="1"/>
            <a:r>
              <a:rPr lang="en-US" dirty="0"/>
              <a:t>Crowd</a:t>
            </a:r>
          </a:p>
          <a:p>
            <a:pPr lvl="2"/>
            <a:r>
              <a:rPr lang="en-US" dirty="0"/>
              <a:t>Human-based crowd or LLM-based crowd</a:t>
            </a:r>
          </a:p>
          <a:p>
            <a:r>
              <a:rPr lang="en-US" dirty="0"/>
              <a:t>Quality control</a:t>
            </a:r>
          </a:p>
          <a:p>
            <a:r>
              <a:rPr lang="en-US" dirty="0"/>
              <a:t>Debugging</a:t>
            </a:r>
          </a:p>
          <a:p>
            <a:pPr lvl="1"/>
            <a:endParaRPr lang="en-US" dirty="0"/>
          </a:p>
        </p:txBody>
      </p:sp>
    </p:spTree>
    <p:extLst>
      <p:ext uri="{BB962C8B-B14F-4D97-AF65-F5344CB8AC3E}">
        <p14:creationId xmlns:p14="http://schemas.microsoft.com/office/powerpoint/2010/main" val="153299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A808-996B-4B5E-9BCA-68758F999F71}"/>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D2F5E0B-5C66-479F-88BC-59AC5E2CEC5B}"/>
              </a:ext>
            </a:extLst>
          </p:cNvPr>
          <p:cNvSpPr>
            <a:spLocks noGrp="1"/>
          </p:cNvSpPr>
          <p:nvPr>
            <p:ph idx="1"/>
          </p:nvPr>
        </p:nvSpPr>
        <p:spPr/>
        <p:txBody>
          <a:bodyPr>
            <a:normAutofit/>
          </a:bodyPr>
          <a:lstStyle/>
          <a:p>
            <a:r>
              <a:rPr lang="en-US" dirty="0"/>
              <a:t>Offline evaluation</a:t>
            </a:r>
          </a:p>
          <a:p>
            <a:r>
              <a:rPr lang="en-US" dirty="0"/>
              <a:t>Online evaluation</a:t>
            </a:r>
          </a:p>
          <a:p>
            <a:r>
              <a:rPr lang="en-US" dirty="0"/>
              <a:t>Benchmarks consist of</a:t>
            </a:r>
          </a:p>
          <a:p>
            <a:pPr lvl="1"/>
            <a:r>
              <a:rPr lang="en-US" dirty="0"/>
              <a:t>Document collection</a:t>
            </a:r>
          </a:p>
          <a:p>
            <a:pPr lvl="1"/>
            <a:r>
              <a:rPr lang="en-US" dirty="0"/>
              <a:t>Query set</a:t>
            </a:r>
          </a:p>
          <a:p>
            <a:pPr lvl="1"/>
            <a:r>
              <a:rPr lang="en-US" dirty="0"/>
              <a:t>Assessment methodology</a:t>
            </a:r>
          </a:p>
          <a:p>
            <a:r>
              <a:rPr lang="en-US" dirty="0"/>
              <a:t>Assessment methodology can use raters, user clicks, or a combination</a:t>
            </a:r>
          </a:p>
          <a:p>
            <a:pPr lvl="1"/>
            <a:r>
              <a:rPr lang="en-US" dirty="0"/>
              <a:t>These get quantized into a goodness measure – Precision/NDCG etc.</a:t>
            </a:r>
          </a:p>
          <a:p>
            <a:pPr lvl="1"/>
            <a:r>
              <a:rPr lang="en-US" dirty="0"/>
              <a:t>Different engines/algorithms compared on a benchmark together with a goodness measure</a:t>
            </a:r>
          </a:p>
          <a:p>
            <a:endParaRPr lang="en-US" dirty="0"/>
          </a:p>
          <a:p>
            <a:endParaRPr lang="en-US" dirty="0"/>
          </a:p>
        </p:txBody>
      </p:sp>
    </p:spTree>
    <p:extLst>
      <p:ext uri="{BB962C8B-B14F-4D97-AF65-F5344CB8AC3E}">
        <p14:creationId xmlns:p14="http://schemas.microsoft.com/office/powerpoint/2010/main" val="75002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0D94-C475-57BD-AB3C-69583FB22BE2}"/>
              </a:ext>
            </a:extLst>
          </p:cNvPr>
          <p:cNvSpPr>
            <a:spLocks noGrp="1"/>
          </p:cNvSpPr>
          <p:nvPr>
            <p:ph type="title"/>
          </p:nvPr>
        </p:nvSpPr>
        <p:spPr/>
        <p:txBody>
          <a:bodyPr/>
          <a:lstStyle/>
          <a:p>
            <a:r>
              <a:rPr lang="en-US" dirty="0"/>
              <a:t>Easy</a:t>
            </a:r>
          </a:p>
        </p:txBody>
      </p:sp>
      <p:sp>
        <p:nvSpPr>
          <p:cNvPr id="3" name="Content Placeholder 2">
            <a:extLst>
              <a:ext uri="{FF2B5EF4-FFF2-40B4-BE49-F238E27FC236}">
                <a16:creationId xmlns:a16="http://schemas.microsoft.com/office/drawing/2014/main" id="{F078BBDF-8C53-4ADE-7421-446905A58C43}"/>
              </a:ext>
            </a:extLst>
          </p:cNvPr>
          <p:cNvSpPr>
            <a:spLocks noGrp="1"/>
          </p:cNvSpPr>
          <p:nvPr>
            <p:ph idx="1"/>
          </p:nvPr>
        </p:nvSpPr>
        <p:spPr/>
        <p:txBody>
          <a:bodyPr/>
          <a:lstStyle/>
          <a:p>
            <a:r>
              <a:rPr lang="en-US" dirty="0"/>
              <a:t>Inverted index solutions</a:t>
            </a:r>
          </a:p>
          <a:p>
            <a:pPr lvl="1"/>
            <a:r>
              <a:rPr lang="en-US" dirty="0"/>
              <a:t>Elastic Search, </a:t>
            </a:r>
            <a:r>
              <a:rPr lang="en-US" dirty="0" err="1"/>
              <a:t>Solr</a:t>
            </a:r>
            <a:r>
              <a:rPr lang="en-US" dirty="0"/>
              <a:t>, Lucene</a:t>
            </a:r>
          </a:p>
          <a:p>
            <a:pPr lvl="1"/>
            <a:r>
              <a:rPr lang="en-US" dirty="0"/>
              <a:t>SQL-contains</a:t>
            </a:r>
          </a:p>
          <a:p>
            <a:r>
              <a:rPr lang="en-US" dirty="0"/>
              <a:t>Basic multilingual support</a:t>
            </a:r>
          </a:p>
          <a:p>
            <a:r>
              <a:rPr lang="en-US" dirty="0"/>
              <a:t>Simple ranking</a:t>
            </a:r>
          </a:p>
          <a:p>
            <a:pPr lvl="1"/>
            <a:r>
              <a:rPr lang="en-US" dirty="0" err="1"/>
              <a:t>Tf-idf</a:t>
            </a:r>
            <a:endParaRPr lang="en-US" dirty="0"/>
          </a:p>
          <a:p>
            <a:pPr lvl="1"/>
            <a:r>
              <a:rPr lang="en-US" dirty="0"/>
              <a:t>BM25</a:t>
            </a:r>
          </a:p>
          <a:p>
            <a:r>
              <a:rPr lang="en-US" dirty="0"/>
              <a:t>NLP tools</a:t>
            </a:r>
          </a:p>
          <a:p>
            <a:pPr lvl="1"/>
            <a:r>
              <a:rPr lang="en-US" dirty="0"/>
              <a:t>POS, NER, etc.</a:t>
            </a:r>
          </a:p>
          <a:p>
            <a:pPr lvl="1"/>
            <a:endParaRPr lang="en-US" dirty="0"/>
          </a:p>
        </p:txBody>
      </p:sp>
    </p:spTree>
    <p:extLst>
      <p:ext uri="{BB962C8B-B14F-4D97-AF65-F5344CB8AC3E}">
        <p14:creationId xmlns:p14="http://schemas.microsoft.com/office/powerpoint/2010/main" val="351572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4358</TotalTime>
  <Words>4481</Words>
  <Application>Microsoft Office PowerPoint</Application>
  <PresentationFormat>Widescreen</PresentationFormat>
  <Paragraphs>625</Paragraphs>
  <Slides>74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Courier New</vt:lpstr>
      <vt:lpstr>Segoe UI</vt:lpstr>
      <vt:lpstr>Office Theme</vt:lpstr>
      <vt:lpstr>CIKM tutorial </vt:lpstr>
      <vt:lpstr>HEMU Dimensions</vt:lpstr>
      <vt:lpstr>HEMU Dimensions - II</vt:lpstr>
      <vt:lpstr>Hard</vt:lpstr>
      <vt:lpstr>Relevance</vt:lpstr>
      <vt:lpstr>Large scale experimentation</vt:lpstr>
      <vt:lpstr>Designing experiments (A/B testing)</vt:lpstr>
      <vt:lpstr>Recap</vt:lpstr>
      <vt:lpstr>Easy</vt:lpstr>
      <vt:lpstr>Medium – Knowledge graphs</vt:lpstr>
      <vt:lpstr>Introduction</vt:lpstr>
      <vt:lpstr>Introduction - II</vt:lpstr>
      <vt:lpstr>Introduction - III</vt:lpstr>
      <vt:lpstr>KG vs DB</vt:lpstr>
      <vt:lpstr>Why we care?</vt:lpstr>
      <vt:lpstr>KGs in action</vt:lpstr>
      <vt:lpstr>Example - Autocomplete</vt:lpstr>
      <vt:lpstr>Example - Entity cards</vt:lpstr>
      <vt:lpstr>Example - answers</vt:lpstr>
      <vt:lpstr>Main concepts</vt:lpstr>
      <vt:lpstr>Main concepts - II</vt:lpstr>
      <vt:lpstr>Main concepts - III</vt:lpstr>
      <vt:lpstr>Relationships and attributes</vt:lpstr>
      <vt:lpstr>Data models</vt:lpstr>
      <vt:lpstr>Data access</vt:lpstr>
      <vt:lpstr>Information needs</vt:lpstr>
      <vt:lpstr>How do we build one</vt:lpstr>
      <vt:lpstr>Many choices</vt:lpstr>
      <vt:lpstr>Input sources</vt:lpstr>
      <vt:lpstr>Entity discovery</vt:lpstr>
      <vt:lpstr>Entity discovery - II</vt:lpstr>
      <vt:lpstr>Entity linking</vt:lpstr>
      <vt:lpstr>Entity linking - example</vt:lpstr>
      <vt:lpstr>Entity linking – components</vt:lpstr>
      <vt:lpstr>Entity matching</vt:lpstr>
      <vt:lpstr>Attributes and relationships</vt:lpstr>
      <vt:lpstr>KG Curation</vt:lpstr>
      <vt:lpstr>Architecture for KG construction</vt:lpstr>
      <vt:lpstr>Where is the KG?</vt:lpstr>
      <vt:lpstr>Some scenarios</vt:lpstr>
      <vt:lpstr>Some scenarios - II</vt:lpstr>
      <vt:lpstr>KGs for IR - summary</vt:lpstr>
      <vt:lpstr>Representation</vt:lpstr>
      <vt:lpstr>Predicate folding - example</vt:lpstr>
      <vt:lpstr>Entity retrieval</vt:lpstr>
      <vt:lpstr>Document retrieval</vt:lpstr>
      <vt:lpstr>Semantic search</vt:lpstr>
      <vt:lpstr>EL in queries</vt:lpstr>
      <vt:lpstr>Using entities for search</vt:lpstr>
      <vt:lpstr>KGs &amp; LLMs</vt:lpstr>
      <vt:lpstr>Ugly - Labeling</vt:lpstr>
      <vt:lpstr>The bad news first</vt:lpstr>
      <vt:lpstr>There is hope</vt:lpstr>
      <vt:lpstr>What is a label?</vt:lpstr>
      <vt:lpstr>Why we need labels?</vt:lpstr>
      <vt:lpstr>Why we care?</vt:lpstr>
      <vt:lpstr>Lifecycle of a label</vt:lpstr>
      <vt:lpstr>Relevance labels</vt:lpstr>
      <vt:lpstr>Careful with that axe data, Eugene</vt:lpstr>
      <vt:lpstr>The state of the field</vt:lpstr>
      <vt:lpstr>The need for humans</vt:lpstr>
      <vt:lpstr>Problems</vt:lpstr>
      <vt:lpstr>A spectrum of labeling tasks</vt:lpstr>
      <vt:lpstr>Prepare the environment</vt:lpstr>
      <vt:lpstr>HIT design principles</vt:lpstr>
      <vt:lpstr>Quality control in general</vt:lpstr>
      <vt:lpstr>Algorithms used in practice</vt:lpstr>
      <vt:lpstr>LLMs</vt:lpstr>
      <vt:lpstr>Human-machine collaboration</vt:lpstr>
      <vt:lpstr>Prompting</vt:lpstr>
      <vt:lpstr>Prompt structure</vt:lpstr>
      <vt:lpstr>Results</vt:lpstr>
      <vt:lpstr>Discussion</vt:lpstr>
      <vt:lpstr>The main process is unchanged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Alonso, Omar</cp:lastModifiedBy>
  <cp:revision>20</cp:revision>
  <dcterms:created xsi:type="dcterms:W3CDTF">2023-10-14T17:43:05Z</dcterms:created>
  <dcterms:modified xsi:type="dcterms:W3CDTF">2023-10-17T18:34:20Z</dcterms:modified>
</cp:coreProperties>
</file>