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1807" r:id="rId6"/>
    <p:sldId id="1808" r:id="rId7"/>
    <p:sldId id="1857" r:id="rId8"/>
    <p:sldId id="1314" r:id="rId9"/>
    <p:sldId id="1851" r:id="rId10"/>
    <p:sldId id="1245" r:id="rId11"/>
    <p:sldId id="1859" r:id="rId12"/>
    <p:sldId id="1318" r:id="rId13"/>
    <p:sldId id="1393" r:id="rId14"/>
    <p:sldId id="1819" r:id="rId15"/>
    <p:sldId id="1394" r:id="rId16"/>
    <p:sldId id="1246" r:id="rId17"/>
    <p:sldId id="1858" r:id="rId18"/>
    <p:sldId id="1336" r:id="rId19"/>
    <p:sldId id="1352" r:id="rId20"/>
    <p:sldId id="1421" r:id="rId21"/>
    <p:sldId id="1860" r:id="rId22"/>
    <p:sldId id="1861" r:id="rId23"/>
    <p:sldId id="1862" r:id="rId24"/>
    <p:sldId id="1863" r:id="rId25"/>
    <p:sldId id="1866" r:id="rId26"/>
    <p:sldId id="1864" r:id="rId27"/>
    <p:sldId id="18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sorterViewPr>
    <p:cViewPr>
      <p:scale>
        <a:sx n="100" d="100"/>
        <a:sy n="100" d="100"/>
      </p:scale>
      <p:origin x="0" y="-1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FD780-EA6A-4E3B-BF38-905C1C698CBD}"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DE0CF-801B-499C-958D-2FA850944AE8}" type="slidenum">
              <a:rPr lang="en-US" smtClean="0"/>
              <a:t>‹#›</a:t>
            </a:fld>
            <a:endParaRPr lang="en-US"/>
          </a:p>
        </p:txBody>
      </p:sp>
    </p:spTree>
    <p:extLst>
      <p:ext uri="{BB962C8B-B14F-4D97-AF65-F5344CB8AC3E}">
        <p14:creationId xmlns:p14="http://schemas.microsoft.com/office/powerpoint/2010/main" val="379993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3780A17-9181-4999-BDA9-66B3176A2370}" type="datetime1">
              <a:rPr lang="en-US" smtClean="0"/>
              <a:t>10/15/2023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82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E82683-2E85-4721-9FF6-915D29D60424}"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7772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2D2EDF-6A62-4660-A20B-5D6D0D49BEF8}"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5707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26777FA-EAEF-4807-802C-C4B5CF96A891}"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767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1E20347-C8ED-4BA1-B179-1DA4B3D600B8}"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0532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8D3A29-106D-403C-8328-625F440C64EA}"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7300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C1425-89FB-4C85-96F3-4DE00806159B}"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618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2A675D-1F7E-4E09-9860-48B95FCEF164}"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5771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ABBF04-663A-4A7C-8094-AB89E55597FD}"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4487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64A0E455-3C4B-492D-85B5-141AE2E8036F}" type="datetime1">
              <a:rPr lang="en-US" smtClean="0"/>
              <a:t>10/15/2023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197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54F90B-4B98-499D-B9E1-AAD755513560}"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82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FF1-FF15-C238-CFDD-0EB4F2A39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2A3903-A919-95D0-A424-6EF1A1AEE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72575-A974-A80B-A117-EF604C711F34}"/>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06002BE3-FDC8-465C-C186-672BA99FF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96F4D-B851-7A8A-734C-D1758A79A45A}"/>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39366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9539-271A-AC65-FC25-FB6C38711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D343B-0A40-8BBD-EB2D-F275438A2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C75D-0E33-64D4-C565-D906F192EB39}"/>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A1645D09-EFA5-DA63-B8CC-1069B2FFD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8E998-7DFD-B8FA-9F66-B4B9B0906D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55233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61BC9-D81F-7B78-A92A-D205FEA78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FF85F-1688-EF11-98BD-15C9928DA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72E07-AD1F-2767-A364-3A1FE66820AA}"/>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A7608529-0686-1F35-12B3-07955FA2E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B340E-E3E3-4CC0-12F3-7228CD94804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3993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8358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42951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FF3F-7B07-11A4-B03F-2B514F0F0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08200-44F4-8C46-BE09-D6CF78E0E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1696B-EAAC-ECEE-1A19-EB5C8DBA0C93}"/>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B3850A07-BEDB-F806-DF51-31C5D5C71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EA2CC-C5DC-DCEA-172B-2C28B670D3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607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3F83-0F42-E1B1-4844-021290F51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B43B1-4F98-B734-5EAB-CCC5AC850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69829-8829-78F7-04D7-8CF4E05FDA40}"/>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899CEFD6-07F9-5E10-3167-8FC18ABF5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DCAE-805C-18B7-4452-51294E5BC678}"/>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9646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5B95-786E-D39B-0E3D-7CC021993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632D4-9CDE-6B28-3F69-9D226FC29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C3C83A-6C86-1200-839B-9EF5088DC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8EAFD-804D-D53E-55BE-C697F90CB711}"/>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6" name="Footer Placeholder 5">
            <a:extLst>
              <a:ext uri="{FF2B5EF4-FFF2-40B4-BE49-F238E27FC236}">
                <a16:creationId xmlns:a16="http://schemas.microsoft.com/office/drawing/2014/main" id="{BCD056FC-EF91-E166-19F7-2649D6C8A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43102-9F94-8471-07D4-5C15CE5FB5B4}"/>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2463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6FAA-FFCE-EAF9-44A9-BB6280A00D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972DC-75E2-47B7-1B49-236A36BE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03726-5695-F3BD-7946-62F4AB8F1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DBB9-3571-2251-5987-BEC88BE65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8EE2-FA33-A55B-7E83-0E849CEEC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4D100-00E8-FD20-9CE7-4444FDB19993}"/>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8" name="Footer Placeholder 7">
            <a:extLst>
              <a:ext uri="{FF2B5EF4-FFF2-40B4-BE49-F238E27FC236}">
                <a16:creationId xmlns:a16="http://schemas.microsoft.com/office/drawing/2014/main" id="{59717DEC-F237-814A-E9D1-AA2263311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CD45C-263C-70E8-FFED-C47B49FEB03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77375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6C39-3985-F37F-A7A5-EE7F9D2EE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B6B8E-E25C-4F8D-DFF0-7AB10421807F}"/>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4" name="Footer Placeholder 3">
            <a:extLst>
              <a:ext uri="{FF2B5EF4-FFF2-40B4-BE49-F238E27FC236}">
                <a16:creationId xmlns:a16="http://schemas.microsoft.com/office/drawing/2014/main" id="{AB03E2EB-91AE-D98A-6DCD-071747FA5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03F71-33BF-B0F8-9FE4-C75977415F4E}"/>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9813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88A65-7D95-F3C1-C0D6-71C0B3AFE046}"/>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3" name="Footer Placeholder 2">
            <a:extLst>
              <a:ext uri="{FF2B5EF4-FFF2-40B4-BE49-F238E27FC236}">
                <a16:creationId xmlns:a16="http://schemas.microsoft.com/office/drawing/2014/main" id="{56C571B3-8F54-00E6-3A8E-D6C99C567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DA353-697C-2AAA-4453-21CD8047E485}"/>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478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C78D-9C70-F767-8F7A-BDC9EE99C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1F29E-1E99-8D57-C11A-B1153B3AE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AD83A-96BD-1A9B-5D34-5C5B46E5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27830-E67C-AA60-830A-7F5591C34D8A}"/>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6" name="Footer Placeholder 5">
            <a:extLst>
              <a:ext uri="{FF2B5EF4-FFF2-40B4-BE49-F238E27FC236}">
                <a16:creationId xmlns:a16="http://schemas.microsoft.com/office/drawing/2014/main" id="{FEF679B2-1326-5371-96C1-E56D59899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8A3EA-9CBF-8C4D-5534-B14FACF134E3}"/>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0785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EC93-6F4E-A787-48E5-9FFF0CC5C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A9CCA-EB86-A358-9314-1A0882489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95E14-6A77-4393-2658-4CEED7F1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3FCA7-C1BF-6074-8E03-EBA900EA16A7}"/>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6" name="Footer Placeholder 5">
            <a:extLst>
              <a:ext uri="{FF2B5EF4-FFF2-40B4-BE49-F238E27FC236}">
                <a16:creationId xmlns:a16="http://schemas.microsoft.com/office/drawing/2014/main" id="{557AB7FE-8BE5-60CA-1D99-5312339AA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55CD1-C775-64F8-4AA4-2A7E53D86F8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97882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A6471-928C-8FE8-382D-11293445F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97492-CBAD-C210-BE3C-33F0D4D1C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D6844-5CBE-A836-72B2-92CFF47F4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0C3DA602-D838-FB14-CA53-D27EE422D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673C4-1325-C8E0-9C08-23F857B40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F5434-5643-4581-9B01-D83208C6FCFE}" type="slidenum">
              <a:rPr lang="en-US" smtClean="0"/>
              <a:t>‹#›</a:t>
            </a:fld>
            <a:endParaRPr lang="en-US"/>
          </a:p>
        </p:txBody>
      </p:sp>
    </p:spTree>
    <p:extLst>
      <p:ext uri="{BB962C8B-B14F-4D97-AF65-F5344CB8AC3E}">
        <p14:creationId xmlns:p14="http://schemas.microsoft.com/office/powerpoint/2010/main" val="3061700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AD44-9087-6625-62BE-8EE96B7A8C4D}"/>
              </a:ext>
            </a:extLst>
          </p:cNvPr>
          <p:cNvSpPr>
            <a:spLocks noGrp="1"/>
          </p:cNvSpPr>
          <p:nvPr>
            <p:ph type="ctrTitle"/>
          </p:nvPr>
        </p:nvSpPr>
        <p:spPr/>
        <p:txBody>
          <a:bodyPr/>
          <a:lstStyle/>
          <a:p>
            <a:r>
              <a:rPr lang="en-US" dirty="0"/>
              <a:t>CIKM tutorial </a:t>
            </a:r>
          </a:p>
        </p:txBody>
      </p:sp>
      <p:sp>
        <p:nvSpPr>
          <p:cNvPr id="3" name="Subtitle 2">
            <a:extLst>
              <a:ext uri="{FF2B5EF4-FFF2-40B4-BE49-F238E27FC236}">
                <a16:creationId xmlns:a16="http://schemas.microsoft.com/office/drawing/2014/main" id="{68A593B6-65F2-9878-D76C-C361CAD9AAB0}"/>
              </a:ext>
            </a:extLst>
          </p:cNvPr>
          <p:cNvSpPr>
            <a:spLocks noGrp="1"/>
          </p:cNvSpPr>
          <p:nvPr>
            <p:ph type="subTitle" idx="1"/>
          </p:nvPr>
        </p:nvSpPr>
        <p:spPr/>
        <p:txBody>
          <a:bodyPr/>
          <a:lstStyle/>
          <a:p>
            <a:r>
              <a:rPr lang="en-US" dirty="0"/>
              <a:t>Work in progress</a:t>
            </a:r>
          </a:p>
        </p:txBody>
      </p:sp>
    </p:spTree>
    <p:extLst>
      <p:ext uri="{BB962C8B-B14F-4D97-AF65-F5344CB8AC3E}">
        <p14:creationId xmlns:p14="http://schemas.microsoft.com/office/powerpoint/2010/main" val="40349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Lifecycle of a label</a:t>
            </a:r>
          </a:p>
        </p:txBody>
      </p:sp>
      <p:sp>
        <p:nvSpPr>
          <p:cNvPr id="2" name="Text Placeholder 1"/>
          <p:cNvSpPr>
            <a:spLocks noGrp="1"/>
          </p:cNvSpPr>
          <p:nvPr>
            <p:ph idx="1"/>
          </p:nvPr>
        </p:nvSpPr>
        <p:spPr>
          <a:xfrm>
            <a:off x="838200" y="1825625"/>
            <a:ext cx="2952565" cy="4351338"/>
          </a:xfrm>
        </p:spPr>
        <p:txBody>
          <a:bodyPr/>
          <a:lstStyle/>
          <a:p>
            <a:r>
              <a:rPr lang="en-US" dirty="0"/>
              <a:t>Information retrieval example</a:t>
            </a:r>
          </a:p>
        </p:txBody>
      </p:sp>
      <p:pic>
        <p:nvPicPr>
          <p:cNvPr id="4" name="Picture 3"/>
          <p:cNvPicPr/>
          <p:nvPr/>
        </p:nvPicPr>
        <p:blipFill>
          <a:blip r:embed="rId2"/>
          <a:stretch>
            <a:fillRect/>
          </a:stretch>
        </p:blipFill>
        <p:spPr>
          <a:xfrm>
            <a:off x="3714717" y="1337343"/>
            <a:ext cx="4762568" cy="5151330"/>
          </a:xfrm>
          <a:prstGeom prst="rect">
            <a:avLst/>
          </a:prstGeom>
        </p:spPr>
      </p:pic>
      <p:sp>
        <p:nvSpPr>
          <p:cNvPr id="5" name="Right Brace 4"/>
          <p:cNvSpPr/>
          <p:nvPr/>
        </p:nvSpPr>
        <p:spPr>
          <a:xfrm>
            <a:off x="8635870" y="1412044"/>
            <a:ext cx="298808" cy="2166360"/>
          </a:xfrm>
          <a:prstGeom prst="rightBrace">
            <a:avLst/>
          </a:prstGeom>
          <a:solidFill>
            <a:schemeClr val="bg2"/>
          </a:solid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7" name="TextBox 6"/>
          <p:cNvSpPr txBox="1"/>
          <p:nvPr/>
        </p:nvSpPr>
        <p:spPr>
          <a:xfrm>
            <a:off x="9093265" y="2024531"/>
            <a:ext cx="2667294" cy="941386"/>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Using a crowd to label a data set</a:t>
            </a:r>
          </a:p>
        </p:txBody>
      </p:sp>
      <p:sp>
        <p:nvSpPr>
          <p:cNvPr id="8" name="TextBox 7"/>
          <p:cNvSpPr txBox="1"/>
          <p:nvPr/>
        </p:nvSpPr>
        <p:spPr>
          <a:xfrm>
            <a:off x="9161811" y="4400127"/>
            <a:ext cx="2763270" cy="1267251"/>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Using ML to process the complete data set</a:t>
            </a:r>
          </a:p>
        </p:txBody>
      </p:sp>
      <p:sp>
        <p:nvSpPr>
          <p:cNvPr id="9" name="Right Brace 8"/>
          <p:cNvSpPr/>
          <p:nvPr/>
        </p:nvSpPr>
        <p:spPr>
          <a:xfrm>
            <a:off x="8635870" y="3612991"/>
            <a:ext cx="298808" cy="2729390"/>
          </a:xfrm>
          <a:prstGeom prst="rightBrace">
            <a:avLst/>
          </a:prstGeom>
          <a:solidFill>
            <a:schemeClr val="bg2"/>
          </a:solid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Tree>
    <p:extLst>
      <p:ext uri="{BB962C8B-B14F-4D97-AF65-F5344CB8AC3E}">
        <p14:creationId xmlns:p14="http://schemas.microsoft.com/office/powerpoint/2010/main" val="8055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EE94-3BF7-9D8B-9811-9937BEFBF051}"/>
              </a:ext>
            </a:extLst>
          </p:cNvPr>
          <p:cNvSpPr>
            <a:spLocks noGrp="1"/>
          </p:cNvSpPr>
          <p:nvPr>
            <p:ph type="title"/>
          </p:nvPr>
        </p:nvSpPr>
        <p:spPr/>
        <p:txBody>
          <a:bodyPr/>
          <a:lstStyle/>
          <a:p>
            <a:r>
              <a:rPr lang="en-US" dirty="0"/>
              <a:t>Relevance labels</a:t>
            </a:r>
          </a:p>
        </p:txBody>
      </p:sp>
      <p:sp>
        <p:nvSpPr>
          <p:cNvPr id="3" name="Content Placeholder 2">
            <a:extLst>
              <a:ext uri="{FF2B5EF4-FFF2-40B4-BE49-F238E27FC236}">
                <a16:creationId xmlns:a16="http://schemas.microsoft.com/office/drawing/2014/main" id="{F332A036-04EA-D36B-F5A8-9A2AEDEF49E4}"/>
              </a:ext>
            </a:extLst>
          </p:cNvPr>
          <p:cNvSpPr>
            <a:spLocks noGrp="1"/>
          </p:cNvSpPr>
          <p:nvPr>
            <p:ph idx="1"/>
          </p:nvPr>
        </p:nvSpPr>
        <p:spPr/>
        <p:txBody>
          <a:bodyPr/>
          <a:lstStyle/>
          <a:p>
            <a:r>
              <a:rPr lang="en-US" dirty="0"/>
              <a:t>Indicate whether a search result is valuable to a searcher</a:t>
            </a:r>
          </a:p>
          <a:p>
            <a:r>
              <a:rPr lang="en-US" dirty="0"/>
              <a:t>Key in evaluation and optimization IR systems</a:t>
            </a:r>
          </a:p>
          <a:p>
            <a:r>
              <a:rPr lang="en-US" dirty="0"/>
              <a:t>Editors or experts</a:t>
            </a:r>
          </a:p>
          <a:p>
            <a:pPr lvl="1"/>
            <a:r>
              <a:rPr lang="en-US" dirty="0"/>
              <a:t>TREC-style</a:t>
            </a:r>
          </a:p>
          <a:p>
            <a:r>
              <a:rPr lang="en-US" dirty="0"/>
              <a:t>Crowdsourcing</a:t>
            </a:r>
          </a:p>
          <a:p>
            <a:r>
              <a:rPr lang="en-US" dirty="0"/>
              <a:t>LLMs</a:t>
            </a:r>
          </a:p>
          <a:p>
            <a:pPr marL="457200" lvl="1" indent="0">
              <a:buNone/>
            </a:pPr>
            <a:endParaRPr lang="en-US" dirty="0"/>
          </a:p>
        </p:txBody>
      </p:sp>
    </p:spTree>
    <p:extLst>
      <p:ext uri="{BB962C8B-B14F-4D97-AF65-F5344CB8AC3E}">
        <p14:creationId xmlns:p14="http://schemas.microsoft.com/office/powerpoint/2010/main" val="157181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Careful with that </a:t>
            </a:r>
            <a:r>
              <a:rPr lang="en-US" strike="sngStrike" dirty="0"/>
              <a:t>axe</a:t>
            </a:r>
            <a:r>
              <a:rPr lang="en-US" dirty="0"/>
              <a:t> data, Eugene</a:t>
            </a:r>
          </a:p>
        </p:txBody>
      </p:sp>
      <p:sp>
        <p:nvSpPr>
          <p:cNvPr id="3" name="Content Placeholder 2"/>
          <p:cNvSpPr>
            <a:spLocks noGrp="1"/>
          </p:cNvSpPr>
          <p:nvPr>
            <p:ph idx="1"/>
          </p:nvPr>
        </p:nvSpPr>
        <p:spPr/>
        <p:txBody>
          <a:bodyPr/>
          <a:lstStyle/>
          <a:p>
            <a:r>
              <a:rPr lang="en-US" dirty="0"/>
              <a:t>In the era of big data and machine learning </a:t>
            </a:r>
          </a:p>
          <a:p>
            <a:pPr lvl="1"/>
            <a:r>
              <a:rPr lang="en-US" dirty="0"/>
              <a:t>labels -&gt; features -&gt; predictive model -&gt; optimization</a:t>
            </a:r>
          </a:p>
          <a:p>
            <a:r>
              <a:rPr lang="en-US" dirty="0"/>
              <a:t>Labeling perceived as boring</a:t>
            </a:r>
          </a:p>
          <a:p>
            <a:r>
              <a:rPr lang="en-US" dirty="0"/>
              <a:t>Tendency to rush labeling</a:t>
            </a:r>
          </a:p>
          <a:p>
            <a:r>
              <a:rPr lang="en-US" dirty="0"/>
              <a:t>Quality is key </a:t>
            </a:r>
          </a:p>
          <a:p>
            <a:pPr lvl="1"/>
            <a:r>
              <a:rPr lang="en-US" dirty="0"/>
              <a:t>Garbage in, garbage out</a:t>
            </a:r>
          </a:p>
          <a:p>
            <a:r>
              <a:rPr lang="en-US" dirty="0"/>
              <a:t>Own the entire stack</a:t>
            </a:r>
          </a:p>
          <a:p>
            <a:pPr lvl="1"/>
            <a:r>
              <a:rPr lang="en-US" dirty="0"/>
              <a:t>Labeling, modeling, infrastructure, deployment</a:t>
            </a:r>
          </a:p>
        </p:txBody>
      </p:sp>
    </p:spTree>
    <p:extLst>
      <p:ext uri="{BB962C8B-B14F-4D97-AF65-F5344CB8AC3E}">
        <p14:creationId xmlns:p14="http://schemas.microsoft.com/office/powerpoint/2010/main" val="421108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state of the field</a:t>
            </a:r>
          </a:p>
        </p:txBody>
      </p:sp>
      <p:sp>
        <p:nvSpPr>
          <p:cNvPr id="3" name="Content Placeholder 2"/>
          <p:cNvSpPr>
            <a:spLocks noGrp="1"/>
          </p:cNvSpPr>
          <p:nvPr>
            <p:ph idx="1"/>
          </p:nvPr>
        </p:nvSpPr>
        <p:spPr/>
        <p:txBody>
          <a:bodyPr>
            <a:normAutofit fontScale="85000" lnSpcReduction="20000"/>
          </a:bodyPr>
          <a:lstStyle/>
          <a:p>
            <a:r>
              <a:rPr lang="en-US" dirty="0"/>
              <a:t>Human-labeled data is more important than ever</a:t>
            </a:r>
          </a:p>
          <a:p>
            <a:r>
              <a:rPr lang="en-US" dirty="0"/>
              <a:t>Requirements</a:t>
            </a:r>
          </a:p>
          <a:p>
            <a:pPr lvl="1"/>
            <a:r>
              <a:rPr lang="en-US" dirty="0"/>
              <a:t>Throughput -&gt; ASAP; I need the labels for yesterday</a:t>
            </a:r>
          </a:p>
          <a:p>
            <a:pPr lvl="1"/>
            <a:r>
              <a:rPr lang="en-US" dirty="0"/>
              <a:t>Cost -&gt; cheap; if possible free</a:t>
            </a:r>
          </a:p>
          <a:p>
            <a:pPr lvl="1"/>
            <a:r>
              <a:rPr lang="en-US" dirty="0"/>
              <a:t>Quality -&gt; top </a:t>
            </a:r>
          </a:p>
          <a:p>
            <a:r>
              <a:rPr lang="en-US" dirty="0"/>
              <a:t>Performed as a one-off by 3</a:t>
            </a:r>
            <a:r>
              <a:rPr lang="en-US" baseline="30000" dirty="0"/>
              <a:t>rd</a:t>
            </a:r>
            <a:r>
              <a:rPr lang="en-US" dirty="0"/>
              <a:t> party (crowd or editors)</a:t>
            </a:r>
          </a:p>
          <a:p>
            <a:r>
              <a:rPr lang="en-US" dirty="0"/>
              <a:t>Needs development work to get good results</a:t>
            </a:r>
          </a:p>
          <a:p>
            <a:r>
              <a:rPr lang="en-US" dirty="0"/>
              <a:t>Very limited functionality in current platforms</a:t>
            </a:r>
          </a:p>
          <a:p>
            <a:pPr lvl="1"/>
            <a:r>
              <a:rPr lang="en-US" dirty="0"/>
              <a:t>Mechanical Turk, </a:t>
            </a:r>
            <a:r>
              <a:rPr lang="en-US" dirty="0" err="1"/>
              <a:t>SageMaker</a:t>
            </a:r>
            <a:r>
              <a:rPr lang="en-US" dirty="0"/>
              <a:t> (Amazon)</a:t>
            </a:r>
          </a:p>
          <a:p>
            <a:pPr lvl="1"/>
            <a:r>
              <a:rPr lang="en-US" dirty="0"/>
              <a:t>Figure Eight (Appen)</a:t>
            </a:r>
          </a:p>
          <a:p>
            <a:pPr lvl="1"/>
            <a:r>
              <a:rPr lang="en-US" dirty="0" err="1"/>
              <a:t>Toloka</a:t>
            </a:r>
            <a:r>
              <a:rPr lang="en-US" dirty="0"/>
              <a:t> (Yandex)</a:t>
            </a:r>
          </a:p>
          <a:p>
            <a:pPr lvl="1"/>
            <a:r>
              <a:rPr lang="en-US" dirty="0"/>
              <a:t>Start-ups</a:t>
            </a:r>
          </a:p>
          <a:p>
            <a:r>
              <a:rPr lang="en-US" dirty="0"/>
              <a:t>LLMs</a:t>
            </a:r>
          </a:p>
          <a:p>
            <a:pPr lvl="1"/>
            <a:endParaRPr lang="en-US" dirty="0"/>
          </a:p>
        </p:txBody>
      </p:sp>
    </p:spTree>
    <p:extLst>
      <p:ext uri="{BB962C8B-B14F-4D97-AF65-F5344CB8AC3E}">
        <p14:creationId xmlns:p14="http://schemas.microsoft.com/office/powerpoint/2010/main" val="308528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humans</a:t>
            </a:r>
          </a:p>
        </p:txBody>
      </p:sp>
      <p:sp>
        <p:nvSpPr>
          <p:cNvPr id="3" name="Content Placeholder 2">
            <a:extLst>
              <a:ext uri="{FF2B5EF4-FFF2-40B4-BE49-F238E27FC236}">
                <a16:creationId xmlns:a16="http://schemas.microsoft.com/office/drawing/2014/main" id="{B515E5AF-2AD0-08B4-757F-7E68F0A17B9F}"/>
              </a:ext>
            </a:extLst>
          </p:cNvPr>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780236" y="1561449"/>
            <a:ext cx="4848531" cy="4699191"/>
          </a:xfrm>
          <a:prstGeom prst="rect">
            <a:avLst/>
          </a:prstGeom>
        </p:spPr>
      </p:pic>
    </p:spTree>
    <p:extLst>
      <p:ext uri="{BB962C8B-B14F-4D97-AF65-F5344CB8AC3E}">
        <p14:creationId xmlns:p14="http://schemas.microsoft.com/office/powerpoint/2010/main" val="47734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Problems</a:t>
            </a:r>
          </a:p>
        </p:txBody>
      </p:sp>
      <p:sp>
        <p:nvSpPr>
          <p:cNvPr id="2" name="Text Placeholder 1"/>
          <p:cNvSpPr>
            <a:spLocks noGrp="1"/>
          </p:cNvSpPr>
          <p:nvPr>
            <p:ph idx="1"/>
          </p:nvPr>
        </p:nvSpPr>
        <p:spPr/>
        <p:txBody>
          <a:bodyPr>
            <a:normAutofit fontScale="92500"/>
          </a:bodyPr>
          <a:lstStyle/>
          <a:p>
            <a:r>
              <a:rPr lang="en-US" dirty="0"/>
              <a:t>Monolithic HITs</a:t>
            </a:r>
          </a:p>
          <a:p>
            <a:pPr lvl="1"/>
            <a:r>
              <a:rPr lang="en-US" dirty="0"/>
              <a:t>The structure of a HIT mirrors the structure of the task the developer is working on</a:t>
            </a:r>
          </a:p>
          <a:p>
            <a:pPr lvl="1"/>
            <a:r>
              <a:rPr lang="en-US" dirty="0"/>
              <a:t>Similar to Conway’s law in software engineering</a:t>
            </a:r>
          </a:p>
          <a:p>
            <a:r>
              <a:rPr lang="en-US" dirty="0"/>
              <a:t>Task complexity</a:t>
            </a:r>
          </a:p>
          <a:p>
            <a:r>
              <a:rPr lang="en-US" dirty="0"/>
              <a:t>Lengthy instructions</a:t>
            </a:r>
          </a:p>
          <a:p>
            <a:pPr lvl="1"/>
            <a:r>
              <a:rPr lang="en-US" dirty="0"/>
              <a:t>RTFM doesn’t work</a:t>
            </a:r>
          </a:p>
          <a:p>
            <a:r>
              <a:rPr lang="en-US" dirty="0"/>
              <a:t>We don’t think of HC/crowdsourcing as programming</a:t>
            </a:r>
          </a:p>
          <a:p>
            <a:r>
              <a:rPr lang="en-US" dirty="0"/>
              <a:t>How to improve</a:t>
            </a:r>
          </a:p>
          <a:p>
            <a:pPr lvl="1"/>
            <a:r>
              <a:rPr lang="en-US" dirty="0"/>
              <a:t>Use established programming practices</a:t>
            </a:r>
          </a:p>
          <a:p>
            <a:pPr lvl="1"/>
            <a:r>
              <a:rPr lang="en-US" dirty="0"/>
              <a:t>Careful, we are dealing with humans and not machines</a:t>
            </a:r>
          </a:p>
        </p:txBody>
      </p:sp>
    </p:spTree>
    <p:extLst>
      <p:ext uri="{BB962C8B-B14F-4D97-AF65-F5344CB8AC3E}">
        <p14:creationId xmlns:p14="http://schemas.microsoft.com/office/powerpoint/2010/main" val="27574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spectrum of labeling tasks</a:t>
            </a:r>
          </a:p>
        </p:txBody>
      </p:sp>
      <p:graphicFrame>
        <p:nvGraphicFramePr>
          <p:cNvPr id="4" name="Table 3"/>
          <p:cNvGraphicFramePr>
            <a:graphicFrameLocks noGrp="1"/>
          </p:cNvGraphicFramePr>
          <p:nvPr/>
        </p:nvGraphicFramePr>
        <p:xfrm>
          <a:off x="1315068" y="1860257"/>
          <a:ext cx="8964249" cy="4363813"/>
        </p:xfrm>
        <a:graphic>
          <a:graphicData uri="http://schemas.openxmlformats.org/drawingml/2006/table">
            <a:tbl>
              <a:tblPr firstRow="1" bandRow="1">
                <a:tableStyleId>{9D7B26C5-4107-4FEC-AEDC-1716B250A1EF}</a:tableStyleId>
              </a:tblPr>
              <a:tblGrid>
                <a:gridCol w="2988083">
                  <a:extLst>
                    <a:ext uri="{9D8B030D-6E8A-4147-A177-3AD203B41FA5}">
                      <a16:colId xmlns:a16="http://schemas.microsoft.com/office/drawing/2014/main" val="20000"/>
                    </a:ext>
                  </a:extLst>
                </a:gridCol>
                <a:gridCol w="2988083">
                  <a:extLst>
                    <a:ext uri="{9D8B030D-6E8A-4147-A177-3AD203B41FA5}">
                      <a16:colId xmlns:a16="http://schemas.microsoft.com/office/drawing/2014/main" val="20001"/>
                    </a:ext>
                  </a:extLst>
                </a:gridCol>
                <a:gridCol w="2988083">
                  <a:extLst>
                    <a:ext uri="{9D8B030D-6E8A-4147-A177-3AD203B41FA5}">
                      <a16:colId xmlns:a16="http://schemas.microsoft.com/office/drawing/2014/main" val="20002"/>
                    </a:ext>
                  </a:extLst>
                </a:gridCol>
              </a:tblGrid>
              <a:tr h="803047">
                <a:tc>
                  <a:txBody>
                    <a:bodyPr/>
                    <a:lstStyle/>
                    <a:p>
                      <a:pPr algn="ctr"/>
                      <a:r>
                        <a:rPr lang="en-US" sz="1800" dirty="0"/>
                        <a:t>Nature of task </a:t>
                      </a:r>
                    </a:p>
                  </a:txBody>
                  <a:tcPr marL="89642" marR="89642" marT="44821" marB="44821"/>
                </a:tc>
                <a:tc>
                  <a:txBody>
                    <a:bodyPr/>
                    <a:lstStyle/>
                    <a:p>
                      <a:pPr algn="ctr"/>
                      <a:r>
                        <a:rPr lang="en-US" sz="1800" dirty="0"/>
                        <a:t>Aggregation approach</a:t>
                      </a:r>
                    </a:p>
                    <a:p>
                      <a:endParaRPr lang="en-US" sz="1800" dirty="0"/>
                    </a:p>
                  </a:txBody>
                  <a:tcPr marL="89642" marR="89642" marT="44821" marB="44821"/>
                </a:tc>
                <a:tc>
                  <a:txBody>
                    <a:bodyPr/>
                    <a:lstStyle/>
                    <a:p>
                      <a:pPr algn="ctr"/>
                      <a:r>
                        <a:rPr lang="en-US" sz="1800" dirty="0"/>
                        <a:t>Evaluation technique</a:t>
                      </a:r>
                    </a:p>
                    <a:p>
                      <a:endParaRPr lang="en-US" sz="1800" dirty="0"/>
                    </a:p>
                  </a:txBody>
                  <a:tcPr marL="89642" marR="89642" marT="44821" marB="44821"/>
                </a:tc>
                <a:extLst>
                  <a:ext uri="{0D108BD9-81ED-4DB2-BD59-A6C34878D82A}">
                    <a16:rowId xmlns:a16="http://schemas.microsoft.com/office/drawing/2014/main" val="10000"/>
                  </a:ext>
                </a:extLst>
              </a:tr>
              <a:tr h="1165352">
                <a:tc>
                  <a:txBody>
                    <a:bodyPr/>
                    <a:lstStyle/>
                    <a:p>
                      <a:pPr algn="ctr"/>
                      <a:r>
                        <a:rPr lang="en-US" sz="1800" dirty="0"/>
                        <a:t>Objective question has a correct answer (objective)</a:t>
                      </a:r>
                    </a:p>
                    <a:p>
                      <a:pPr algn="ctr"/>
                      <a:endParaRPr lang="en-US" sz="1800" dirty="0"/>
                    </a:p>
                  </a:txBody>
                  <a:tcPr marL="89642" marR="89642" marT="44821" marB="44821"/>
                </a:tc>
                <a:tc>
                  <a:txBody>
                    <a:bodyPr/>
                    <a:lstStyle/>
                    <a:p>
                      <a:pPr algn="ctr"/>
                      <a:r>
                        <a:rPr lang="en-US" sz="1800" dirty="0"/>
                        <a:t>Reliable judge assigns appropriate label for an item</a:t>
                      </a:r>
                    </a:p>
                    <a:p>
                      <a:pPr algn="ctr"/>
                      <a:endParaRPr lang="en-US" sz="1800" dirty="0"/>
                    </a:p>
                  </a:txBody>
                  <a:tcPr marL="89642" marR="89642" marT="44821" marB="44821"/>
                </a:tc>
                <a:tc>
                  <a:txBody>
                    <a:bodyPr/>
                    <a:lstStyle/>
                    <a:p>
                      <a:pPr algn="ctr"/>
                      <a:r>
                        <a:rPr lang="en-US" sz="1800" dirty="0"/>
                        <a:t>Evaluate workers by comparing individual results with gold set</a:t>
                      </a:r>
                    </a:p>
                    <a:p>
                      <a:pPr algn="ctr"/>
                      <a:endParaRPr lang="en-US" sz="1800" dirty="0"/>
                    </a:p>
                  </a:txBody>
                  <a:tcPr marL="89642" marR="89642" marT="44821" marB="44821"/>
                </a:tc>
                <a:extLst>
                  <a:ext uri="{0D108BD9-81ED-4DB2-BD59-A6C34878D82A}">
                    <a16:rowId xmlns:a16="http://schemas.microsoft.com/office/drawing/2014/main" val="10001"/>
                  </a:ext>
                </a:extLst>
              </a:tr>
              <a:tr h="1165352">
                <a:tc>
                  <a:txBody>
                    <a:bodyPr/>
                    <a:lstStyle/>
                    <a:p>
                      <a:pPr algn="ctr"/>
                      <a:r>
                        <a:rPr lang="en-US" sz="1800" dirty="0"/>
                        <a:t>Judgment question has a best answer (partially objective)</a:t>
                      </a:r>
                    </a:p>
                    <a:p>
                      <a:pPr algn="ctr"/>
                      <a:endParaRPr lang="en-US" sz="1800" dirty="0"/>
                    </a:p>
                  </a:txBody>
                  <a:tcPr marL="89642" marR="89642" marT="44821" marB="44821"/>
                </a:tc>
                <a:tc>
                  <a:txBody>
                    <a:bodyPr/>
                    <a:lstStyle/>
                    <a:p>
                      <a:pPr algn="ctr"/>
                      <a:r>
                        <a:rPr lang="en-US" sz="1800" dirty="0"/>
                        <a:t>Inter-rater agreement determines label for an item</a:t>
                      </a:r>
                    </a:p>
                    <a:p>
                      <a:pPr algn="ctr"/>
                      <a:endParaRPr lang="en-US" sz="1800" dirty="0"/>
                    </a:p>
                  </a:txBody>
                  <a:tcPr marL="89642" marR="89642" marT="44821" marB="44821"/>
                </a:tc>
                <a:tc>
                  <a:txBody>
                    <a:bodyPr/>
                    <a:lstStyle/>
                    <a:p>
                      <a:pPr algn="ctr"/>
                      <a:r>
                        <a:rPr lang="en-US" sz="1800" dirty="0"/>
                        <a:t>Evaluate workers by comparing individual results with consensus</a:t>
                      </a:r>
                    </a:p>
                    <a:p>
                      <a:pPr algn="ctr"/>
                      <a:endParaRPr lang="en-US" sz="1800" dirty="0"/>
                    </a:p>
                  </a:txBody>
                  <a:tcPr marL="89642" marR="89642" marT="44821" marB="44821"/>
                </a:tc>
                <a:extLst>
                  <a:ext uri="{0D108BD9-81ED-4DB2-BD59-A6C34878D82A}">
                    <a16:rowId xmlns:a16="http://schemas.microsoft.com/office/drawing/2014/main" val="10002"/>
                  </a:ext>
                </a:extLst>
              </a:tr>
              <a:tr h="1165352">
                <a:tc>
                  <a:txBody>
                    <a:bodyPr/>
                    <a:lstStyle/>
                    <a:p>
                      <a:pPr algn="ctr"/>
                      <a:r>
                        <a:rPr lang="en-US" sz="1800" dirty="0"/>
                        <a:t>Subjective question has consistent answer (subjective)</a:t>
                      </a:r>
                    </a:p>
                    <a:p>
                      <a:pPr algn="ctr"/>
                      <a:endParaRPr lang="en-US" sz="1800" dirty="0"/>
                    </a:p>
                  </a:txBody>
                  <a:tcPr marL="89642" marR="89642" marT="44821" marB="44821"/>
                </a:tc>
                <a:tc>
                  <a:txBody>
                    <a:bodyPr/>
                    <a:lstStyle/>
                    <a:p>
                      <a:pPr algn="ctr"/>
                      <a:r>
                        <a:rPr lang="en-US" sz="1800" dirty="0"/>
                        <a:t>Repeatable polling determines probability of a label for an item</a:t>
                      </a:r>
                    </a:p>
                    <a:p>
                      <a:pPr algn="ctr"/>
                      <a:endParaRPr lang="en-US" sz="1800" dirty="0"/>
                    </a:p>
                  </a:txBody>
                  <a:tcPr marL="89642" marR="89642" marT="44821" marB="44821"/>
                </a:tc>
                <a:tc>
                  <a:txBody>
                    <a:bodyPr/>
                    <a:lstStyle/>
                    <a:p>
                      <a:pPr algn="ctr"/>
                      <a:r>
                        <a:rPr lang="en-US" sz="1800" dirty="0"/>
                        <a:t>Evaluate workers by computing the consistency of results between groups</a:t>
                      </a:r>
                    </a:p>
                    <a:p>
                      <a:pPr algn="ctr"/>
                      <a:endParaRPr lang="en-US" sz="1800" dirty="0"/>
                    </a:p>
                  </a:txBody>
                  <a:tcPr marL="89642" marR="89642" marT="44821" marB="4482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09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96ED-1AA4-4B6C-B351-E85723C9A856}"/>
              </a:ext>
            </a:extLst>
          </p:cNvPr>
          <p:cNvSpPr>
            <a:spLocks noGrp="1"/>
          </p:cNvSpPr>
          <p:nvPr>
            <p:ph type="title"/>
          </p:nvPr>
        </p:nvSpPr>
        <p:spPr/>
        <p:txBody>
          <a:bodyPr/>
          <a:lstStyle/>
          <a:p>
            <a:r>
              <a:rPr lang="en-US" dirty="0"/>
              <a:t>Prepare the environment</a:t>
            </a:r>
          </a:p>
        </p:txBody>
      </p:sp>
      <p:sp>
        <p:nvSpPr>
          <p:cNvPr id="3" name="Text Placeholder 2">
            <a:extLst>
              <a:ext uri="{FF2B5EF4-FFF2-40B4-BE49-F238E27FC236}">
                <a16:creationId xmlns:a16="http://schemas.microsoft.com/office/drawing/2014/main" id="{FF50010E-5E04-4DAB-B351-A01996DD5777}"/>
              </a:ext>
            </a:extLst>
          </p:cNvPr>
          <p:cNvSpPr>
            <a:spLocks noGrp="1"/>
          </p:cNvSpPr>
          <p:nvPr>
            <p:ph idx="1"/>
          </p:nvPr>
        </p:nvSpPr>
        <p:spPr/>
        <p:txBody>
          <a:bodyPr/>
          <a:lstStyle/>
          <a:p>
            <a:r>
              <a:rPr lang="en-US" dirty="0"/>
              <a:t>Homework before you crowdsource</a:t>
            </a:r>
          </a:p>
          <a:p>
            <a:pPr lvl="1"/>
            <a:r>
              <a:rPr lang="en-US" dirty="0"/>
              <a:t>Assess the lay of the land</a:t>
            </a:r>
          </a:p>
          <a:p>
            <a:pPr lvl="1"/>
            <a:r>
              <a:rPr lang="en-US" dirty="0"/>
              <a:t>Identify your use cases</a:t>
            </a:r>
          </a:p>
          <a:p>
            <a:pPr lvl="1"/>
            <a:r>
              <a:rPr lang="en-US" dirty="0"/>
              <a:t>Understand your product’s data</a:t>
            </a:r>
          </a:p>
          <a:p>
            <a:pPr lvl="1"/>
            <a:r>
              <a:rPr lang="en-US" dirty="0"/>
              <a:t>Design your HITs</a:t>
            </a:r>
          </a:p>
          <a:p>
            <a:pPr lvl="1"/>
            <a:r>
              <a:rPr lang="en-US" dirty="0"/>
              <a:t>Determine your guidelines</a:t>
            </a:r>
          </a:p>
          <a:p>
            <a:pPr lvl="1"/>
            <a:r>
              <a:rPr lang="en-US" dirty="0"/>
              <a:t>Communicate your task</a:t>
            </a:r>
          </a:p>
          <a:p>
            <a:pPr lvl="1"/>
            <a:r>
              <a:rPr lang="en-US" dirty="0"/>
              <a:t>Maintain high quality</a:t>
            </a:r>
          </a:p>
          <a:p>
            <a:r>
              <a:rPr lang="en-US" dirty="0"/>
              <a:t>Ongoing vs. one-offs HITs</a:t>
            </a:r>
          </a:p>
          <a:p>
            <a:r>
              <a:rPr lang="en-US" dirty="0"/>
              <a:t>Labels for the machine != labels for humans</a:t>
            </a:r>
          </a:p>
          <a:p>
            <a:endParaRPr lang="en-US" dirty="0"/>
          </a:p>
        </p:txBody>
      </p:sp>
    </p:spTree>
    <p:extLst>
      <p:ext uri="{BB962C8B-B14F-4D97-AF65-F5344CB8AC3E}">
        <p14:creationId xmlns:p14="http://schemas.microsoft.com/office/powerpoint/2010/main" val="320155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 design principles</a:t>
            </a:r>
          </a:p>
        </p:txBody>
      </p:sp>
      <p:sp>
        <p:nvSpPr>
          <p:cNvPr id="3" name="Content Placeholder 2"/>
          <p:cNvSpPr>
            <a:spLocks noGrp="1"/>
          </p:cNvSpPr>
          <p:nvPr>
            <p:ph idx="1"/>
          </p:nvPr>
        </p:nvSpPr>
        <p:spPr/>
        <p:txBody>
          <a:bodyPr/>
          <a:lstStyle/>
          <a:p>
            <a:r>
              <a:rPr lang="en-US" dirty="0"/>
              <a:t>Self-contained, short, and simple</a:t>
            </a:r>
          </a:p>
          <a:p>
            <a:r>
              <a:rPr lang="en-US" dirty="0"/>
              <a:t>Document presentation</a:t>
            </a:r>
          </a:p>
          <a:p>
            <a:pPr lvl="1"/>
            <a:r>
              <a:rPr lang="en-US" dirty="0"/>
              <a:t>Text alignment &amp; legibility; reading level; multi-cultural and multilingual</a:t>
            </a:r>
          </a:p>
          <a:p>
            <a:r>
              <a:rPr lang="en-US" dirty="0"/>
              <a:t>Cognitive biases</a:t>
            </a:r>
          </a:p>
          <a:p>
            <a:pPr lvl="1"/>
            <a:r>
              <a:rPr lang="en-US" dirty="0"/>
              <a:t>Implications on the final output: anchor effect, mere exposure, picture superiority</a:t>
            </a:r>
          </a:p>
          <a:p>
            <a:r>
              <a:rPr lang="en-US" dirty="0"/>
              <a:t>Task complexity</a:t>
            </a:r>
          </a:p>
          <a:p>
            <a:pPr lvl="1"/>
            <a:r>
              <a:rPr lang="en-US" dirty="0"/>
              <a:t>High cognitive load; low usability, specific expertise</a:t>
            </a:r>
          </a:p>
        </p:txBody>
      </p:sp>
    </p:spTree>
    <p:extLst>
      <p:ext uri="{BB962C8B-B14F-4D97-AF65-F5344CB8AC3E}">
        <p14:creationId xmlns:p14="http://schemas.microsoft.com/office/powerpoint/2010/main" val="397027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Quality control in general</a:t>
            </a:r>
            <a:endParaRPr lang="en-US" dirty="0"/>
          </a:p>
        </p:txBody>
      </p:sp>
      <p:sp>
        <p:nvSpPr>
          <p:cNvPr id="3" name="Content Placeholder 2"/>
          <p:cNvSpPr>
            <a:spLocks noGrp="1"/>
          </p:cNvSpPr>
          <p:nvPr>
            <p:ph idx="1"/>
          </p:nvPr>
        </p:nvSpPr>
        <p:spPr/>
        <p:txBody>
          <a:bodyPr/>
          <a:lstStyle/>
          <a:p>
            <a:r>
              <a:rPr lang="en-US" dirty="0"/>
              <a:t>Extremely important part of the task</a:t>
            </a:r>
          </a:p>
          <a:p>
            <a:r>
              <a:rPr lang="en-US" dirty="0"/>
              <a:t>Approach as “overall” quality; not just for workers</a:t>
            </a:r>
          </a:p>
          <a:p>
            <a:r>
              <a:rPr lang="en-US" dirty="0"/>
              <a:t>Bi-directional channel</a:t>
            </a:r>
          </a:p>
          <a:p>
            <a:pPr lvl="1"/>
            <a:r>
              <a:rPr lang="en-US" dirty="0"/>
              <a:t>You may think the worker is doing a bad job.</a:t>
            </a:r>
          </a:p>
          <a:p>
            <a:pPr lvl="1"/>
            <a:r>
              <a:rPr lang="en-US" dirty="0"/>
              <a:t>The same worker may think you are a lousy requester.</a:t>
            </a:r>
          </a:p>
          <a:p>
            <a:r>
              <a:rPr lang="en-US" dirty="0"/>
              <a:t>Quality framework</a:t>
            </a:r>
          </a:p>
          <a:p>
            <a:pPr lvl="1"/>
            <a:r>
              <a:rPr lang="en-US" dirty="0"/>
              <a:t>Module quality</a:t>
            </a:r>
          </a:p>
          <a:p>
            <a:pPr lvl="1"/>
            <a:r>
              <a:rPr lang="en-US" dirty="0"/>
              <a:t>Work quality</a:t>
            </a:r>
          </a:p>
          <a:p>
            <a:endParaRPr lang="en-US" dirty="0"/>
          </a:p>
          <a:p>
            <a:endParaRPr lang="en-US" dirty="0"/>
          </a:p>
        </p:txBody>
      </p:sp>
      <p:pic>
        <p:nvPicPr>
          <p:cNvPr id="4" name="Picture 3">
            <a:extLst>
              <a:ext uri="{FF2B5EF4-FFF2-40B4-BE49-F238E27FC236}">
                <a16:creationId xmlns:a16="http://schemas.microsoft.com/office/drawing/2014/main" id="{C050DDB2-5382-40F4-8DE1-6F2729C8D009}"/>
              </a:ext>
            </a:extLst>
          </p:cNvPr>
          <p:cNvPicPr>
            <a:picLocks noChangeAspect="1"/>
          </p:cNvPicPr>
          <p:nvPr/>
        </p:nvPicPr>
        <p:blipFill>
          <a:blip r:embed="rId3"/>
          <a:stretch>
            <a:fillRect/>
          </a:stretch>
        </p:blipFill>
        <p:spPr>
          <a:xfrm>
            <a:off x="5348979" y="4101319"/>
            <a:ext cx="5540221" cy="2241062"/>
          </a:xfrm>
          <a:prstGeom prst="rect">
            <a:avLst/>
          </a:prstGeom>
        </p:spPr>
      </p:pic>
    </p:spTree>
    <p:extLst>
      <p:ext uri="{BB962C8B-B14F-4D97-AF65-F5344CB8AC3E}">
        <p14:creationId xmlns:p14="http://schemas.microsoft.com/office/powerpoint/2010/main" val="253497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E378-BD3B-49F6-D33C-389771A500A0}"/>
              </a:ext>
            </a:extLst>
          </p:cNvPr>
          <p:cNvSpPr>
            <a:spLocks noGrp="1"/>
          </p:cNvSpPr>
          <p:nvPr>
            <p:ph type="title"/>
          </p:nvPr>
        </p:nvSpPr>
        <p:spPr/>
        <p:txBody>
          <a:bodyPr/>
          <a:lstStyle/>
          <a:p>
            <a:r>
              <a:rPr lang="en-US" dirty="0"/>
              <a:t>HEMU Dimensions</a:t>
            </a:r>
          </a:p>
        </p:txBody>
      </p:sp>
      <p:sp>
        <p:nvSpPr>
          <p:cNvPr id="3" name="Content Placeholder 2">
            <a:extLst>
              <a:ext uri="{FF2B5EF4-FFF2-40B4-BE49-F238E27FC236}">
                <a16:creationId xmlns:a16="http://schemas.microsoft.com/office/drawing/2014/main" id="{0E66518C-2B79-5F7E-A9D4-3EF907205013}"/>
              </a:ext>
            </a:extLst>
          </p:cNvPr>
          <p:cNvSpPr>
            <a:spLocks noGrp="1"/>
          </p:cNvSpPr>
          <p:nvPr>
            <p:ph idx="1"/>
          </p:nvPr>
        </p:nvSpPr>
        <p:spPr/>
        <p:txBody>
          <a:bodyPr>
            <a:normAutofit/>
          </a:bodyPr>
          <a:lstStyle/>
          <a:p>
            <a:r>
              <a:rPr lang="en-US" dirty="0"/>
              <a:t>Computing resources</a:t>
            </a:r>
          </a:p>
          <a:p>
            <a:pPr lvl="1"/>
            <a:r>
              <a:rPr lang="en-US" dirty="0"/>
              <a:t>laptop &lt; cloud access &lt; cluster (1K machines is a typical industry cluster)</a:t>
            </a:r>
          </a:p>
          <a:p>
            <a:r>
              <a:rPr lang="en-US" dirty="0"/>
              <a:t>Data</a:t>
            </a:r>
          </a:p>
          <a:p>
            <a:pPr lvl="1"/>
            <a:r>
              <a:rPr lang="en-US" dirty="0"/>
              <a:t>Small, medium, big</a:t>
            </a:r>
          </a:p>
          <a:p>
            <a:r>
              <a:rPr lang="en-US" dirty="0"/>
              <a:t>Algorithmic complexity</a:t>
            </a:r>
          </a:p>
          <a:p>
            <a:pPr lvl="1"/>
            <a:r>
              <a:rPr lang="en-US" dirty="0"/>
              <a:t>Hashing/indexing, PageRank, Deep Learning</a:t>
            </a:r>
          </a:p>
          <a:p>
            <a:r>
              <a:rPr lang="en-US" dirty="0"/>
              <a:t>Skills</a:t>
            </a:r>
          </a:p>
          <a:p>
            <a:pPr lvl="1"/>
            <a:r>
              <a:rPr lang="en-US" dirty="0"/>
              <a:t>Some things require the worlds' expert, and other things can be done by a software engineer</a:t>
            </a:r>
          </a:p>
          <a:p>
            <a:pPr lvl="1"/>
            <a:r>
              <a:rPr lang="en-US" dirty="0"/>
              <a:t>Things can be done by a non-programmer</a:t>
            </a:r>
          </a:p>
        </p:txBody>
      </p:sp>
    </p:spTree>
    <p:extLst>
      <p:ext uri="{BB962C8B-B14F-4D97-AF65-F5344CB8AC3E}">
        <p14:creationId xmlns:p14="http://schemas.microsoft.com/office/powerpoint/2010/main" val="1136965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 used in practice</a:t>
            </a:r>
            <a:endParaRPr lang="en-US" dirty="0"/>
          </a:p>
        </p:txBody>
      </p:sp>
      <p:sp>
        <p:nvSpPr>
          <p:cNvPr id="3" name="Text Placeholder 2"/>
          <p:cNvSpPr>
            <a:spLocks noGrp="1"/>
          </p:cNvSpPr>
          <p:nvPr>
            <p:ph idx="1"/>
          </p:nvPr>
        </p:nvSpPr>
        <p:spPr/>
        <p:txBody>
          <a:bodyPr/>
          <a:lstStyle/>
          <a:p>
            <a:r>
              <a:rPr lang="en-US" dirty="0"/>
              <a:t>Voting </a:t>
            </a:r>
          </a:p>
          <a:p>
            <a:r>
              <a:rPr lang="en-US" dirty="0"/>
              <a:t>Honey pots and programmatic gold</a:t>
            </a:r>
          </a:p>
          <a:p>
            <a:r>
              <a:rPr lang="en-US" dirty="0"/>
              <a:t>EM</a:t>
            </a:r>
          </a:p>
          <a:p>
            <a:r>
              <a:rPr lang="en-US" dirty="0"/>
              <a:t>Get another label</a:t>
            </a:r>
          </a:p>
        </p:txBody>
      </p:sp>
    </p:spTree>
    <p:extLst>
      <p:ext uri="{BB962C8B-B14F-4D97-AF65-F5344CB8AC3E}">
        <p14:creationId xmlns:p14="http://schemas.microsoft.com/office/powerpoint/2010/main" val="1364448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7F84-D257-E830-D436-DCFCCDCEF812}"/>
              </a:ext>
            </a:extLst>
          </p:cNvPr>
          <p:cNvSpPr>
            <a:spLocks noGrp="1"/>
          </p:cNvSpPr>
          <p:nvPr>
            <p:ph type="title"/>
          </p:nvPr>
        </p:nvSpPr>
        <p:spPr/>
        <p:txBody>
          <a:bodyPr/>
          <a:lstStyle/>
          <a:p>
            <a:r>
              <a:rPr lang="en-US" dirty="0"/>
              <a:t>LLMs</a:t>
            </a:r>
          </a:p>
        </p:txBody>
      </p:sp>
      <p:sp>
        <p:nvSpPr>
          <p:cNvPr id="3" name="Content Placeholder 2">
            <a:extLst>
              <a:ext uri="{FF2B5EF4-FFF2-40B4-BE49-F238E27FC236}">
                <a16:creationId xmlns:a16="http://schemas.microsoft.com/office/drawing/2014/main" id="{990CEA31-B83B-1F14-017F-48AC4A5A2421}"/>
              </a:ext>
            </a:extLst>
          </p:cNvPr>
          <p:cNvSpPr>
            <a:spLocks noGrp="1"/>
          </p:cNvSpPr>
          <p:nvPr>
            <p:ph idx="1"/>
          </p:nvPr>
        </p:nvSpPr>
        <p:spPr/>
        <p:txBody>
          <a:bodyPr/>
          <a:lstStyle/>
          <a:p>
            <a:r>
              <a:rPr lang="en-US" dirty="0"/>
              <a:t>Human labels are expensive</a:t>
            </a:r>
          </a:p>
          <a:p>
            <a:r>
              <a:rPr lang="en-US" dirty="0"/>
              <a:t>How about using LLMs to label documents?</a:t>
            </a:r>
          </a:p>
          <a:p>
            <a:r>
              <a:rPr lang="en-US" dirty="0"/>
              <a:t>Recent research work on this topic</a:t>
            </a:r>
          </a:p>
        </p:txBody>
      </p:sp>
    </p:spTree>
    <p:extLst>
      <p:ext uri="{BB962C8B-B14F-4D97-AF65-F5344CB8AC3E}">
        <p14:creationId xmlns:p14="http://schemas.microsoft.com/office/powerpoint/2010/main" val="6120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E489-0611-F5D7-4CC9-93EC9EA638E7}"/>
              </a:ext>
            </a:extLst>
          </p:cNvPr>
          <p:cNvSpPr>
            <a:spLocks noGrp="1"/>
          </p:cNvSpPr>
          <p:nvPr>
            <p:ph type="title"/>
          </p:nvPr>
        </p:nvSpPr>
        <p:spPr/>
        <p:txBody>
          <a:bodyPr/>
          <a:lstStyle/>
          <a:p>
            <a:r>
              <a:rPr lang="en-US" dirty="0"/>
              <a:t>Human-machine collaboration</a:t>
            </a:r>
          </a:p>
        </p:txBody>
      </p:sp>
      <p:pic>
        <p:nvPicPr>
          <p:cNvPr id="5" name="Picture 4">
            <a:extLst>
              <a:ext uri="{FF2B5EF4-FFF2-40B4-BE49-F238E27FC236}">
                <a16:creationId xmlns:a16="http://schemas.microsoft.com/office/drawing/2014/main" id="{F9F20BBE-1B1A-D342-A258-E6CF6D430043}"/>
              </a:ext>
            </a:extLst>
          </p:cNvPr>
          <p:cNvPicPr>
            <a:picLocks noChangeAspect="1"/>
          </p:cNvPicPr>
          <p:nvPr/>
        </p:nvPicPr>
        <p:blipFill>
          <a:blip r:embed="rId2"/>
          <a:stretch>
            <a:fillRect/>
          </a:stretch>
        </p:blipFill>
        <p:spPr>
          <a:xfrm>
            <a:off x="3745035" y="1428749"/>
            <a:ext cx="3870202" cy="5210175"/>
          </a:xfrm>
          <a:prstGeom prst="rect">
            <a:avLst/>
          </a:prstGeom>
        </p:spPr>
      </p:pic>
    </p:spTree>
    <p:extLst>
      <p:ext uri="{BB962C8B-B14F-4D97-AF65-F5344CB8AC3E}">
        <p14:creationId xmlns:p14="http://schemas.microsoft.com/office/powerpoint/2010/main" val="3835492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352F-87F2-3297-BF43-F0E7F02AF82D}"/>
              </a:ext>
            </a:extLst>
          </p:cNvPr>
          <p:cNvSpPr>
            <a:spLocks noGrp="1"/>
          </p:cNvSpPr>
          <p:nvPr>
            <p:ph type="title"/>
          </p:nvPr>
        </p:nvSpPr>
        <p:spPr/>
        <p:txBody>
          <a:bodyPr/>
          <a:lstStyle/>
          <a:p>
            <a:r>
              <a:rPr lang="en-US" dirty="0"/>
              <a:t>Prompting</a:t>
            </a:r>
          </a:p>
        </p:txBody>
      </p:sp>
      <p:sp>
        <p:nvSpPr>
          <p:cNvPr id="3" name="Content Placeholder 2">
            <a:extLst>
              <a:ext uri="{FF2B5EF4-FFF2-40B4-BE49-F238E27FC236}">
                <a16:creationId xmlns:a16="http://schemas.microsoft.com/office/drawing/2014/main" id="{90A471FE-A6D4-0D6F-0AB8-3B281158B334}"/>
              </a:ext>
            </a:extLst>
          </p:cNvPr>
          <p:cNvSpPr>
            <a:spLocks noGrp="1"/>
          </p:cNvSpPr>
          <p:nvPr>
            <p:ph idx="1"/>
          </p:nvPr>
        </p:nvSpPr>
        <p:spPr/>
        <p:txBody>
          <a:bodyPr/>
          <a:lstStyle/>
          <a:p>
            <a:r>
              <a:rPr lang="en-US" dirty="0"/>
              <a:t>In-context learning</a:t>
            </a:r>
          </a:p>
          <a:p>
            <a:r>
              <a:rPr lang="en-US" dirty="0"/>
              <a:t>New capabilities can be unlocked in LLMs</a:t>
            </a:r>
          </a:p>
          <a:p>
            <a:r>
              <a:rPr lang="en-US" dirty="0"/>
              <a:t>LLM is prompted with a few in-context demonstrations</a:t>
            </a:r>
          </a:p>
          <a:p>
            <a:r>
              <a:rPr lang="en-US" dirty="0"/>
              <a:t>Learns to perform a certain task </a:t>
            </a:r>
          </a:p>
          <a:p>
            <a:r>
              <a:rPr lang="en-US" dirty="0"/>
              <a:t>Task performance is very sensitive to prompts</a:t>
            </a:r>
          </a:p>
        </p:txBody>
      </p:sp>
    </p:spTree>
    <p:extLst>
      <p:ext uri="{BB962C8B-B14F-4D97-AF65-F5344CB8AC3E}">
        <p14:creationId xmlns:p14="http://schemas.microsoft.com/office/powerpoint/2010/main" val="317379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691C-0F15-A200-AAF8-7F9678361D96}"/>
              </a:ext>
            </a:extLst>
          </p:cNvPr>
          <p:cNvSpPr>
            <a:spLocks noGrp="1"/>
          </p:cNvSpPr>
          <p:nvPr>
            <p:ph type="title"/>
          </p:nvPr>
        </p:nvSpPr>
        <p:spPr/>
        <p:txBody>
          <a:bodyPr/>
          <a:lstStyle/>
          <a:p>
            <a:r>
              <a:rPr lang="en-US" dirty="0"/>
              <a:t>Prompt structure</a:t>
            </a:r>
          </a:p>
        </p:txBody>
      </p:sp>
      <p:sp>
        <p:nvSpPr>
          <p:cNvPr id="3" name="Content Placeholder 2">
            <a:extLst>
              <a:ext uri="{FF2B5EF4-FFF2-40B4-BE49-F238E27FC236}">
                <a16:creationId xmlns:a16="http://schemas.microsoft.com/office/drawing/2014/main" id="{752CBF9E-1530-F071-95A5-BE0296B666A2}"/>
              </a:ext>
            </a:extLst>
          </p:cNvPr>
          <p:cNvSpPr>
            <a:spLocks noGrp="1"/>
          </p:cNvSpPr>
          <p:nvPr>
            <p:ph idx="1"/>
          </p:nvPr>
        </p:nvSpPr>
        <p:spPr/>
        <p:txBody>
          <a:bodyPr>
            <a:normAutofit/>
          </a:bodyPr>
          <a:lstStyle/>
          <a:p>
            <a:r>
              <a:rPr lang="en-US" dirty="0"/>
              <a:t>Relevance evaluation task</a:t>
            </a:r>
          </a:p>
          <a:p>
            <a:r>
              <a:rPr lang="en-US" dirty="0"/>
              <a:t>Task instructions</a:t>
            </a:r>
          </a:p>
          <a:p>
            <a:pPr lvl="1"/>
            <a:r>
              <a:rPr lang="en-US" dirty="0"/>
              <a:t>You are a search quality rater evaluating relevance of web pages</a:t>
            </a:r>
          </a:p>
          <a:p>
            <a:r>
              <a:rPr lang="en-US" dirty="0"/>
              <a:t>Query-document pair to be labelled</a:t>
            </a:r>
          </a:p>
          <a:p>
            <a:pPr lvl="1"/>
            <a:r>
              <a:rPr lang="en-US" dirty="0"/>
              <a:t>Query {query}</a:t>
            </a:r>
          </a:p>
          <a:p>
            <a:pPr lvl="1"/>
            <a:r>
              <a:rPr lang="en-US" dirty="0"/>
              <a:t>Document {document}</a:t>
            </a:r>
          </a:p>
          <a:p>
            <a:pPr lvl="1"/>
            <a:r>
              <a:rPr lang="en-US" dirty="0"/>
              <a:t>Relevant?</a:t>
            </a:r>
          </a:p>
          <a:p>
            <a:r>
              <a:rPr lang="en-US" dirty="0"/>
              <a:t>Re-state the task</a:t>
            </a:r>
          </a:p>
          <a:p>
            <a:r>
              <a:rPr lang="en-US" dirty="0"/>
              <a:t>Output format</a:t>
            </a:r>
          </a:p>
        </p:txBody>
      </p:sp>
    </p:spTree>
    <p:extLst>
      <p:ext uri="{BB962C8B-B14F-4D97-AF65-F5344CB8AC3E}">
        <p14:creationId xmlns:p14="http://schemas.microsoft.com/office/powerpoint/2010/main" val="407020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1405-6E65-BAAA-E8D9-4FEF920C335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79FF4D9-2D2F-2EAD-1A8A-28EEA4686BAB}"/>
              </a:ext>
            </a:extLst>
          </p:cNvPr>
          <p:cNvSpPr>
            <a:spLocks noGrp="1"/>
          </p:cNvSpPr>
          <p:nvPr>
            <p:ph idx="1"/>
          </p:nvPr>
        </p:nvSpPr>
        <p:spPr/>
        <p:txBody>
          <a:bodyPr/>
          <a:lstStyle/>
          <a:p>
            <a:r>
              <a:rPr lang="en-US" dirty="0"/>
              <a:t>Add tables/charts from a couple of papers</a:t>
            </a:r>
          </a:p>
        </p:txBody>
      </p:sp>
    </p:spTree>
    <p:extLst>
      <p:ext uri="{BB962C8B-B14F-4D97-AF65-F5344CB8AC3E}">
        <p14:creationId xmlns:p14="http://schemas.microsoft.com/office/powerpoint/2010/main" val="2501428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1DCD-0837-99C6-ECDD-AEDC8BFE8FA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6634734-331B-43DC-98E5-08EB860A10FA}"/>
              </a:ext>
            </a:extLst>
          </p:cNvPr>
          <p:cNvSpPr>
            <a:spLocks noGrp="1"/>
          </p:cNvSpPr>
          <p:nvPr>
            <p:ph idx="1"/>
          </p:nvPr>
        </p:nvSpPr>
        <p:spPr/>
        <p:txBody>
          <a:bodyPr/>
          <a:lstStyle/>
          <a:p>
            <a:r>
              <a:rPr lang="en-US" dirty="0"/>
              <a:t>In favor</a:t>
            </a:r>
          </a:p>
          <a:p>
            <a:pPr lvl="1"/>
            <a:r>
              <a:rPr lang="en-US" dirty="0"/>
              <a:t>LLMs are able to produce an explanation</a:t>
            </a:r>
          </a:p>
          <a:p>
            <a:pPr lvl="1"/>
            <a:r>
              <a:rPr lang="en-US" dirty="0"/>
              <a:t>This could be used to assist humans in relevance judgements</a:t>
            </a:r>
          </a:p>
          <a:p>
            <a:r>
              <a:rPr lang="en-US" dirty="0"/>
              <a:t>Against</a:t>
            </a:r>
          </a:p>
          <a:p>
            <a:pPr lvl="1"/>
            <a:r>
              <a:rPr lang="en-US" dirty="0"/>
              <a:t>LLMs are not users</a:t>
            </a:r>
          </a:p>
          <a:p>
            <a:pPr lvl="1"/>
            <a:r>
              <a:rPr lang="en-US" dirty="0"/>
              <a:t>IR is about relevance to an information need</a:t>
            </a:r>
          </a:p>
          <a:p>
            <a:pPr lvl="1"/>
            <a:r>
              <a:rPr lang="en-US" dirty="0"/>
              <a:t>No proof that evaluation by LLM has any relationship to reality</a:t>
            </a:r>
          </a:p>
          <a:p>
            <a:pPr lvl="1"/>
            <a:endParaRPr lang="en-US" dirty="0"/>
          </a:p>
          <a:p>
            <a:endParaRPr lang="en-US" dirty="0"/>
          </a:p>
        </p:txBody>
      </p:sp>
    </p:spTree>
    <p:extLst>
      <p:ext uri="{BB962C8B-B14F-4D97-AF65-F5344CB8AC3E}">
        <p14:creationId xmlns:p14="http://schemas.microsoft.com/office/powerpoint/2010/main" val="2336690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20AB-8CAD-2243-3425-6F40AB9005D1}"/>
              </a:ext>
            </a:extLst>
          </p:cNvPr>
          <p:cNvSpPr>
            <a:spLocks noGrp="1"/>
          </p:cNvSpPr>
          <p:nvPr>
            <p:ph type="title"/>
          </p:nvPr>
        </p:nvSpPr>
        <p:spPr/>
        <p:txBody>
          <a:bodyPr/>
          <a:lstStyle/>
          <a:p>
            <a:r>
              <a:rPr lang="en-US" dirty="0"/>
              <a:t>The main process is unchanged </a:t>
            </a:r>
          </a:p>
        </p:txBody>
      </p:sp>
      <p:sp>
        <p:nvSpPr>
          <p:cNvPr id="3" name="Content Placeholder 2">
            <a:extLst>
              <a:ext uri="{FF2B5EF4-FFF2-40B4-BE49-F238E27FC236}">
                <a16:creationId xmlns:a16="http://schemas.microsoft.com/office/drawing/2014/main" id="{8BD8132A-22A1-5EA5-B845-0196957274E5}"/>
              </a:ext>
            </a:extLst>
          </p:cNvPr>
          <p:cNvSpPr>
            <a:spLocks noGrp="1"/>
          </p:cNvSpPr>
          <p:nvPr>
            <p:ph idx="1"/>
          </p:nvPr>
        </p:nvSpPr>
        <p:spPr/>
        <p:txBody>
          <a:bodyPr/>
          <a:lstStyle/>
          <a:p>
            <a:r>
              <a:rPr lang="en-US" dirty="0"/>
              <a:t>Regardless if labeling is done by machines or humans</a:t>
            </a:r>
          </a:p>
          <a:p>
            <a:r>
              <a:rPr lang="en-US" dirty="0"/>
              <a:t>Three main components</a:t>
            </a:r>
          </a:p>
          <a:p>
            <a:pPr lvl="1"/>
            <a:r>
              <a:rPr lang="en-US" dirty="0"/>
              <a:t>Task design</a:t>
            </a:r>
          </a:p>
          <a:p>
            <a:pPr lvl="2"/>
            <a:r>
              <a:rPr lang="en-US" dirty="0"/>
              <a:t>HIT or prompt engineering</a:t>
            </a:r>
          </a:p>
          <a:p>
            <a:pPr lvl="1"/>
            <a:r>
              <a:rPr lang="en-US" dirty="0"/>
              <a:t>Data</a:t>
            </a:r>
          </a:p>
          <a:p>
            <a:pPr lvl="1"/>
            <a:r>
              <a:rPr lang="en-US" dirty="0"/>
              <a:t>Crowd</a:t>
            </a:r>
          </a:p>
          <a:p>
            <a:pPr lvl="2"/>
            <a:r>
              <a:rPr lang="en-US" dirty="0"/>
              <a:t>Human-based crowd or LLM-based crowd</a:t>
            </a:r>
          </a:p>
          <a:p>
            <a:r>
              <a:rPr lang="en-US" dirty="0"/>
              <a:t>Quality control</a:t>
            </a:r>
          </a:p>
          <a:p>
            <a:r>
              <a:rPr lang="en-US" dirty="0"/>
              <a:t>Debugging</a:t>
            </a:r>
          </a:p>
          <a:p>
            <a:pPr lvl="1"/>
            <a:endParaRPr lang="en-US" dirty="0"/>
          </a:p>
        </p:txBody>
      </p:sp>
    </p:spTree>
    <p:extLst>
      <p:ext uri="{BB962C8B-B14F-4D97-AF65-F5344CB8AC3E}">
        <p14:creationId xmlns:p14="http://schemas.microsoft.com/office/powerpoint/2010/main" val="153299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A9EE-5ACE-041F-481B-0811B61BD3D3}"/>
              </a:ext>
            </a:extLst>
          </p:cNvPr>
          <p:cNvSpPr>
            <a:spLocks noGrp="1"/>
          </p:cNvSpPr>
          <p:nvPr>
            <p:ph type="title"/>
          </p:nvPr>
        </p:nvSpPr>
        <p:spPr/>
        <p:txBody>
          <a:bodyPr/>
          <a:lstStyle/>
          <a:p>
            <a:r>
              <a:rPr lang="en-US" dirty="0"/>
              <a:t>HEMU Dimensions - II</a:t>
            </a:r>
          </a:p>
        </p:txBody>
      </p:sp>
      <p:sp>
        <p:nvSpPr>
          <p:cNvPr id="3" name="Content Placeholder 2">
            <a:extLst>
              <a:ext uri="{FF2B5EF4-FFF2-40B4-BE49-F238E27FC236}">
                <a16:creationId xmlns:a16="http://schemas.microsoft.com/office/drawing/2014/main" id="{679F9E61-5054-1851-4E0E-943C29397759}"/>
              </a:ext>
            </a:extLst>
          </p:cNvPr>
          <p:cNvSpPr>
            <a:spLocks noGrp="1"/>
          </p:cNvSpPr>
          <p:nvPr>
            <p:ph idx="1"/>
          </p:nvPr>
        </p:nvSpPr>
        <p:spPr/>
        <p:txBody>
          <a:bodyPr>
            <a:normAutofit fontScale="77500" lnSpcReduction="20000"/>
          </a:bodyPr>
          <a:lstStyle/>
          <a:p>
            <a:r>
              <a:rPr lang="en-US" dirty="0"/>
              <a:t>Size of team</a:t>
            </a:r>
          </a:p>
          <a:p>
            <a:pPr lvl="1"/>
            <a:r>
              <a:rPr lang="en-US" dirty="0"/>
              <a:t>You</a:t>
            </a:r>
          </a:p>
          <a:p>
            <a:pPr lvl="1"/>
            <a:r>
              <a:rPr lang="en-US" dirty="0"/>
              <a:t>Pizza team</a:t>
            </a:r>
          </a:p>
          <a:p>
            <a:pPr lvl="1"/>
            <a:r>
              <a:rPr lang="en-US" dirty="0"/>
              <a:t>The number of authors per paper has been growing suggesting that you need more and more people to do certain things</a:t>
            </a:r>
          </a:p>
          <a:p>
            <a:r>
              <a:rPr lang="en-US" dirty="0"/>
              <a:t>Cost</a:t>
            </a:r>
          </a:p>
          <a:p>
            <a:pPr lvl="1"/>
            <a:r>
              <a:rPr lang="en-US" dirty="0"/>
              <a:t>Includes all of the above</a:t>
            </a:r>
          </a:p>
          <a:p>
            <a:pPr lvl="1"/>
            <a:r>
              <a:rPr lang="en-US" dirty="0"/>
              <a:t>As well as externalities such as power</a:t>
            </a:r>
          </a:p>
          <a:p>
            <a:r>
              <a:rPr lang="en-US" dirty="0"/>
              <a:t>Value</a:t>
            </a:r>
          </a:p>
          <a:p>
            <a:pPr lvl="1"/>
            <a:r>
              <a:rPr lang="en-US" dirty="0"/>
              <a:t>Some things are super expensive and not worth doing</a:t>
            </a:r>
          </a:p>
          <a:p>
            <a:pPr lvl="1"/>
            <a:r>
              <a:rPr lang="en-US" dirty="0"/>
              <a:t>Think about time scales...  some things are good for years/decades, and other things age quickly.  </a:t>
            </a:r>
          </a:p>
          <a:p>
            <a:pPr lvl="1"/>
            <a:r>
              <a:rPr lang="en-US" dirty="0"/>
              <a:t>How easy is it for the competition to do a fast follow?</a:t>
            </a:r>
          </a:p>
          <a:p>
            <a:r>
              <a:rPr lang="en-US" dirty="0"/>
              <a:t>Organization</a:t>
            </a:r>
          </a:p>
          <a:p>
            <a:pPr lvl="1"/>
            <a:r>
              <a:rPr lang="en-US" dirty="0"/>
              <a:t>Is your team/company ready for this?</a:t>
            </a:r>
          </a:p>
          <a:p>
            <a:endParaRPr lang="en-US" dirty="0"/>
          </a:p>
        </p:txBody>
      </p:sp>
    </p:spTree>
    <p:extLst>
      <p:ext uri="{BB962C8B-B14F-4D97-AF65-F5344CB8AC3E}">
        <p14:creationId xmlns:p14="http://schemas.microsoft.com/office/powerpoint/2010/main" val="330643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A3A8-FF3D-F590-BFA2-7411B8E7A2C0}"/>
              </a:ext>
            </a:extLst>
          </p:cNvPr>
          <p:cNvSpPr>
            <a:spLocks noGrp="1"/>
          </p:cNvSpPr>
          <p:nvPr>
            <p:ph type="title"/>
          </p:nvPr>
        </p:nvSpPr>
        <p:spPr/>
        <p:txBody>
          <a:bodyPr/>
          <a:lstStyle/>
          <a:p>
            <a:r>
              <a:rPr lang="en-US" dirty="0"/>
              <a:t>Labeling</a:t>
            </a:r>
          </a:p>
        </p:txBody>
      </p:sp>
    </p:spTree>
    <p:extLst>
      <p:ext uri="{BB962C8B-B14F-4D97-AF65-F5344CB8AC3E}">
        <p14:creationId xmlns:p14="http://schemas.microsoft.com/office/powerpoint/2010/main" val="308938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73F3-BCEA-402E-8276-31D20F75774C}"/>
              </a:ext>
            </a:extLst>
          </p:cNvPr>
          <p:cNvSpPr>
            <a:spLocks noGrp="1"/>
          </p:cNvSpPr>
          <p:nvPr>
            <p:ph type="title"/>
          </p:nvPr>
        </p:nvSpPr>
        <p:spPr/>
        <p:txBody>
          <a:bodyPr/>
          <a:lstStyle/>
          <a:p>
            <a:r>
              <a:rPr lang="en-US" dirty="0"/>
              <a:t>The bad news first</a:t>
            </a:r>
          </a:p>
        </p:txBody>
      </p:sp>
      <p:sp>
        <p:nvSpPr>
          <p:cNvPr id="3" name="Text Placeholder 2">
            <a:extLst>
              <a:ext uri="{FF2B5EF4-FFF2-40B4-BE49-F238E27FC236}">
                <a16:creationId xmlns:a16="http://schemas.microsoft.com/office/drawing/2014/main" id="{324BC0D6-9CCF-4371-9E1C-0A4DC8451E5E}"/>
              </a:ext>
            </a:extLst>
          </p:cNvPr>
          <p:cNvSpPr>
            <a:spLocks noGrp="1"/>
          </p:cNvSpPr>
          <p:nvPr>
            <p:ph idx="1"/>
          </p:nvPr>
        </p:nvSpPr>
        <p:spPr/>
        <p:txBody>
          <a:bodyPr>
            <a:normAutofit fontScale="92500" lnSpcReduction="20000"/>
          </a:bodyPr>
          <a:lstStyle/>
          <a:p>
            <a:r>
              <a:rPr lang="en-US" dirty="0"/>
              <a:t>Labeling is hard</a:t>
            </a:r>
          </a:p>
          <a:p>
            <a:pPr lvl="1"/>
            <a:r>
              <a:rPr lang="en-US" dirty="0"/>
              <a:t>Facebook</a:t>
            </a:r>
          </a:p>
          <a:p>
            <a:pPr lvl="1"/>
            <a:r>
              <a:rPr lang="en-US" dirty="0"/>
              <a:t>Snapchat</a:t>
            </a:r>
          </a:p>
          <a:p>
            <a:pPr lvl="1"/>
            <a:r>
              <a:rPr lang="en-US" dirty="0"/>
              <a:t>Points-Of-Interests (Foursquare, etc.)</a:t>
            </a:r>
          </a:p>
          <a:p>
            <a:r>
              <a:rPr lang="en-US" dirty="0"/>
              <a:t>Labeling is going to get more difficult</a:t>
            </a:r>
          </a:p>
          <a:p>
            <a:pPr lvl="1"/>
            <a:r>
              <a:rPr lang="en-US" dirty="0"/>
              <a:t>Enterprise</a:t>
            </a:r>
          </a:p>
          <a:p>
            <a:pPr lvl="1"/>
            <a:r>
              <a:rPr lang="en-US" dirty="0"/>
              <a:t>Personalization</a:t>
            </a:r>
          </a:p>
          <a:p>
            <a:pPr lvl="1"/>
            <a:r>
              <a:rPr lang="en-US" dirty="0"/>
              <a:t>Healthcare</a:t>
            </a:r>
          </a:p>
          <a:p>
            <a:pPr lvl="1"/>
            <a:r>
              <a:rPr lang="en-US" dirty="0"/>
              <a:t>New data sets</a:t>
            </a:r>
          </a:p>
          <a:p>
            <a:r>
              <a:rPr lang="en-US" dirty="0"/>
              <a:t>Some context</a:t>
            </a:r>
          </a:p>
          <a:p>
            <a:pPr lvl="1"/>
            <a:r>
              <a:rPr lang="en-US" dirty="0"/>
              <a:t>We assume supervised or semi-supervised learning</a:t>
            </a:r>
          </a:p>
          <a:p>
            <a:pPr lvl="1"/>
            <a:r>
              <a:rPr lang="en-US" dirty="0"/>
              <a:t>Large scale</a:t>
            </a:r>
          </a:p>
          <a:p>
            <a:pPr lvl="1"/>
            <a:r>
              <a:rPr lang="en-US" dirty="0"/>
              <a:t>Continuous</a:t>
            </a:r>
          </a:p>
        </p:txBody>
      </p:sp>
    </p:spTree>
    <p:extLst>
      <p:ext uri="{BB962C8B-B14F-4D97-AF65-F5344CB8AC3E}">
        <p14:creationId xmlns:p14="http://schemas.microsoft.com/office/powerpoint/2010/main" val="145393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83766E-BAF4-44A0-8968-EBC754C86B65}"/>
              </a:ext>
            </a:extLst>
          </p:cNvPr>
          <p:cNvSpPr>
            <a:spLocks noGrp="1"/>
          </p:cNvSpPr>
          <p:nvPr>
            <p:ph type="title"/>
          </p:nvPr>
        </p:nvSpPr>
        <p:spPr/>
        <p:txBody>
          <a:bodyPr/>
          <a:lstStyle/>
          <a:p>
            <a:r>
              <a:rPr lang="en-US" dirty="0"/>
              <a:t>There is hope</a:t>
            </a:r>
          </a:p>
        </p:txBody>
      </p:sp>
      <p:sp>
        <p:nvSpPr>
          <p:cNvPr id="5" name="Text Placeholder 4">
            <a:extLst>
              <a:ext uri="{FF2B5EF4-FFF2-40B4-BE49-F238E27FC236}">
                <a16:creationId xmlns:a16="http://schemas.microsoft.com/office/drawing/2014/main" id="{DD45B72E-803F-4E5D-95D5-300FD452A0FC}"/>
              </a:ext>
            </a:extLst>
          </p:cNvPr>
          <p:cNvSpPr>
            <a:spLocks noGrp="1"/>
          </p:cNvSpPr>
          <p:nvPr>
            <p:ph idx="1"/>
          </p:nvPr>
        </p:nvSpPr>
        <p:spPr/>
        <p:txBody>
          <a:bodyPr>
            <a:normAutofit/>
          </a:bodyPr>
          <a:lstStyle/>
          <a:p>
            <a:r>
              <a:rPr lang="en-US" dirty="0"/>
              <a:t>Human computation</a:t>
            </a:r>
          </a:p>
          <a:p>
            <a:pPr lvl="1"/>
            <a:r>
              <a:rPr lang="en-US" dirty="0"/>
              <a:t>AI</a:t>
            </a:r>
          </a:p>
          <a:p>
            <a:pPr lvl="1"/>
            <a:r>
              <a:rPr lang="en-US" dirty="0"/>
              <a:t>CS</a:t>
            </a:r>
          </a:p>
          <a:p>
            <a:pPr lvl="1"/>
            <a:r>
              <a:rPr lang="en-US" dirty="0"/>
              <a:t>HCI</a:t>
            </a:r>
          </a:p>
          <a:p>
            <a:pPr lvl="1"/>
            <a:r>
              <a:rPr lang="en-US" dirty="0"/>
              <a:t>Economics</a:t>
            </a:r>
          </a:p>
          <a:p>
            <a:pPr lvl="1"/>
            <a:r>
              <a:rPr lang="en-US" dirty="0"/>
              <a:t>Behavioral sciences</a:t>
            </a:r>
          </a:p>
          <a:p>
            <a:r>
              <a:rPr lang="en-US" dirty="0"/>
              <a:t>Lots of research and new ideas</a:t>
            </a:r>
          </a:p>
          <a:p>
            <a:r>
              <a:rPr lang="en-US" dirty="0"/>
              <a:t>This section</a:t>
            </a:r>
          </a:p>
          <a:p>
            <a:pPr lvl="1"/>
            <a:r>
              <a:rPr lang="en-US" dirty="0"/>
              <a:t>Programming perspective, quality framework, data pipelines, future trends </a:t>
            </a:r>
          </a:p>
          <a:p>
            <a:endParaRPr lang="en-US" dirty="0"/>
          </a:p>
          <a:p>
            <a:endParaRPr lang="en-US" dirty="0"/>
          </a:p>
        </p:txBody>
      </p:sp>
    </p:spTree>
    <p:extLst>
      <p:ext uri="{BB962C8B-B14F-4D97-AF65-F5344CB8AC3E}">
        <p14:creationId xmlns:p14="http://schemas.microsoft.com/office/powerpoint/2010/main" val="417994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label?</a:t>
            </a:r>
          </a:p>
        </p:txBody>
      </p:sp>
      <p:sp>
        <p:nvSpPr>
          <p:cNvPr id="9" name="TextBox 8"/>
          <p:cNvSpPr txBox="1"/>
          <p:nvPr/>
        </p:nvSpPr>
        <p:spPr>
          <a:xfrm>
            <a:off x="4004342" y="4997744"/>
            <a:ext cx="4482124" cy="101681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Spam email? </a:t>
            </a:r>
          </a:p>
          <a:p>
            <a:pPr>
              <a:lnSpc>
                <a:spcPct val="90000"/>
              </a:lnSpc>
              <a:spcAft>
                <a:spcPts val="588"/>
              </a:spcAft>
            </a:pPr>
            <a:r>
              <a:rPr lang="en-US" sz="2353" dirty="0">
                <a:gradFill>
                  <a:gsLst>
                    <a:gs pos="2917">
                      <a:schemeClr val="tx1"/>
                    </a:gs>
                    <a:gs pos="30000">
                      <a:schemeClr val="tx1"/>
                    </a:gs>
                  </a:gsLst>
                  <a:lin ang="5400000" scaled="0"/>
                </a:gradFill>
              </a:rPr>
              <a:t>Label: yes, no</a:t>
            </a:r>
          </a:p>
        </p:txBody>
      </p:sp>
      <p:pic>
        <p:nvPicPr>
          <p:cNvPr id="4" name="Picture 3">
            <a:extLst>
              <a:ext uri="{FF2B5EF4-FFF2-40B4-BE49-F238E27FC236}">
                <a16:creationId xmlns:a16="http://schemas.microsoft.com/office/drawing/2014/main" id="{F5726308-6718-4867-B56A-AAC75345E363}"/>
              </a:ext>
            </a:extLst>
          </p:cNvPr>
          <p:cNvPicPr>
            <a:picLocks noChangeAspect="1"/>
          </p:cNvPicPr>
          <p:nvPr/>
        </p:nvPicPr>
        <p:blipFill>
          <a:blip r:embed="rId3"/>
          <a:stretch>
            <a:fillRect/>
          </a:stretch>
        </p:blipFill>
        <p:spPr>
          <a:xfrm>
            <a:off x="1315068" y="1561448"/>
            <a:ext cx="9347096" cy="3299445"/>
          </a:xfrm>
          <a:prstGeom prst="rect">
            <a:avLst/>
          </a:prstGeom>
        </p:spPr>
      </p:pic>
    </p:spTree>
    <p:extLst>
      <p:ext uri="{BB962C8B-B14F-4D97-AF65-F5344CB8AC3E}">
        <p14:creationId xmlns:p14="http://schemas.microsoft.com/office/powerpoint/2010/main" val="75753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labels?</a:t>
            </a:r>
          </a:p>
        </p:txBody>
      </p:sp>
      <p:sp>
        <p:nvSpPr>
          <p:cNvPr id="3" name="Content Placeholder 2"/>
          <p:cNvSpPr>
            <a:spLocks noGrp="1"/>
          </p:cNvSpPr>
          <p:nvPr>
            <p:ph idx="1"/>
          </p:nvPr>
        </p:nvSpPr>
        <p:spPr/>
        <p:txBody>
          <a:bodyPr/>
          <a:lstStyle/>
          <a:p>
            <a:r>
              <a:rPr lang="en-US" dirty="0"/>
              <a:t>Information retrieval</a:t>
            </a:r>
          </a:p>
          <a:p>
            <a:r>
              <a:rPr lang="en-US" dirty="0"/>
              <a:t>Natural language processing</a:t>
            </a:r>
          </a:p>
          <a:p>
            <a:r>
              <a:rPr lang="en-US" dirty="0"/>
              <a:t>Machine learning</a:t>
            </a:r>
          </a:p>
          <a:p>
            <a:r>
              <a:rPr lang="en-US" dirty="0"/>
              <a:t>Artificial intelligence</a:t>
            </a:r>
          </a:p>
        </p:txBody>
      </p:sp>
    </p:spTree>
    <p:extLst>
      <p:ext uri="{BB962C8B-B14F-4D97-AF65-F5344CB8AC3E}">
        <p14:creationId xmlns:p14="http://schemas.microsoft.com/office/powerpoint/2010/main" val="152595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4E21-C2C8-4410-8D76-206AE6693B1A}"/>
              </a:ext>
            </a:extLst>
          </p:cNvPr>
          <p:cNvSpPr>
            <a:spLocks noGrp="1"/>
          </p:cNvSpPr>
          <p:nvPr>
            <p:ph type="title"/>
          </p:nvPr>
        </p:nvSpPr>
        <p:spPr/>
        <p:txBody>
          <a:bodyPr/>
          <a:lstStyle/>
          <a:p>
            <a:r>
              <a:rPr lang="en-US" dirty="0"/>
              <a:t>Why we care?</a:t>
            </a:r>
          </a:p>
        </p:txBody>
      </p:sp>
      <p:sp>
        <p:nvSpPr>
          <p:cNvPr id="3" name="Text Placeholder 2">
            <a:extLst>
              <a:ext uri="{FF2B5EF4-FFF2-40B4-BE49-F238E27FC236}">
                <a16:creationId xmlns:a16="http://schemas.microsoft.com/office/drawing/2014/main" id="{7E1F8998-8906-425A-BFAE-A0AC9B1ACC69}"/>
              </a:ext>
            </a:extLst>
          </p:cNvPr>
          <p:cNvSpPr>
            <a:spLocks noGrp="1"/>
          </p:cNvSpPr>
          <p:nvPr>
            <p:ph idx="1"/>
          </p:nvPr>
        </p:nvSpPr>
        <p:spPr/>
        <p:txBody>
          <a:bodyPr/>
          <a:lstStyle/>
          <a:p>
            <a:r>
              <a:rPr lang="en-US" dirty="0"/>
              <a:t>Provenance</a:t>
            </a:r>
          </a:p>
          <a:p>
            <a:r>
              <a:rPr lang="en-US" dirty="0"/>
              <a:t>Reproducibility &amp; debugging</a:t>
            </a:r>
          </a:p>
          <a:p>
            <a:r>
              <a:rPr lang="en-US" dirty="0" err="1"/>
              <a:t>Explainability</a:t>
            </a:r>
            <a:r>
              <a:rPr lang="en-US" dirty="0"/>
              <a:t> &amp; interpretability </a:t>
            </a:r>
          </a:p>
          <a:p>
            <a:pPr lvl="1"/>
            <a:r>
              <a:rPr lang="en-US" dirty="0"/>
              <a:t>How a training set was created</a:t>
            </a:r>
          </a:p>
          <a:p>
            <a:r>
              <a:rPr lang="en-US" dirty="0"/>
              <a:t>Bias and fairness</a:t>
            </a:r>
          </a:p>
          <a:p>
            <a:r>
              <a:rPr lang="en-US" dirty="0"/>
              <a:t>Data management</a:t>
            </a:r>
          </a:p>
          <a:p>
            <a:pPr lvl="1"/>
            <a:r>
              <a:rPr lang="en-US" dirty="0"/>
              <a:t>ML/AI models live &amp; die by the quality of input data</a:t>
            </a:r>
          </a:p>
          <a:p>
            <a:pPr lvl="1"/>
            <a:r>
              <a:rPr lang="en-US" dirty="0"/>
              <a:t>Metadata about labels</a:t>
            </a:r>
          </a:p>
          <a:p>
            <a:pPr lvl="1"/>
            <a:r>
              <a:rPr lang="en-US" dirty="0"/>
              <a:t>Maintenance</a:t>
            </a:r>
          </a:p>
        </p:txBody>
      </p:sp>
    </p:spTree>
    <p:extLst>
      <p:ext uri="{BB962C8B-B14F-4D97-AF65-F5344CB8AC3E}">
        <p14:creationId xmlns:p14="http://schemas.microsoft.com/office/powerpoint/2010/main" val="2142123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1994</TotalTime>
  <Words>2340</Words>
  <Application>Microsoft Office PowerPoint</Application>
  <PresentationFormat>Widescreen</PresentationFormat>
  <Paragraphs>246</Paragraphs>
  <Slides>27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Segoe UI</vt:lpstr>
      <vt:lpstr>Office Theme</vt:lpstr>
      <vt:lpstr>CIKM tutorial </vt:lpstr>
      <vt:lpstr>HEMU Dimensions</vt:lpstr>
      <vt:lpstr>HEMU Dimensions - II</vt:lpstr>
      <vt:lpstr>Labeling</vt:lpstr>
      <vt:lpstr>The bad news first</vt:lpstr>
      <vt:lpstr>There is hope</vt:lpstr>
      <vt:lpstr>What is a label?</vt:lpstr>
      <vt:lpstr>Why we need labels?</vt:lpstr>
      <vt:lpstr>Why we care?</vt:lpstr>
      <vt:lpstr>Lifecycle of a label</vt:lpstr>
      <vt:lpstr>Relevance labels</vt:lpstr>
      <vt:lpstr>Careful with that axe data, Eugene</vt:lpstr>
      <vt:lpstr>The state of the field</vt:lpstr>
      <vt:lpstr>The need for humans</vt:lpstr>
      <vt:lpstr>Problems</vt:lpstr>
      <vt:lpstr>A spectrum of labeling tasks</vt:lpstr>
      <vt:lpstr>Prepare the environment</vt:lpstr>
      <vt:lpstr>HIT design principles</vt:lpstr>
      <vt:lpstr>Quality control in general</vt:lpstr>
      <vt:lpstr>Algorithms used in practice</vt:lpstr>
      <vt:lpstr>LLMs</vt:lpstr>
      <vt:lpstr>Human-machine collaboration</vt:lpstr>
      <vt:lpstr>Prompting</vt:lpstr>
      <vt:lpstr>Prompt structure</vt:lpstr>
      <vt:lpstr>Results</vt:lpstr>
      <vt:lpstr>Discussion</vt:lpstr>
      <vt:lpstr>The main process is unchanged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Omar</dc:creator>
  <cp:lastModifiedBy>Alonso, Omar</cp:lastModifiedBy>
  <cp:revision>12</cp:revision>
  <dcterms:created xsi:type="dcterms:W3CDTF">2023-10-14T17:43:05Z</dcterms:created>
  <dcterms:modified xsi:type="dcterms:W3CDTF">2023-10-16T03:10:33Z</dcterms:modified>
</cp:coreProperties>
</file>