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9BDD00-3A73-45F7-85DD-0116F47BF928}">
  <a:tblStyle styleId="{009BDD00-3A73-45F7-85DD-0116F47BF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4f5341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4f5341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INTRODUCE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b70fd879b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b70fd879b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b70fd879b_2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b70fd879b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526d11d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526d11d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just compute the vector from rw, it is usually better than using all of the references. Isn’t clear what the two conditions are.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526d11d8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526d11d8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526d11d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526d11d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526d11d8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526d11d8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526d11d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526d11d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babb2d8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babb2d8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babb2d8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babb2d8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babb2d8b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babb2d8b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(generally speaking, memory utilized is some simple </a:t>
            </a:r>
            <a:r>
              <a:rPr lang="en"/>
              <a:t>multiplication</a:t>
            </a:r>
            <a:r>
              <a:rPr lang="en"/>
              <a:t> of the input mem ← plot this out)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864f5341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864f5341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TALK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babb2d8b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babb2d8b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babb2d8b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babb2d8b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babb2d8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babb2d8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. Cython compiler doesn’t call python torch library when releasing the global clock is released.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babb2d8b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babb2d8b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babb2d8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babb2d8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babb2d8b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babb2d8b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babb2d8be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5babb2d8be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babb2d8b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babb2d8b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5ba638b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5ba638b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ba638bd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ba638bd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526d11d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526d11d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TALK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ba638bd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5ba638bd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526d11d8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526d11d8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526d11d86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526d11d86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RODOLFO TALK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864f5341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864f5341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RODOLFO TALK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b70fd879b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b70fd879b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b70fd879b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b70fd879b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526d11d8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526d11d8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Together: Text+Context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Resources Team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Rodolfo Zevallos, Ben Irving, John E. Ortega,  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2020"/>
              <a:t>Sandeep Polisetty, and Hui Guan</a:t>
            </a:r>
            <a:endParaRPr sz="20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20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448675" y="133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1842500"/>
              </a:tblGrid>
              <a:tr h="8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Introduction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Ref1, Ref2, Ref3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Related Work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Ref4, Ref5, Ref6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Conclusion</a:t>
                      </a:r>
                      <a:endParaRPr b="1"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Ref7, Ref8, Ref9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2"/>
          <p:cNvSpPr txBox="1"/>
          <p:nvPr/>
        </p:nvSpPr>
        <p:spPr>
          <a:xfrm>
            <a:off x="2729400" y="1887538"/>
            <a:ext cx="18426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/>
              <a:t>9 </a:t>
            </a:r>
            <a:r>
              <a:rPr lang="en" sz="2000" u="sng"/>
              <a:t>References</a:t>
            </a:r>
            <a:endParaRPr sz="20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 </a:t>
            </a:r>
            <a:r>
              <a:rPr lang="en" sz="2000"/>
              <a:t>Introduction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 </a:t>
            </a:r>
            <a:r>
              <a:rPr lang="en" sz="2000"/>
              <a:t>Rel Work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 </a:t>
            </a:r>
            <a:r>
              <a:rPr lang="en" sz="2000"/>
              <a:t>Conclusion</a:t>
            </a:r>
            <a:endParaRPr sz="2000"/>
          </a:p>
        </p:txBody>
      </p:sp>
      <p:sp>
        <p:nvSpPr>
          <p:cNvPr id="125" name="Google Shape;125;p22"/>
          <p:cNvSpPr txBox="1"/>
          <p:nvPr/>
        </p:nvSpPr>
        <p:spPr>
          <a:xfrm>
            <a:off x="448625" y="4414950"/>
            <a:ext cx="18426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Paper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5478150" y="149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22"/>
          <p:cNvSpPr txBox="1"/>
          <p:nvPr/>
        </p:nvSpPr>
        <p:spPr>
          <a:xfrm>
            <a:off x="4737425" y="1017725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</a:t>
            </a:r>
            <a:r>
              <a:rPr lang="en"/>
              <a:t>References Vector = 9 References</a:t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5478150" y="24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4737425" y="1952075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 </a:t>
            </a:r>
            <a:r>
              <a:rPr lang="en"/>
              <a:t>References Vector = 3 References</a:t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5472175" y="342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2"/>
          <p:cNvSpPr txBox="1"/>
          <p:nvPr/>
        </p:nvSpPr>
        <p:spPr>
          <a:xfrm>
            <a:off x="4731450" y="2947250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 Work </a:t>
            </a:r>
            <a:r>
              <a:rPr lang="en"/>
              <a:t>References Vector = 3 References</a:t>
            </a:r>
            <a:endParaRPr/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5472175" y="437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3" name="Google Shape;133;p22"/>
          <p:cNvSpPr txBox="1"/>
          <p:nvPr/>
        </p:nvSpPr>
        <p:spPr>
          <a:xfrm>
            <a:off x="4731450" y="3904225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</a:t>
            </a:r>
            <a:r>
              <a:rPr lang="en"/>
              <a:t>References Vector = 3 References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142875" y="193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1842500"/>
              </a:tblGrid>
              <a:tr h="8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Introduction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Ref1, Ref2, Ref3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Related Work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Ref4, Ref5, Ref6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1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Conclusion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Ref7, Ref8, Ref9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3"/>
          <p:cNvSpPr/>
          <p:nvPr/>
        </p:nvSpPr>
        <p:spPr>
          <a:xfrm>
            <a:off x="2103850" y="2958850"/>
            <a:ext cx="658500" cy="42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6473575" y="1254413"/>
            <a:ext cx="831600" cy="62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7711700" y="1062275"/>
            <a:ext cx="8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Paper </a:t>
            </a:r>
            <a:endParaRPr b="1"/>
          </a:p>
        </p:txBody>
      </p:sp>
      <p:sp>
        <p:nvSpPr>
          <p:cNvPr id="143" name="Google Shape;143;p23"/>
          <p:cNvSpPr/>
          <p:nvPr/>
        </p:nvSpPr>
        <p:spPr>
          <a:xfrm>
            <a:off x="5211000" y="1159675"/>
            <a:ext cx="1160850" cy="8394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965825" y="1479800"/>
            <a:ext cx="4158600" cy="400200"/>
          </a:xfrm>
          <a:prstGeom prst="bentArrow">
            <a:avLst>
              <a:gd fmla="val 25000" name="adj1"/>
              <a:gd fmla="val 3215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p23"/>
          <p:cNvGraphicFramePr/>
          <p:nvPr/>
        </p:nvGraphicFramePr>
        <p:xfrm>
          <a:off x="7407700" y="143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3"/>
          <p:cNvSpPr txBox="1"/>
          <p:nvPr/>
        </p:nvSpPr>
        <p:spPr>
          <a:xfrm>
            <a:off x="1077350" y="1159675"/>
            <a:ext cx="3692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get_paper_embedding</a:t>
            </a:r>
            <a:r>
              <a:rPr lang="en"/>
              <a:t>(sample_paper)</a:t>
            </a:r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3627525" y="24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3"/>
          <p:cNvSpPr txBox="1"/>
          <p:nvPr/>
        </p:nvSpPr>
        <p:spPr>
          <a:xfrm>
            <a:off x="2886800" y="1999075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 </a:t>
            </a:r>
            <a:r>
              <a:rPr lang="en"/>
              <a:t>References Vector = 3 References</a:t>
            </a:r>
            <a:endParaRPr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3621550" y="346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3"/>
          <p:cNvSpPr txBox="1"/>
          <p:nvPr/>
        </p:nvSpPr>
        <p:spPr>
          <a:xfrm>
            <a:off x="2880825" y="2994250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 Work </a:t>
            </a:r>
            <a:r>
              <a:rPr lang="en"/>
              <a:t>References Vector = 3 References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3621550" y="44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246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" name="Google Shape;152;p23"/>
          <p:cNvSpPr txBox="1"/>
          <p:nvPr/>
        </p:nvSpPr>
        <p:spPr>
          <a:xfrm>
            <a:off x="2880825" y="3951225"/>
            <a:ext cx="457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</a:t>
            </a:r>
            <a:r>
              <a:rPr lang="en"/>
              <a:t>References Vector = 3 References</a:t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7305175" y="2740700"/>
            <a:ext cx="1398600" cy="13986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and Predict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pic>
        <p:nvPicPr>
          <p:cNvPr id="159" name="Google Shape;159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25" y="925425"/>
            <a:ext cx="8043951" cy="37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619525" y="4674425"/>
            <a:ext cx="1807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619525" y="4674425"/>
            <a:ext cx="1807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Specter</a:t>
            </a:r>
            <a:endParaRPr/>
          </a:p>
        </p:txBody>
      </p:sp>
      <p:pic>
        <p:nvPicPr>
          <p:cNvPr id="167" name="Google Shape;167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38" y="914750"/>
            <a:ext cx="8110524" cy="37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676200" y="1117875"/>
            <a:ext cx="72570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σ</a:t>
            </a:r>
            <a:r>
              <a:rPr lang="en" sz="2000"/>
              <a:t>Vector</a:t>
            </a:r>
            <a:r>
              <a:rPr lang="en" sz="2000"/>
              <a:t>_Rel_Work + μVector_Other = Vector_All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2"/>
                </a:solidFill>
                <a:highlight>
                  <a:srgbClr val="FFFFFF"/>
                </a:highlight>
              </a:rPr>
              <a:t>σ</a:t>
            </a:r>
            <a:r>
              <a:rPr lang="en" sz="2000"/>
              <a:t> and </a:t>
            </a:r>
            <a:r>
              <a:rPr lang="en" sz="2000">
                <a:solidFill>
                  <a:schemeClr val="dk1"/>
                </a:solidFill>
              </a:rPr>
              <a:t>μ </a:t>
            </a:r>
            <a:r>
              <a:rPr lang="en" sz="2000"/>
              <a:t>are constants of the equation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1329325" y="3475350"/>
            <a:ext cx="7107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experiment with predicting the entire vector given only related work sections.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63783" y="45763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75" y="1052175"/>
            <a:ext cx="61794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42875" y="3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63783" y="45763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Predictions are better than chance with the first iteration (similar to LogReg).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Related Work references represent the papers in our experiments.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Only one model, will try with more this week.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Approximation only at this point.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limitations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429400"/>
            <a:ext cx="85206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space (&lt;= 2 TB per job)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time (&lt;= 1 day per job)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Without dividing code: 2 TB of memory, 3.8 days</a:t>
            </a:r>
            <a:endParaRPr sz="2500"/>
          </a:p>
        </p:txBody>
      </p:sp>
      <p:sp>
        <p:nvSpPr>
          <p:cNvPr id="196" name="Google Shape;196;p29"/>
          <p:cNvSpPr/>
          <p:nvPr/>
        </p:nvSpPr>
        <p:spPr>
          <a:xfrm>
            <a:off x="729175" y="2434750"/>
            <a:ext cx="2254200" cy="24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1780625" y="3501700"/>
            <a:ext cx="14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1009075" y="3069050"/>
            <a:ext cx="16944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Prone.py</a:t>
            </a:r>
            <a:endParaRPr sz="2800"/>
          </a:p>
        </p:txBody>
      </p:sp>
      <p:sp>
        <p:nvSpPr>
          <p:cNvPr id="199" name="Google Shape;199;p29"/>
          <p:cNvSpPr/>
          <p:nvPr/>
        </p:nvSpPr>
        <p:spPr>
          <a:xfrm>
            <a:off x="3232925" y="3069050"/>
            <a:ext cx="1785000" cy="8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5267475" y="23585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5267475" y="331265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5267475" y="42668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5570050" y="2374275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Prefactor</a:t>
            </a:r>
            <a:endParaRPr sz="2400"/>
          </a:p>
        </p:txBody>
      </p:sp>
      <p:sp>
        <p:nvSpPr>
          <p:cNvPr id="204" name="Google Shape;204;p29"/>
          <p:cNvSpPr txBox="1"/>
          <p:nvPr/>
        </p:nvSpPr>
        <p:spPr>
          <a:xfrm>
            <a:off x="5449125" y="3367288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Chebyshev</a:t>
            </a:r>
            <a:endParaRPr sz="2400"/>
          </a:p>
        </p:txBody>
      </p:sp>
      <p:sp>
        <p:nvSpPr>
          <p:cNvPr id="205" name="Google Shape;205;p29"/>
          <p:cNvSpPr txBox="1"/>
          <p:nvPr/>
        </p:nvSpPr>
        <p:spPr>
          <a:xfrm>
            <a:off x="5449125" y="4266800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Finish step</a:t>
            </a:r>
            <a:endParaRPr sz="2400"/>
          </a:p>
        </p:txBody>
      </p:sp>
      <p:sp>
        <p:nvSpPr>
          <p:cNvPr id="206" name="Google Shape;206;p29"/>
          <p:cNvSpPr/>
          <p:nvPr/>
        </p:nvSpPr>
        <p:spPr>
          <a:xfrm>
            <a:off x="6129775" y="2978750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6129775" y="3936425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loat32  → float16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Yet to test: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Dask + cupy (why it’s cool. Shouldn’t we just use pytorch?)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Cheby Results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0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What are We Doing?</a:t>
            </a:r>
            <a:endParaRPr/>
          </a:p>
        </p:txBody>
      </p:sp>
      <p:pic>
        <p:nvPicPr>
          <p:cNvPr descr="A picture containing text, screenshot&#10;&#10;Description automatically generated" id="61" name="Google Shape;6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45" y="1091019"/>
            <a:ext cx="73074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403950" y="453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Text (Titles, Abstracts, Body); Context (Citations)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937" y="1051100"/>
            <a:ext cx="3612125" cy="36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2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comparison (density)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Results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421750"/>
            <a:ext cx="85206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1750"/>
            <a:ext cx="4196000" cy="314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291" y="1421750"/>
            <a:ext cx="4196008" cy="31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Cython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311700" y="1116150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Superset of Python (use more C in 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runs in Python runtime, but not compiled to Python bytecode. Instead </a:t>
            </a:r>
            <a:r>
              <a:rPr b="1" lang="en"/>
              <a:t>compiled to native machine code </a:t>
            </a:r>
            <a:r>
              <a:rPr lang="en"/>
              <a:t>(whatever </a:t>
            </a:r>
            <a:r>
              <a:rPr b="1" lang="en"/>
              <a:t>your </a:t>
            </a:r>
            <a:r>
              <a:rPr lang="en"/>
              <a:t>microprocessor interprets)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4"/>
          <p:cNvSpPr/>
          <p:nvPr/>
        </p:nvSpPr>
        <p:spPr>
          <a:xfrm>
            <a:off x="2464100" y="3658150"/>
            <a:ext cx="1391400" cy="8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code</a:t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3047575" y="3099075"/>
            <a:ext cx="2935200" cy="502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/>
          <p:nvPr/>
        </p:nvSpPr>
        <p:spPr>
          <a:xfrm>
            <a:off x="5111950" y="3601875"/>
            <a:ext cx="1391400" cy="8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</a:t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4129125" y="3679300"/>
            <a:ext cx="709200" cy="8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Float32 → </a:t>
            </a:r>
            <a:r>
              <a:rPr lang="en"/>
              <a:t>Float16 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decimal places (for float16) vs 8 (for float32)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Problem: (A lot of cpus don’t support it, particularly x86 architectures)</a:t>
            </a:r>
            <a:endParaRPr b="1"/>
          </a:p>
        </p:txBody>
      </p:sp>
      <p:pic>
        <p:nvPicPr>
          <p:cNvPr id="252" name="Google Shape;252;p35"/>
          <p:cNvPicPr preferRelativeResize="0"/>
          <p:nvPr/>
        </p:nvPicPr>
        <p:blipFill rotWithShape="1">
          <a:blip r:embed="rId3">
            <a:alphaModFix/>
          </a:blip>
          <a:srcRect b="0" l="0" r="0" t="44836"/>
          <a:stretch/>
        </p:blipFill>
        <p:spPr>
          <a:xfrm>
            <a:off x="1049925" y="2174100"/>
            <a:ext cx="7044151" cy="218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/>
        </p:nvSpPr>
        <p:spPr>
          <a:xfrm>
            <a:off x="6238100" y="4615625"/>
            <a:ext cx="2326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Courtesy of Google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research question</a:t>
            </a:r>
            <a:endParaRPr/>
          </a:p>
        </p:txBody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/>
        </p:nvSpPr>
        <p:spPr>
          <a:xfrm>
            <a:off x="5081850" y="2270575"/>
            <a:ext cx="32805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Learning + MLP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ProNE  || Node Features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Graph Neural Networks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1152475"/>
            <a:ext cx="8520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the </a:t>
            </a:r>
            <a:r>
              <a:rPr b="1" lang="en" u="sng"/>
              <a:t>best</a:t>
            </a:r>
            <a:r>
              <a:rPr lang="en"/>
              <a:t> approach to </a:t>
            </a:r>
            <a:r>
              <a:rPr b="1" lang="en" u="sng"/>
              <a:t>combine text and context</a:t>
            </a:r>
            <a:r>
              <a:rPr lang="en"/>
              <a:t>? </a:t>
            </a:r>
            <a:endParaRPr/>
          </a:p>
        </p:txBody>
      </p:sp>
      <p:sp>
        <p:nvSpPr>
          <p:cNvPr id="262" name="Google Shape;262;p36"/>
          <p:cNvSpPr/>
          <p:nvPr/>
        </p:nvSpPr>
        <p:spPr>
          <a:xfrm rot="4361155">
            <a:off x="5938646" y="1757613"/>
            <a:ext cx="436478" cy="2359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research</a:t>
            </a:r>
            <a:r>
              <a:rPr lang="en"/>
              <a:t> question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152475"/>
            <a:ext cx="85206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is the </a:t>
            </a:r>
            <a:r>
              <a:rPr b="1" lang="en" u="sng"/>
              <a:t>best</a:t>
            </a:r>
            <a:r>
              <a:rPr lang="en"/>
              <a:t> approach to </a:t>
            </a:r>
            <a:r>
              <a:rPr b="1" lang="en" u="sng"/>
              <a:t>combine text and context</a:t>
            </a:r>
            <a:r>
              <a:rPr lang="en"/>
              <a:t>? </a:t>
            </a:r>
            <a:endParaRPr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781050" y="2270575"/>
            <a:ext cx="41487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Accuracy</a:t>
            </a:r>
            <a:r>
              <a:rPr lang="en"/>
              <a:t>: predict missing links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Scalability</a:t>
            </a:r>
            <a:r>
              <a:rPr lang="en"/>
              <a:t>: Ability to scale to larger graphs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Inductive learning</a:t>
            </a:r>
            <a:r>
              <a:rPr lang="en"/>
              <a:t>: Ability to generalize to unseen papers </a:t>
            </a:r>
            <a:endParaRPr/>
          </a:p>
        </p:txBody>
      </p:sp>
      <p:sp>
        <p:nvSpPr>
          <p:cNvPr id="271" name="Google Shape;271;p37"/>
          <p:cNvSpPr txBox="1"/>
          <p:nvPr/>
        </p:nvSpPr>
        <p:spPr>
          <a:xfrm>
            <a:off x="5081850" y="2270575"/>
            <a:ext cx="32805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Learning + MLP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ProNE  || Node Features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Graph Neural Networks</a:t>
            </a:r>
            <a:endParaRPr/>
          </a:p>
        </p:txBody>
      </p:sp>
      <p:sp>
        <p:nvSpPr>
          <p:cNvPr id="272" name="Google Shape;272;p37"/>
          <p:cNvSpPr/>
          <p:nvPr/>
        </p:nvSpPr>
        <p:spPr>
          <a:xfrm rot="6325251">
            <a:off x="2826167" y="1757742"/>
            <a:ext cx="436619" cy="23588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where we are </a:t>
            </a:r>
            <a:endParaRPr/>
          </a:p>
        </p:txBody>
      </p:sp>
      <p:sp>
        <p:nvSpPr>
          <p:cNvPr id="278" name="Google Shape;2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8"/>
          <p:cNvSpPr txBox="1"/>
          <p:nvPr>
            <p:ph idx="1" type="body"/>
          </p:nvPr>
        </p:nvSpPr>
        <p:spPr>
          <a:xfrm>
            <a:off x="311700" y="1192650"/>
            <a:ext cx="85206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compared ProNE and GNN on a standard benchmark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rgbClr val="FF0000"/>
                </a:solidFill>
              </a:rPr>
              <a:t>How about Semantic Scholar?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Noisy?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 in ML-ready format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200M vs. 3M papers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where we are</a:t>
            </a:r>
            <a:endParaRPr/>
          </a:p>
        </p:txBody>
      </p:sp>
      <p:sp>
        <p:nvSpPr>
          <p:cNvPr id="285" name="Google Shape;2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6" name="Google Shape;286;p39"/>
          <p:cNvGraphicFramePr/>
          <p:nvPr/>
        </p:nvGraphicFramePr>
        <p:xfrm>
          <a:off x="1116175" y="2571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1667875"/>
                <a:gridCol w="1667875"/>
                <a:gridCol w="1667875"/>
                <a:gridCol w="1667875"/>
              </a:tblGrid>
              <a:tr h="693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Datset</a:t>
                      </a:r>
                      <a:endParaRPr b="1" sz="2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Model</a:t>
                      </a:r>
                      <a:endParaRPr b="1" sz="2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Training Time</a:t>
                      </a:r>
                      <a:endParaRPr b="1" sz="2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Test Accuracy</a:t>
                      </a:r>
                      <a:endParaRPr b="1" sz="2000"/>
                    </a:p>
                  </a:txBody>
                  <a:tcPr marT="19050" marB="19050" marR="28575" marL="28575" anchor="b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Citation-2</a:t>
                      </a:r>
                      <a:endParaRPr b="1" sz="2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GraphSAGE</a:t>
                      </a:r>
                      <a:endParaRPr b="1" sz="2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550 sec</a:t>
                      </a:r>
                      <a:endParaRPr b="1" sz="2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0.74</a:t>
                      </a:r>
                      <a:endParaRPr b="1" sz="2000"/>
                    </a:p>
                  </a:txBody>
                  <a:tcPr marT="19050" marB="19050" marR="28575" marL="28575" anchor="b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Citation-2</a:t>
                      </a:r>
                      <a:endParaRPr sz="2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Prone + MLP</a:t>
                      </a:r>
                      <a:endParaRPr sz="2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800 sec</a:t>
                      </a:r>
                      <a:endParaRPr sz="2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0.65</a:t>
                      </a:r>
                      <a:endParaRPr sz="2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192650"/>
            <a:ext cx="85206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compared ProNE and GNN on a standard benchmark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Benchmarking on Semantic Scholar 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Noise due to subsampling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Sparsity of sampled graph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Instances of Papers citing Future papers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 based partitioning of Train and Test data for dense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 and Train and data sampling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Preliminary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311700" y="1813825"/>
            <a:ext cx="4980600" cy="16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5547550" y="1800750"/>
            <a:ext cx="2547900" cy="154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 txBox="1"/>
          <p:nvPr/>
        </p:nvSpPr>
        <p:spPr>
          <a:xfrm>
            <a:off x="68800" y="3624075"/>
            <a:ext cx="1092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</a:t>
            </a:r>
            <a:endParaRPr/>
          </a:p>
        </p:txBody>
      </p:sp>
      <p:sp>
        <p:nvSpPr>
          <p:cNvPr id="305" name="Google Shape;305;p41"/>
          <p:cNvSpPr txBox="1"/>
          <p:nvPr/>
        </p:nvSpPr>
        <p:spPr>
          <a:xfrm>
            <a:off x="4857900" y="3595350"/>
            <a:ext cx="86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</p:txBody>
      </p:sp>
      <p:sp>
        <p:nvSpPr>
          <p:cNvPr id="306" name="Google Shape;306;p41"/>
          <p:cNvSpPr txBox="1"/>
          <p:nvPr/>
        </p:nvSpPr>
        <p:spPr>
          <a:xfrm>
            <a:off x="7855900" y="3528300"/>
            <a:ext cx="616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</a:t>
            </a:r>
            <a:endParaRPr/>
          </a:p>
        </p:txBody>
      </p:sp>
      <p:sp>
        <p:nvSpPr>
          <p:cNvPr id="307" name="Google Shape;307;p41"/>
          <p:cNvSpPr/>
          <p:nvPr/>
        </p:nvSpPr>
        <p:spPr>
          <a:xfrm>
            <a:off x="6513250" y="2332075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sp>
        <p:nvSpPr>
          <p:cNvPr id="308" name="Google Shape;308;p41"/>
          <p:cNvSpPr/>
          <p:nvPr/>
        </p:nvSpPr>
        <p:spPr>
          <a:xfrm>
            <a:off x="4064875" y="2285400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1</a:t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2493750" y="1999038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310" name="Google Shape;310;p41"/>
          <p:cNvSpPr/>
          <p:nvPr/>
        </p:nvSpPr>
        <p:spPr>
          <a:xfrm>
            <a:off x="1321875" y="2770050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cxnSp>
        <p:nvCxnSpPr>
          <p:cNvPr id="311" name="Google Shape;311;p41"/>
          <p:cNvCxnSpPr>
            <a:stCxn id="308" idx="0"/>
            <a:endCxn id="307" idx="0"/>
          </p:cNvCxnSpPr>
          <p:nvPr/>
        </p:nvCxnSpPr>
        <p:spPr>
          <a:xfrm flipH="1" rot="-5400000">
            <a:off x="5573875" y="1084650"/>
            <a:ext cx="46800" cy="2448300"/>
          </a:xfrm>
          <a:prstGeom prst="curvedConnector3">
            <a:avLst>
              <a:gd fmla="val -508814" name="adj1"/>
            </a:avLst>
          </a:prstGeom>
          <a:noFill/>
          <a:ln cap="flat" cmpd="sng" w="762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1"/>
          <p:cNvCxnSpPr>
            <a:stCxn id="309" idx="7"/>
            <a:endCxn id="307" idx="3"/>
          </p:cNvCxnSpPr>
          <p:nvPr/>
        </p:nvCxnSpPr>
        <p:spPr>
          <a:xfrm flipH="1" rot="-5400000">
            <a:off x="4442716" y="660157"/>
            <a:ext cx="738000" cy="3583500"/>
          </a:xfrm>
          <a:prstGeom prst="curvedConnector5">
            <a:avLst>
              <a:gd fmla="val -43631" name="adj1"/>
              <a:gd fmla="val 50001" name="adj2"/>
              <a:gd fmla="val 143630" name="adj3"/>
            </a:avLst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1"/>
          <p:cNvCxnSpPr>
            <a:stCxn id="310" idx="5"/>
            <a:endCxn id="307" idx="4"/>
          </p:cNvCxnSpPr>
          <p:nvPr/>
        </p:nvCxnSpPr>
        <p:spPr>
          <a:xfrm rot="-5400000">
            <a:off x="4157791" y="595180"/>
            <a:ext cx="354000" cy="4973400"/>
          </a:xfrm>
          <a:prstGeom prst="curvedConnector3">
            <a:avLst>
              <a:gd fmla="val -90959" name="adj1"/>
            </a:avLst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1"/>
          <p:cNvCxnSpPr>
            <a:stCxn id="310" idx="0"/>
            <a:endCxn id="309" idx="3"/>
          </p:cNvCxnSpPr>
          <p:nvPr/>
        </p:nvCxnSpPr>
        <p:spPr>
          <a:xfrm rot="-5400000">
            <a:off x="1965975" y="2151900"/>
            <a:ext cx="282300" cy="954000"/>
          </a:xfrm>
          <a:prstGeom prst="curvedConnector3">
            <a:avLst>
              <a:gd fmla="val 35124" name="adj1"/>
            </a:avLst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1"/>
          <p:cNvSpPr/>
          <p:nvPr/>
        </p:nvSpPr>
        <p:spPr>
          <a:xfrm>
            <a:off x="7345700" y="1999050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16" name="Google Shape;316;p41"/>
          <p:cNvCxnSpPr/>
          <p:nvPr/>
        </p:nvCxnSpPr>
        <p:spPr>
          <a:xfrm flipH="1" rot="-5400000">
            <a:off x="6214750" y="3280475"/>
            <a:ext cx="46800" cy="2448300"/>
          </a:xfrm>
          <a:prstGeom prst="curvedConnector3">
            <a:avLst>
              <a:gd fmla="val 8066" name="adj1"/>
            </a:avLst>
          </a:prstGeom>
          <a:noFill/>
          <a:ln cap="flat" cmpd="sng" w="762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41"/>
          <p:cNvSpPr txBox="1"/>
          <p:nvPr/>
        </p:nvSpPr>
        <p:spPr>
          <a:xfrm>
            <a:off x="3421175" y="4284975"/>
            <a:ext cx="20019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Edge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Edge</a:t>
            </a:r>
            <a:endParaRPr/>
          </a:p>
        </p:txBody>
      </p:sp>
      <p:cxnSp>
        <p:nvCxnSpPr>
          <p:cNvPr id="318" name="Google Shape;318;p41"/>
          <p:cNvCxnSpPr/>
          <p:nvPr/>
        </p:nvCxnSpPr>
        <p:spPr>
          <a:xfrm>
            <a:off x="5049475" y="4850075"/>
            <a:ext cx="2327400" cy="57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1"/>
          <p:cNvCxnSpPr>
            <a:stCxn id="307" idx="5"/>
            <a:endCxn id="315" idx="6"/>
          </p:cNvCxnSpPr>
          <p:nvPr/>
        </p:nvCxnSpPr>
        <p:spPr>
          <a:xfrm rot="-5400000">
            <a:off x="7233116" y="2091755"/>
            <a:ext cx="535500" cy="922800"/>
          </a:xfrm>
          <a:prstGeom prst="curvedConnector4">
            <a:avLst>
              <a:gd fmla="val -60130" name="adj1"/>
              <a:gd fmla="val 125798" name="adj2"/>
            </a:avLst>
          </a:prstGeom>
          <a:noFill/>
          <a:ln cap="flat" cmpd="sng" w="76200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1"/>
          <p:cNvSpPr txBox="1"/>
          <p:nvPr/>
        </p:nvSpPr>
        <p:spPr>
          <a:xfrm>
            <a:off x="557325" y="4351925"/>
            <a:ext cx="2448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off point as we are not recursively expanding nodes before 2015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467050" y="1903288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cxnSp>
        <p:nvCxnSpPr>
          <p:cNvPr id="322" name="Google Shape;322;p41"/>
          <p:cNvCxnSpPr>
            <a:endCxn id="310" idx="0"/>
          </p:cNvCxnSpPr>
          <p:nvPr/>
        </p:nvCxnSpPr>
        <p:spPr>
          <a:xfrm flipH="1" rot="-5400000">
            <a:off x="1067925" y="2207850"/>
            <a:ext cx="577800" cy="5466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41"/>
          <p:cNvSpPr txBox="1"/>
          <p:nvPr/>
        </p:nvSpPr>
        <p:spPr>
          <a:xfrm>
            <a:off x="480675" y="1382775"/>
            <a:ext cx="2145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1"/>
          <p:cNvSpPr txBox="1"/>
          <p:nvPr/>
        </p:nvSpPr>
        <p:spPr>
          <a:xfrm>
            <a:off x="820725" y="1129800"/>
            <a:ext cx="2250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Degree nodes add too much noise</a:t>
            </a:r>
            <a:endParaRPr/>
          </a:p>
        </p:txBody>
      </p:sp>
      <p:cxnSp>
        <p:nvCxnSpPr>
          <p:cNvPr id="325" name="Google Shape;325;p41"/>
          <p:cNvCxnSpPr>
            <a:stCxn id="323" idx="2"/>
          </p:cNvCxnSpPr>
          <p:nvPr/>
        </p:nvCxnSpPr>
        <p:spPr>
          <a:xfrm flipH="1">
            <a:off x="978675" y="1665075"/>
            <a:ext cx="5748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41"/>
          <p:cNvCxnSpPr/>
          <p:nvPr/>
        </p:nvCxnSpPr>
        <p:spPr>
          <a:xfrm rot="10800000">
            <a:off x="470900" y="3959350"/>
            <a:ext cx="7473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These slides are on GitHub.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51150" y="136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https://github.com/kwchurch/JSALT_Better_Together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800" y="2495550"/>
            <a:ext cx="786325" cy="7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125" y="2495550"/>
            <a:ext cx="786325" cy="7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625" y="2495551"/>
            <a:ext cx="786325" cy="7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2288" y="2495550"/>
            <a:ext cx="786325" cy="7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7800" y="2495550"/>
            <a:ext cx="786325" cy="7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59900" y="2495550"/>
            <a:ext cx="786325" cy="7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95025" y="3573300"/>
            <a:ext cx="6337800" cy="13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Prone VS GNN for (2015 - 2018 - 2019)</a:t>
            </a:r>
            <a:endParaRPr/>
          </a:p>
        </p:txBody>
      </p:sp>
      <p:sp>
        <p:nvSpPr>
          <p:cNvPr id="332" name="Google Shape;33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4" name="Google Shape;334;p42"/>
          <p:cNvGraphicFramePr/>
          <p:nvPr/>
        </p:nvGraphicFramePr>
        <p:xfrm>
          <a:off x="623850" y="1778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{009BDD00-3A73-45F7-85DD-0116F47BF928}</a:tableStyleId>
              </a:tblPr>
              <a:tblGrid>
                <a:gridCol w="2599175"/>
                <a:gridCol w="2599175"/>
                <a:gridCol w="2599175"/>
              </a:tblGrid>
              <a:tr h="5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GNN + 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 600 sec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Prone + 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75" y="101275"/>
            <a:ext cx="641212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Related Work Hypothesis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Prone Optimization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GNN (graphical neural net)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Approaches: Text vs Context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Text is based on abstracts and/or titles only (</a:t>
            </a:r>
            <a:r>
              <a:rPr i="1" lang="en" sz="2000">
                <a:solidFill>
                  <a:srgbClr val="000000"/>
                </a:solidFill>
              </a:rPr>
              <a:t>no citations</a:t>
            </a:r>
            <a:r>
              <a:rPr lang="en" sz="2000">
                <a:solidFill>
                  <a:srgbClr val="000000"/>
                </a:solidFill>
              </a:rPr>
              <a:t>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Specter 1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Specter 2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Context is based on citations using a citation graph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sz="2000">
                <a:solidFill>
                  <a:srgbClr val="000000"/>
                </a:solidFill>
              </a:rPr>
              <a:t>Prone graph embeddings (</a:t>
            </a:r>
            <a:r>
              <a:rPr i="1" lang="en" sz="2000">
                <a:solidFill>
                  <a:srgbClr val="000000"/>
                </a:solidFill>
              </a:rPr>
              <a:t>node = paper, edge = citation</a:t>
            </a:r>
            <a:r>
              <a:rPr lang="en" sz="2000">
                <a:solidFill>
                  <a:srgbClr val="000000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Hypothesis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Related work references seem to represent entire papers.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024" y="1637850"/>
            <a:ext cx="2693049" cy="341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9800" y="4144350"/>
            <a:ext cx="786325" cy="7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125" y="4144350"/>
            <a:ext cx="786325" cy="7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872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9"/>
              <a:buChar char="●"/>
            </a:pPr>
            <a:r>
              <a:rPr lang="en" sz="2049">
                <a:solidFill>
                  <a:schemeClr val="dk1"/>
                </a:solidFill>
              </a:rPr>
              <a:t>400k papers</a:t>
            </a:r>
            <a:endParaRPr sz="2049">
              <a:solidFill>
                <a:schemeClr val="dk1"/>
              </a:solidFill>
            </a:endParaRPr>
          </a:p>
          <a:p>
            <a:pPr indent="-35872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9"/>
              <a:buChar char="●"/>
            </a:pPr>
            <a:r>
              <a:rPr lang="en" sz="2049">
                <a:solidFill>
                  <a:schemeClr val="dk1"/>
                </a:solidFill>
              </a:rPr>
              <a:t>Organized by </a:t>
            </a:r>
            <a:r>
              <a:rPr lang="en" sz="2049">
                <a:solidFill>
                  <a:schemeClr val="dk1"/>
                </a:solidFill>
              </a:rPr>
              <a:t>Martin Dočekal (PhD student, BRNO UNIVERSITY OF TECHNOLOGY, Czech Republic)</a:t>
            </a:r>
            <a:endParaRPr sz="2049">
              <a:solidFill>
                <a:schemeClr val="dk1"/>
              </a:solidFill>
            </a:endParaRPr>
          </a:p>
          <a:p>
            <a:pPr indent="-35872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9"/>
              <a:buChar char="●"/>
            </a:pPr>
            <a:r>
              <a:rPr lang="en" sz="2049">
                <a:solidFill>
                  <a:schemeClr val="dk1"/>
                </a:solidFill>
              </a:rPr>
              <a:t>Related Work annotated dataset</a:t>
            </a:r>
            <a:endParaRPr sz="2049">
              <a:solidFill>
                <a:schemeClr val="dk1"/>
              </a:solidFill>
            </a:endParaRPr>
          </a:p>
          <a:p>
            <a:pPr indent="-35872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9"/>
              <a:buChar char="●"/>
            </a:pPr>
            <a:r>
              <a:rPr lang="en" sz="2049">
                <a:solidFill>
                  <a:schemeClr val="dk1"/>
                </a:solidFill>
              </a:rPr>
              <a:t>Corpus ids mapped to Semantic Scholar ids</a:t>
            </a:r>
            <a:endParaRPr sz="204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78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5">
            <a:off x="7611786" y="3575055"/>
            <a:ext cx="927328" cy="119166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460500" y="3206025"/>
            <a:ext cx="69942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paper_id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":54955648,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rw_citations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":[3045997,2770517,5569544,36379,1665288,74632109,2223771],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Other_citations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":[16395612,14432142]</a:t>
            </a:r>
            <a:endParaRPr sz="12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Experiments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49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92">
                <a:solidFill>
                  <a:schemeClr val="dk1"/>
                </a:solidFill>
              </a:rPr>
              <a:t>Vector representations of referenced papers</a:t>
            </a:r>
            <a:endParaRPr sz="2392">
              <a:solidFill>
                <a:schemeClr val="dk1"/>
              </a:solidFill>
            </a:endParaRPr>
          </a:p>
          <a:p>
            <a:pPr indent="-33495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392">
                <a:solidFill>
                  <a:schemeClr val="dk1"/>
                </a:solidFill>
              </a:rPr>
              <a:t>Specter 1 and 2</a:t>
            </a:r>
            <a:endParaRPr sz="2392">
              <a:solidFill>
                <a:schemeClr val="dk1"/>
              </a:solidFill>
            </a:endParaRPr>
          </a:p>
          <a:p>
            <a:pPr indent="-33495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392">
                <a:solidFill>
                  <a:schemeClr val="dk1"/>
                </a:solidFill>
              </a:rPr>
              <a:t>Prone</a:t>
            </a:r>
            <a:endParaRPr sz="2392">
              <a:solidFill>
                <a:schemeClr val="dk1"/>
              </a:solidFill>
            </a:endParaRPr>
          </a:p>
          <a:p>
            <a:pPr indent="-3349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92">
                <a:solidFill>
                  <a:schemeClr val="dk1"/>
                </a:solidFill>
              </a:rPr>
              <a:t>Centroids</a:t>
            </a:r>
            <a:endParaRPr sz="2392">
              <a:solidFill>
                <a:schemeClr val="dk1"/>
              </a:solidFill>
            </a:endParaRPr>
          </a:p>
          <a:p>
            <a:pPr indent="-33495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392">
                <a:solidFill>
                  <a:schemeClr val="dk1"/>
                </a:solidFill>
              </a:rPr>
              <a:t>related work references</a:t>
            </a:r>
            <a:endParaRPr sz="2392">
              <a:solidFill>
                <a:schemeClr val="dk1"/>
              </a:solidFill>
            </a:endParaRPr>
          </a:p>
          <a:p>
            <a:pPr indent="-33495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392">
                <a:solidFill>
                  <a:schemeClr val="dk1"/>
                </a:solidFill>
              </a:rPr>
              <a:t>non-related work references</a:t>
            </a:r>
            <a:endParaRPr sz="2392">
              <a:solidFill>
                <a:schemeClr val="dk1"/>
              </a:solidFill>
            </a:endParaRPr>
          </a:p>
          <a:p>
            <a:pPr indent="-33495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en" sz="2392">
                <a:solidFill>
                  <a:schemeClr val="dk1"/>
                </a:solidFill>
              </a:rPr>
              <a:t>ALL references</a:t>
            </a:r>
            <a:endParaRPr sz="2392">
              <a:solidFill>
                <a:schemeClr val="dk1"/>
              </a:solidFill>
            </a:endParaRPr>
          </a:p>
          <a:p>
            <a:pPr indent="-360352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b="1" lang="en" sz="2964">
                <a:solidFill>
                  <a:srgbClr val="FF0000"/>
                </a:solidFill>
              </a:rPr>
              <a:t>Hypothesis: a is better than c.</a:t>
            </a:r>
            <a:endParaRPr b="1" sz="2964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78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