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888A3FE-55DC-4B26-B714-2272BC82FA34}">
  <a:tblStyle styleId="{8888A3FE-55DC-4B26-B714-2272BC82FA3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2"/>
  </p:normalViewPr>
  <p:slideViewPr>
    <p:cSldViewPr snapToGrid="0">
      <p:cViewPr varScale="1">
        <p:scale>
          <a:sx n="150" d="100"/>
          <a:sy n="150" d="100"/>
        </p:scale>
        <p:origin x="52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da748dc61_1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da748dc61_1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5da748dc61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5da748dc61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5e024823d5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5e024823d5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5da748dc61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5da748dc61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5e024823d5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5e024823d5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da748dc61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da748dc61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5e024823d5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5e024823d5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5e0ece17d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5e0ece17d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5da748dc61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5da748dc61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da748dc61_1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da748dc61_1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5e024823d5_0_4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5e024823d5_0_4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e024823d5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e024823d5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5e024823d5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5e024823d5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da748dc61_1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da748dc61_1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5da748dc61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5da748dc61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5e0ece17d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5e0ece17d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5e024823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5e024823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5da748dc61_1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5da748dc61_1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5da748dc61_1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5da748dc61_1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e024823d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e024823d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ridger.apps.allenai.org/?a=2244184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 Time Period Prediction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</a:t>
            </a:r>
            <a:r>
              <a:rPr lang="en"/>
              <a:t> – Similar Papers</a:t>
            </a:r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50" y="1017725"/>
            <a:ext cx="8031894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</a:t>
            </a:r>
            <a:r>
              <a:rPr lang="en"/>
              <a:t> – Similar Papers Results</a:t>
            </a:r>
            <a:endParaRPr/>
          </a:p>
        </p:txBody>
      </p:sp>
      <p:graphicFrame>
        <p:nvGraphicFramePr>
          <p:cNvPr id="178" name="Google Shape;178;p24"/>
          <p:cNvGraphicFramePr/>
          <p:nvPr/>
        </p:nvGraphicFramePr>
        <p:xfrm>
          <a:off x="1197175" y="141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{8888A3FE-55DC-4B26-B714-2272BC82FA34}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1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10 by cosine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7.57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0.07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0.08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0.06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5 by cosine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7.51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7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 1 by cosine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6.99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0.07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</a:t>
            </a:r>
            <a:r>
              <a:rPr lang="en"/>
              <a:t> – Embeddings</a:t>
            </a:r>
            <a:endParaRPr/>
          </a:p>
        </p:txBody>
      </p:sp>
      <p:pic>
        <p:nvPicPr>
          <p:cNvPr id="184" name="Google Shape;18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8" y="1535488"/>
            <a:ext cx="8321025" cy="207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</a:t>
            </a:r>
            <a:r>
              <a:rPr lang="en"/>
              <a:t> – Embeddings Results</a:t>
            </a:r>
            <a:endParaRPr/>
          </a:p>
        </p:txBody>
      </p:sp>
      <p:graphicFrame>
        <p:nvGraphicFramePr>
          <p:cNvPr id="190" name="Google Shape;190;p26"/>
          <p:cNvGraphicFramePr/>
          <p:nvPr/>
        </p:nvGraphicFramePr>
        <p:xfrm>
          <a:off x="1400725" y="15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{8888A3FE-55DC-4B26-B714-2272BC82FA34}</a:tableStyleId>
              </a:tblPr>
              <a:tblGrid>
                <a:gridCol w="127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6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49.87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Specter 2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41.23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0.41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0.39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SciNCL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24.59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ProNE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59.45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0.58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0.59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0.58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</a:t>
            </a:r>
            <a:r>
              <a:rPr lang="en"/>
              <a:t> – Combinations</a:t>
            </a: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20600" cy="3476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</a:t>
            </a:r>
            <a:r>
              <a:rPr lang="en"/>
              <a:t> – Combinations</a:t>
            </a:r>
            <a:endParaRPr/>
          </a:p>
        </p:txBody>
      </p:sp>
      <p:pic>
        <p:nvPicPr>
          <p:cNvPr id="202" name="Google Shape;20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246975"/>
            <a:ext cx="8679901" cy="3541466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/>
          <p:nvPr/>
        </p:nvSpPr>
        <p:spPr>
          <a:xfrm>
            <a:off x="4794825" y="1803975"/>
            <a:ext cx="4051800" cy="283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8"/>
          <p:cNvSpPr/>
          <p:nvPr/>
        </p:nvSpPr>
        <p:spPr>
          <a:xfrm>
            <a:off x="4794900" y="2145125"/>
            <a:ext cx="4051800" cy="283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/>
          <p:nvPr/>
        </p:nvSpPr>
        <p:spPr>
          <a:xfrm>
            <a:off x="520200" y="3631475"/>
            <a:ext cx="3844200" cy="283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8"/>
          <p:cNvSpPr/>
          <p:nvPr/>
        </p:nvSpPr>
        <p:spPr>
          <a:xfrm>
            <a:off x="4364400" y="3631475"/>
            <a:ext cx="3934500" cy="283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8"/>
          <p:cNvSpPr/>
          <p:nvPr/>
        </p:nvSpPr>
        <p:spPr>
          <a:xfrm>
            <a:off x="1658450" y="1357025"/>
            <a:ext cx="508500" cy="283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2166950" y="1357025"/>
            <a:ext cx="508500" cy="283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</a:t>
            </a:r>
            <a:r>
              <a:rPr lang="en"/>
              <a:t> – Combinations Results</a:t>
            </a:r>
            <a:endParaRPr/>
          </a:p>
        </p:txBody>
      </p:sp>
      <p:graphicFrame>
        <p:nvGraphicFramePr>
          <p:cNvPr id="214" name="Google Shape;214;p29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{8888A3FE-55DC-4B26-B714-2272BC82FA34}</a:tableStyleId>
              </a:tblPr>
              <a:tblGrid>
                <a:gridCol w="1770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Specter 2 + Specter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69.53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SciNCL + Specter 2 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25.21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0.25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SciNCL + Specter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60.59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ProNE + SciNCL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67.81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0.66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ProNE + Specter 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75.50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ProNE + Specter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84.20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0.82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0.84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0.82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>
            <a:spLocks noGrp="1"/>
          </p:cNvSpPr>
          <p:nvPr>
            <p:ph type="title"/>
          </p:nvPr>
        </p:nvSpPr>
        <p:spPr>
          <a:xfrm>
            <a:off x="311700" y="139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</a:t>
            </a:r>
            <a:r>
              <a:rPr lang="en"/>
              <a:t> – Summary</a:t>
            </a:r>
            <a:endParaRPr/>
          </a:p>
        </p:txBody>
      </p:sp>
      <p:sp>
        <p:nvSpPr>
          <p:cNvPr id="220" name="Google Shape;220;p30"/>
          <p:cNvSpPr/>
          <p:nvPr/>
        </p:nvSpPr>
        <p:spPr>
          <a:xfrm>
            <a:off x="2498950" y="1852700"/>
            <a:ext cx="388500" cy="65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2498950" y="2510000"/>
            <a:ext cx="388500" cy="8517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2498950" y="1195400"/>
            <a:ext cx="388500" cy="6573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2498950" y="3361700"/>
            <a:ext cx="388500" cy="1314900"/>
          </a:xfrm>
          <a:prstGeom prst="lef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 txBox="1"/>
          <p:nvPr/>
        </p:nvSpPr>
        <p:spPr>
          <a:xfrm>
            <a:off x="1557625" y="1256938"/>
            <a:ext cx="1075800" cy="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</a:t>
            </a:r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1139425" y="1981250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Papers</a:t>
            </a:r>
            <a:endParaRPr/>
          </a:p>
        </p:txBody>
      </p:sp>
      <p:sp>
        <p:nvSpPr>
          <p:cNvPr id="226" name="Google Shape;226;p30"/>
          <p:cNvSpPr txBox="1"/>
          <p:nvPr/>
        </p:nvSpPr>
        <p:spPr>
          <a:xfrm>
            <a:off x="1385875" y="2735750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1214125" y="3819050"/>
            <a:ext cx="1419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Combinations</a:t>
            </a:r>
            <a:endParaRPr/>
          </a:p>
        </p:txBody>
      </p:sp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450" y="811875"/>
            <a:ext cx="3526651" cy="406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 </a:t>
            </a:r>
            <a:r>
              <a:rPr lang="en"/>
              <a:t>– Next steps</a:t>
            </a:r>
            <a:endParaRPr/>
          </a:p>
        </p:txBody>
      </p:sp>
      <p:sp>
        <p:nvSpPr>
          <p:cNvPr id="234" name="Google Shape;23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Consider other features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Min / max / median of time bins of references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Distribution of time bins of references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Improve data preprocessing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Try other model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Extend to other related tasks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Venue prediction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Field of study identification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Reviewer matching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Collaborator search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AI2 Bridger: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https://bridger.apps.allenai.org/?a=2244184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Time Period Prediction </a:t>
            </a:r>
            <a:r>
              <a:rPr lang="en"/>
              <a:t>– Next steps</a:t>
            </a: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850" y="1171273"/>
            <a:ext cx="8083748" cy="3161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>
            <a:off x="3630700" y="4486500"/>
            <a:ext cx="27492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AI2 Bridger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 </a:t>
            </a:r>
            <a:r>
              <a:rPr lang="en"/>
              <a:t>– Task Overview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92975" y="12221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 query paper, predict the time period (time bin) it comes from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Input: single scientific paper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Embeddings: Specter, Specter 2, SciNCL, ProNE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References of query paper, along with information such as publication year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Similar documents to query paper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Map of year to time bin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Output: Predicted time bin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6928629" y="3334025"/>
            <a:ext cx="786635" cy="736217"/>
            <a:chOff x="6435507" y="2702575"/>
            <a:chExt cx="10323300" cy="736217"/>
          </a:xfrm>
        </p:grpSpPr>
        <p:sp>
          <p:nvSpPr>
            <p:cNvPr id="68" name="Google Shape;68;p15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" name="Google Shape;69;p15"/>
            <p:cNvGrpSpPr/>
            <p:nvPr/>
          </p:nvGrpSpPr>
          <p:grpSpPr>
            <a:xfrm>
              <a:off x="6435507" y="2702575"/>
              <a:ext cx="10323300" cy="736217"/>
              <a:chOff x="6435507" y="2702575"/>
              <a:chExt cx="10323300" cy="736217"/>
            </a:xfrm>
          </p:grpSpPr>
          <p:cxnSp>
            <p:nvCxnSpPr>
              <p:cNvPr id="70" name="Google Shape;70;p15"/>
              <p:cNvCxnSpPr/>
              <p:nvPr/>
            </p:nvCxnSpPr>
            <p:spPr>
              <a:xfrm rot="10800000">
                <a:off x="7245212" y="3079392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71" name="Google Shape;71;p15"/>
              <p:cNvSpPr txBox="1"/>
              <p:nvPr/>
            </p:nvSpPr>
            <p:spPr>
              <a:xfrm>
                <a:off x="6435507" y="2702575"/>
                <a:ext cx="103233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Bin 99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2" name="Google Shape;72;p15"/>
          <p:cNvGrpSpPr/>
          <p:nvPr/>
        </p:nvGrpSpPr>
        <p:grpSpPr>
          <a:xfrm>
            <a:off x="499151" y="3478545"/>
            <a:ext cx="2486978" cy="734174"/>
            <a:chOff x="495991" y="2852490"/>
            <a:chExt cx="2395009" cy="734174"/>
          </a:xfrm>
        </p:grpSpPr>
        <p:sp>
          <p:nvSpPr>
            <p:cNvPr id="73" name="Google Shape;73;p15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15"/>
            <p:cNvGrpSpPr/>
            <p:nvPr/>
          </p:nvGrpSpPr>
          <p:grpSpPr>
            <a:xfrm>
              <a:off x="495991" y="2852490"/>
              <a:ext cx="871200" cy="734174"/>
              <a:chOff x="495991" y="2852490"/>
              <a:chExt cx="871200" cy="734174"/>
            </a:xfrm>
          </p:grpSpPr>
          <p:sp>
            <p:nvSpPr>
              <p:cNvPr id="75" name="Google Shape;75;p15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1200" b="1">
                    <a:latin typeface="Roboto"/>
                    <a:ea typeface="Roboto"/>
                    <a:cs typeface="Roboto"/>
                    <a:sym typeface="Roboto"/>
                  </a:rPr>
                  <a:t> Bin 0</a:t>
                </a:r>
                <a:endParaRPr sz="1200" b="1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cxnSp>
            <p:nvCxnSpPr>
              <p:cNvPr id="76" name="Google Shape;76;p15"/>
              <p:cNvCxnSpPr/>
              <p:nvPr/>
            </p:nvCxnSpPr>
            <p:spPr>
              <a:xfrm>
                <a:off x="927225" y="2852490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77" name="Google Shape;77;p15"/>
          <p:cNvSpPr/>
          <p:nvPr/>
        </p:nvSpPr>
        <p:spPr>
          <a:xfrm>
            <a:off x="4214586" y="3705506"/>
            <a:ext cx="975600" cy="133500"/>
          </a:xfrm>
          <a:prstGeom prst="rect">
            <a:avLst/>
          </a:prstGeom>
          <a:solidFill>
            <a:srgbClr val="0E945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2986250" y="3710850"/>
            <a:ext cx="1308300" cy="133500"/>
          </a:xfrm>
          <a:prstGeom prst="rect">
            <a:avLst/>
          </a:prstGeom>
          <a:solidFill>
            <a:srgbClr val="0856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" name="Google Shape;79;p15"/>
          <p:cNvGrpSpPr/>
          <p:nvPr/>
        </p:nvGrpSpPr>
        <p:grpSpPr>
          <a:xfrm>
            <a:off x="6458513" y="3710838"/>
            <a:ext cx="308056" cy="359400"/>
            <a:chOff x="2890952" y="3079467"/>
            <a:chExt cx="1958400" cy="359400"/>
          </a:xfrm>
        </p:grpSpPr>
        <p:sp>
          <p:nvSpPr>
            <p:cNvPr id="80" name="Google Shape;80;p15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" name="Google Shape;81;p15"/>
            <p:cNvCxnSpPr/>
            <p:nvPr/>
          </p:nvCxnSpPr>
          <p:spPr>
            <a:xfrm rot="10800000">
              <a:off x="2895273" y="3079467"/>
              <a:ext cx="0" cy="359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2" name="Google Shape;82;p15"/>
          <p:cNvCxnSpPr/>
          <p:nvPr/>
        </p:nvCxnSpPr>
        <p:spPr>
          <a:xfrm rot="10800000">
            <a:off x="2986247" y="3710858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83" name="Google Shape;83;p15"/>
          <p:cNvGrpSpPr/>
          <p:nvPr/>
        </p:nvGrpSpPr>
        <p:grpSpPr>
          <a:xfrm>
            <a:off x="6766585" y="3426245"/>
            <a:ext cx="223731" cy="412910"/>
            <a:chOff x="4808316" y="2800065"/>
            <a:chExt cx="1999386" cy="412910"/>
          </a:xfrm>
        </p:grpSpPr>
        <p:sp>
          <p:nvSpPr>
            <p:cNvPr id="84" name="Google Shape;84;p15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15"/>
            <p:cNvGrpSpPr/>
            <p:nvPr/>
          </p:nvGrpSpPr>
          <p:grpSpPr>
            <a:xfrm>
              <a:off x="4808316" y="2800065"/>
              <a:ext cx="92400" cy="411825"/>
              <a:chOff x="845575" y="2563700"/>
              <a:chExt cx="92400" cy="411825"/>
            </a:xfrm>
          </p:grpSpPr>
          <p:sp>
            <p:nvSpPr>
              <p:cNvPr id="86" name="Google Shape;86;p15"/>
              <p:cNvSpPr/>
              <p:nvPr/>
            </p:nvSpPr>
            <p:spPr>
              <a:xfrm>
                <a:off x="845575" y="2563700"/>
                <a:ext cx="92400" cy="9240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7" name="Google Shape;87;p15"/>
              <p:cNvCxnSpPr/>
              <p:nvPr/>
            </p:nvCxnSpPr>
            <p:spPr>
              <a:xfrm>
                <a:off x="891775" y="2616125"/>
                <a:ext cx="0" cy="35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sp>
        <p:nvSpPr>
          <p:cNvPr id="88" name="Google Shape;88;p15"/>
          <p:cNvSpPr txBox="1"/>
          <p:nvPr/>
        </p:nvSpPr>
        <p:spPr>
          <a:xfrm>
            <a:off x="5485150" y="3565950"/>
            <a:ext cx="786600" cy="1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………</a:t>
            </a:r>
            <a:endParaRPr/>
          </a:p>
        </p:txBody>
      </p:sp>
      <p:sp>
        <p:nvSpPr>
          <p:cNvPr id="89" name="Google Shape;89;p15"/>
          <p:cNvSpPr txBox="1"/>
          <p:nvPr/>
        </p:nvSpPr>
        <p:spPr>
          <a:xfrm>
            <a:off x="3640400" y="4128413"/>
            <a:ext cx="1308300" cy="2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</a:t>
            </a:r>
            <a:endParaRPr/>
          </a:p>
        </p:txBody>
      </p:sp>
      <p:cxnSp>
        <p:nvCxnSpPr>
          <p:cNvPr id="90" name="Google Shape;90;p15"/>
          <p:cNvCxnSpPr/>
          <p:nvPr/>
        </p:nvCxnSpPr>
        <p:spPr>
          <a:xfrm rot="10800000">
            <a:off x="4294543" y="3452988"/>
            <a:ext cx="0" cy="35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1" name="Google Shape;91;p15"/>
          <p:cNvCxnSpPr/>
          <p:nvPr/>
        </p:nvCxnSpPr>
        <p:spPr>
          <a:xfrm rot="10800000" flipH="1">
            <a:off x="4141400" y="4329613"/>
            <a:ext cx="3063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b="1"/>
              <a:t>Time Period Prediction </a:t>
            </a:r>
            <a:r>
              <a:rPr lang="en"/>
              <a:t>– Next steps</a:t>
            </a:r>
            <a:endParaRPr/>
          </a:p>
        </p:txBody>
      </p:sp>
      <p:sp>
        <p:nvSpPr>
          <p:cNvPr id="247" name="Google Shape;247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Venue prediction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Given a paper, predict publication venue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Scenario: Researcher wants to determine which venue to submit 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Field of study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Given a paper, </a:t>
            </a:r>
            <a:r>
              <a:rPr lang="en"/>
              <a:t>determine field of study or topic of paper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Reviewer matching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Match papers with suitable reviewers; consider reviewer areas of expertise and preferences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Collaborator search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Given an author, recommend potential authors to collaborate with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Consider similarity of papers from different authors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 </a:t>
            </a:r>
            <a:r>
              <a:rPr lang="en"/>
              <a:t>– Motivation</a:t>
            </a:r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Understand contribution of embedding types and nearest neighbors on predicting information about query paper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Detect missing or incorrect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papers in dataset cannot be found in semantic scholar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Some papers are recorded to cite far into the future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Proxy for other tasks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Venue prediction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Field of study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Reviewer matching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Collaborator search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5874925" y="2725100"/>
            <a:ext cx="1026300" cy="1285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6417575" y="2925650"/>
            <a:ext cx="224100" cy="47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0" name="Google Shape;100;p16"/>
          <p:cNvCxnSpPr>
            <a:stCxn id="99" idx="3"/>
          </p:cNvCxnSpPr>
          <p:nvPr/>
        </p:nvCxnSpPr>
        <p:spPr>
          <a:xfrm rot="10800000" flipH="1">
            <a:off x="6641675" y="2560100"/>
            <a:ext cx="294900" cy="3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1" name="Google Shape;101;p16"/>
          <p:cNvSpPr txBox="1"/>
          <p:nvPr/>
        </p:nvSpPr>
        <p:spPr>
          <a:xfrm>
            <a:off x="6736250" y="2170650"/>
            <a:ext cx="696000" cy="4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???</a:t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149125" y="2725100"/>
            <a:ext cx="1026300" cy="1285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7678900" y="2925650"/>
            <a:ext cx="224100" cy="471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8010275" y="2259150"/>
            <a:ext cx="483600" cy="224100"/>
          </a:xfrm>
          <a:prstGeom prst="mathMultiply">
            <a:avLst>
              <a:gd name="adj1" fmla="val 23520"/>
            </a:avLst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5" name="Google Shape;105;p16"/>
          <p:cNvCxnSpPr/>
          <p:nvPr/>
        </p:nvCxnSpPr>
        <p:spPr>
          <a:xfrm rot="10800000" flipH="1">
            <a:off x="7903000" y="2536550"/>
            <a:ext cx="294900" cy="3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 </a:t>
            </a:r>
            <a:r>
              <a:rPr lang="en"/>
              <a:t>– Experiments Overview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Baseline – References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Semantic Scholar API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Papers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Embeddings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ProNE: citations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Specter: text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Specter 2: text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SciNCL: 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Pairs of embeddings</a:t>
            </a:r>
            <a:endParaRPr/>
          </a:p>
        </p:txBody>
      </p:sp>
      <p:sp>
        <p:nvSpPr>
          <p:cNvPr id="112" name="Google Shape;112;p17"/>
          <p:cNvSpPr txBox="1"/>
          <p:nvPr/>
        </p:nvSpPr>
        <p:spPr>
          <a:xfrm>
            <a:off x="4427775" y="1214175"/>
            <a:ext cx="3630600" cy="1850700"/>
          </a:xfrm>
          <a:prstGeom prst="rect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•</a:t>
            </a: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Embedding: </a:t>
            </a:r>
            <a:r>
              <a:rPr lang="en" sz="1800">
                <a:solidFill>
                  <a:srgbClr val="666666"/>
                </a:solidFill>
              </a:rPr>
              <a:t>M ∈ R^(N×K)</a:t>
            </a:r>
            <a:endParaRPr sz="1800">
              <a:solidFill>
                <a:srgbClr val="666666"/>
              </a:solidFill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•N</a:t>
            </a: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≈200M documents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•K</a:t>
            </a: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: hidden dimensions</a:t>
            </a:r>
            <a:endParaRPr sz="18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•</a:t>
            </a: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Similarity of two docs: </a:t>
            </a:r>
            <a:r>
              <a:rPr lang="en" sz="1800">
                <a:solidFill>
                  <a:srgbClr val="666666"/>
                </a:solidFill>
              </a:rPr>
              <a:t>cos(i,j)⁡</a:t>
            </a:r>
            <a:endParaRPr sz="1800">
              <a:solidFill>
                <a:srgbClr val="666666"/>
              </a:solidFill>
            </a:endParaRPr>
          </a:p>
          <a:p>
            <a:pPr marL="12700" lvl="0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666666"/>
                </a:solidFill>
              </a:rPr>
              <a:t>•</a:t>
            </a:r>
            <a:r>
              <a:rPr lang="en" sz="1800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Similarity of all pairs of docs: </a:t>
            </a:r>
            <a:r>
              <a:rPr lang="en" sz="1800">
                <a:solidFill>
                  <a:srgbClr val="666666"/>
                </a:solidFill>
              </a:rPr>
              <a:t>MM^T</a:t>
            </a:r>
            <a:endParaRPr sz="18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3" name="Google Shape;113;p17"/>
          <p:cNvCxnSpPr>
            <a:endCxn id="112" idx="1"/>
          </p:cNvCxnSpPr>
          <p:nvPr/>
        </p:nvCxnSpPr>
        <p:spPr>
          <a:xfrm>
            <a:off x="2466375" y="1976025"/>
            <a:ext cx="1961400" cy="16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</a:t>
            </a:r>
            <a:r>
              <a:rPr lang="en"/>
              <a:t> – Data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Bigrams:</a:t>
            </a:r>
            <a:endParaRPr b="1"/>
          </a:p>
          <a:p>
            <a:pPr marL="457200" lvl="0" indent="-34290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Cosine similarity, query paper corpus ID, and list of similar papers to query </a:t>
            </a:r>
            <a:endParaRPr/>
          </a:p>
          <a:p>
            <a:pPr marL="457200" lvl="0" indent="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8"/>
          <p:cNvSpPr txBox="1"/>
          <p:nvPr/>
        </p:nvSpPr>
        <p:spPr>
          <a:xfrm>
            <a:off x="2330825" y="2450975"/>
            <a:ext cx="4034100" cy="2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(0.9984, 4336316, 121417552)</a:t>
            </a: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(0.9970, 4336316, 15371799)</a:t>
            </a: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(0.9966, 4336316, 4239637)</a:t>
            </a:r>
            <a:endParaRPr sz="2000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66666"/>
                </a:solidFill>
              </a:rPr>
              <a:t>(0.9953, 4336316, 117876280)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</a:t>
            </a:r>
            <a:r>
              <a:rPr lang="en"/>
              <a:t> – Data</a:t>
            </a:r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Bigrams:</a:t>
            </a:r>
            <a:endParaRPr b="1"/>
          </a:p>
          <a:p>
            <a:pPr marL="457200" lvl="0" indent="-34290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Cosine similarity, query paper corpus ID, and list of similar papers to query </a:t>
            </a:r>
            <a:endParaRPr/>
          </a:p>
          <a:p>
            <a:pPr marL="457200" lvl="0" indent="0" algn="l" rtl="0">
              <a:lnSpc>
                <a:spcPct val="125454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9"/>
          <p:cNvSpPr txBox="1"/>
          <p:nvPr/>
        </p:nvSpPr>
        <p:spPr>
          <a:xfrm>
            <a:off x="2330825" y="2450975"/>
            <a:ext cx="4034100" cy="23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(0.9984, 4336316, 121417552)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(0.9970, 4336316, 15371799)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(0.9966, 4336316, 4239637)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(0.9953, 4336316, 117876280)</a:t>
            </a:r>
            <a:endParaRPr sz="2000">
              <a:solidFill>
                <a:schemeClr val="dk1"/>
              </a:solidFill>
            </a:endParaRPr>
          </a:p>
        </p:txBody>
      </p:sp>
      <p:grpSp>
        <p:nvGrpSpPr>
          <p:cNvPr id="128" name="Google Shape;128;p19"/>
          <p:cNvGrpSpPr/>
          <p:nvPr/>
        </p:nvGrpSpPr>
        <p:grpSpPr>
          <a:xfrm>
            <a:off x="789450" y="1545850"/>
            <a:ext cx="7645275" cy="2300025"/>
            <a:chOff x="789450" y="1545850"/>
            <a:chExt cx="7645275" cy="2300025"/>
          </a:xfrm>
        </p:grpSpPr>
        <p:sp>
          <p:nvSpPr>
            <p:cNvPr id="129" name="Google Shape;129;p19"/>
            <p:cNvSpPr/>
            <p:nvPr/>
          </p:nvSpPr>
          <p:spPr>
            <a:xfrm>
              <a:off x="2394800" y="2500975"/>
              <a:ext cx="979200" cy="13449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3374000" y="2500975"/>
              <a:ext cx="1144200" cy="13449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4518200" y="2500975"/>
              <a:ext cx="1474800" cy="13449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2" name="Google Shape;132;p19"/>
            <p:cNvCxnSpPr>
              <a:stCxn id="133" idx="2"/>
              <a:endCxn id="129" idx="0"/>
            </p:cNvCxnSpPr>
            <p:nvPr/>
          </p:nvCxnSpPr>
          <p:spPr>
            <a:xfrm>
              <a:off x="1692450" y="1922750"/>
              <a:ext cx="1191900" cy="57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4" name="Google Shape;134;p19"/>
            <p:cNvCxnSpPr>
              <a:stCxn id="135" idx="2"/>
              <a:endCxn id="130" idx="0"/>
            </p:cNvCxnSpPr>
            <p:nvPr/>
          </p:nvCxnSpPr>
          <p:spPr>
            <a:xfrm>
              <a:off x="3786900" y="1922650"/>
              <a:ext cx="159300" cy="57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3" name="Google Shape;133;p19"/>
            <p:cNvSpPr/>
            <p:nvPr/>
          </p:nvSpPr>
          <p:spPr>
            <a:xfrm>
              <a:off x="789450" y="1545950"/>
              <a:ext cx="1806000" cy="3768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5426625" y="1545950"/>
              <a:ext cx="3008100" cy="3768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2595450" y="1545850"/>
              <a:ext cx="2382900" cy="3768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7" name="Google Shape;137;p19"/>
            <p:cNvCxnSpPr>
              <a:stCxn id="136" idx="2"/>
              <a:endCxn id="131" idx="0"/>
            </p:cNvCxnSpPr>
            <p:nvPr/>
          </p:nvCxnSpPr>
          <p:spPr>
            <a:xfrm flipH="1">
              <a:off x="5255475" y="1922750"/>
              <a:ext cx="1675200" cy="57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 </a:t>
            </a:r>
            <a:r>
              <a:rPr lang="en"/>
              <a:t>– Initial experiments</a:t>
            </a:r>
            <a:endParaRPr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6950"/>
            <a:ext cx="3597049" cy="362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 txBox="1"/>
          <p:nvPr/>
        </p:nvSpPr>
        <p:spPr>
          <a:xfrm>
            <a:off x="1523275" y="4600375"/>
            <a:ext cx="11739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1 Bin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 rot="-5400000">
            <a:off x="-205950" y="2386350"/>
            <a:ext cx="117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 2 Bin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61150" y="1170125"/>
            <a:ext cx="4815281" cy="3538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6190975" y="4600375"/>
            <a:ext cx="11739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 Offset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 rot="-5400000">
            <a:off x="3360650" y="2458200"/>
            <a:ext cx="1173900" cy="22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</a:t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4855625" y="938300"/>
            <a:ext cx="3743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 of Count of Citations at each Bin Offset</a:t>
            </a:r>
            <a:endParaRPr/>
          </a:p>
        </p:txBody>
      </p:sp>
      <p:sp>
        <p:nvSpPr>
          <p:cNvPr id="150" name="Google Shape;150;p20"/>
          <p:cNvSpPr txBox="1"/>
          <p:nvPr/>
        </p:nvSpPr>
        <p:spPr>
          <a:xfrm>
            <a:off x="828300" y="938300"/>
            <a:ext cx="37437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 of Citations by Bin Number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</a:t>
            </a:r>
            <a:r>
              <a:rPr lang="en"/>
              <a:t> – Baseline</a:t>
            </a:r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bin of most recent reference as predicted bin of query paper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Semantic Scholar API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7" name="Google Shape;15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906" y="1745950"/>
            <a:ext cx="5227343" cy="32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401725" y="2043350"/>
            <a:ext cx="615300" cy="26124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1"/>
          <p:cNvSpPr txBox="1"/>
          <p:nvPr/>
        </p:nvSpPr>
        <p:spPr>
          <a:xfrm>
            <a:off x="5401725" y="1687900"/>
            <a:ext cx="8022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max()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Time Period Prediction</a:t>
            </a:r>
            <a:r>
              <a:rPr lang="en"/>
              <a:t> – Baseline Results</a:t>
            </a:r>
            <a:endParaRPr/>
          </a:p>
        </p:txBody>
      </p:sp>
      <p:sp>
        <p:nvSpPr>
          <p:cNvPr id="165" name="Google Shape;16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166" name="Google Shape;166;p22"/>
          <p:cNvGraphicFramePr/>
          <p:nvPr/>
        </p:nvGraphicFramePr>
        <p:xfrm>
          <a:off x="578950" y="133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{8888A3FE-55DC-4B26-B714-2272BC82FA34}</a:tableStyleId>
              </a:tblPr>
              <a:tblGrid>
                <a:gridCol w="144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6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Method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Cumulative Acc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Bin # of most recent reference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18.80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0.21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0.19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Bin # of most recent reference + 1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39.25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20.45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0.23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0.20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0.21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Bin # of most recent reference + 2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52.33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13.08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0.13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Microsoft Macintosh PowerPoint</Application>
  <PresentationFormat>On-screen Show (16:9)</PresentationFormat>
  <Paragraphs>207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Roboto</vt:lpstr>
      <vt:lpstr>Calibri</vt:lpstr>
      <vt:lpstr>Arial</vt:lpstr>
      <vt:lpstr>Simple Light</vt:lpstr>
      <vt:lpstr>Document Time Period Prediction</vt:lpstr>
      <vt:lpstr>Time Period Prediction – Task Overview</vt:lpstr>
      <vt:lpstr>Time Period Prediction – Motivation</vt:lpstr>
      <vt:lpstr>Time Period Prediction – Experiments Overview</vt:lpstr>
      <vt:lpstr>Time Period Prediction – Data</vt:lpstr>
      <vt:lpstr>Time Period Prediction – Data</vt:lpstr>
      <vt:lpstr>Time Period Prediction – Initial experiments</vt:lpstr>
      <vt:lpstr>Time Period Prediction – Baseline</vt:lpstr>
      <vt:lpstr>Time Period Prediction – Baseline Results</vt:lpstr>
      <vt:lpstr>Time Period Prediction – Similar Papers</vt:lpstr>
      <vt:lpstr>Time Period Prediction – Similar Papers Results</vt:lpstr>
      <vt:lpstr>Time Period Prediction – Embeddings</vt:lpstr>
      <vt:lpstr>Time Period Prediction – Embeddings Results</vt:lpstr>
      <vt:lpstr>Time Period Prediction – Combinations</vt:lpstr>
      <vt:lpstr>Time Period Prediction – Combinations</vt:lpstr>
      <vt:lpstr>Time Period Prediction – Combinations Results</vt:lpstr>
      <vt:lpstr>Time Period Prediction – Summary</vt:lpstr>
      <vt:lpstr>Time Period Prediction – Next steps</vt:lpstr>
      <vt:lpstr>Time Period Prediction – Next steps</vt:lpstr>
      <vt:lpstr>Time Period Prediction –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Time Period Prediction</dc:title>
  <cp:lastModifiedBy>Melissa Mitchell</cp:lastModifiedBy>
  <cp:revision>1</cp:revision>
  <dcterms:modified xsi:type="dcterms:W3CDTF">2023-08-02T23:12:50Z</dcterms:modified>
</cp:coreProperties>
</file>