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NTR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8CACA7-7148-4203-AB35-10077311EF80}">
  <a:tblStyle styleId="{158CACA7-7148-4203-AB35-10077311EF8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T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7363d201c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257363d201c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7363d201c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57363d201c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7363d201c_0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57363d201c_0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7363d201c_0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57363d201c_0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7363d201c_0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57363d201c_0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716fd10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716fd10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5716fd109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5716fd109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 </a:t>
            </a:r>
            <a:r>
              <a:rPr lang="en-GB"/>
              <a:t>asymmetry</a:t>
            </a:r>
            <a:r>
              <a:rPr lang="en-GB"/>
              <a:t> of time - how to reduce to a soundbite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Audience soundbites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‘Almost all studies in ml do test-train split’ that’s a bad idea when you have time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716fd109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5716fd109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716fd109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5716fd109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Notes from Ken: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Record myself on zoom call and measure how much time to spend on each slide. &gt;2 slides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Provide some memes and keep things snappy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7363d201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57363d201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7363d201c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257363d201c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5716fd109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5716fd109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595959"/>
                </a:solidFill>
              </a:rPr>
              <a:t>Thesis: it will be harder to do Citation Recommendation as Paper A is chosen further forward in time due to citation graph evolution and academic topic development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5716fd109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5716fd109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57363d201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57363d201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7363d201c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257363d201c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7363d201c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257363d201c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7363d201c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57363d201c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7363d201c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57363d201c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7363d201c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57363d201c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7363d201c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57363d201c_0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7363d201c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57363d201c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1" name="Google Shape;61;p14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kwchurch/JSALT_Better_Togethe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kwchurch/JSALT_Better_Together/blob/main/doc/deliverables.md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ctrTitle"/>
          </p:nvPr>
        </p:nvSpPr>
        <p:spPr>
          <a:xfrm>
            <a:off x="748500" y="408600"/>
            <a:ext cx="76470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A6C"/>
              </a:buClr>
              <a:buSzPts val="4500"/>
              <a:buFont typeface="NTR"/>
              <a:buNone/>
            </a:pPr>
            <a:r>
              <a:rPr b="1" lang="en-GB">
                <a:solidFill>
                  <a:srgbClr val="2B3A6C"/>
                </a:solidFill>
                <a:latin typeface="NTR"/>
                <a:ea typeface="NTR"/>
                <a:cs typeface="NTR"/>
                <a:sym typeface="NTR"/>
              </a:rPr>
              <a:t>Wednesday Update</a:t>
            </a:r>
            <a:br>
              <a:rPr b="1" lang="en-GB">
                <a:solidFill>
                  <a:srgbClr val="2B3A6C"/>
                </a:solidFill>
                <a:latin typeface="NTR"/>
                <a:ea typeface="NTR"/>
                <a:cs typeface="NTR"/>
                <a:sym typeface="NTR"/>
              </a:rPr>
            </a:br>
            <a:r>
              <a:rPr b="1" lang="en-GB" sz="1800">
                <a:solidFill>
                  <a:srgbClr val="2B3A6C"/>
                </a:solidFill>
                <a:latin typeface="NTR"/>
                <a:ea typeface="NTR"/>
                <a:cs typeface="NTR"/>
                <a:sym typeface="NTR"/>
              </a:rPr>
              <a:t>Better Together: Text + Context</a:t>
            </a:r>
            <a:endParaRPr/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1006950" y="2741725"/>
            <a:ext cx="7130100" cy="21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A6C"/>
              </a:buClr>
              <a:buSzPts val="1800"/>
              <a:buNone/>
            </a:pPr>
            <a:r>
              <a:rPr b="1" i="0" lang="en-GB">
                <a:solidFill>
                  <a:srgbClr val="2B3A6C"/>
                </a:solidFill>
                <a:latin typeface="NTR"/>
                <a:ea typeface="NTR"/>
                <a:cs typeface="NTR"/>
                <a:sym typeface="NTR"/>
              </a:rPr>
              <a:t>Kenneth Church</a:t>
            </a:r>
            <a:endParaRPr>
              <a:solidFill>
                <a:srgbClr val="2B3A6C"/>
              </a:solidFill>
              <a:latin typeface="NTR"/>
              <a:ea typeface="NTR"/>
              <a:cs typeface="NTR"/>
              <a:sym typeface="NTR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B3A6C"/>
              </a:buClr>
              <a:buSzPts val="1800"/>
              <a:buNone/>
            </a:pPr>
            <a:r>
              <a:rPr i="0" lang="en-GB">
                <a:solidFill>
                  <a:srgbClr val="2B3A6C"/>
                </a:solidFill>
                <a:latin typeface="NTR"/>
                <a:ea typeface="NTR"/>
                <a:cs typeface="NTR"/>
                <a:sym typeface="NTR"/>
              </a:rPr>
              <a:t>Wed, July 5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https://github.com/kwchurch/JSALT_Better_Together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3000"/>
              <a:t>Value: Author Contributions + Audience Appreciation</a:t>
            </a:r>
            <a:br>
              <a:rPr lang="en-GB" sz="3000"/>
            </a:br>
            <a:r>
              <a:rPr lang="en-GB" sz="3000"/>
              <a:t>(Literature is a conversation, like social media)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Author Contributions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/>
              <a:t>Time Invariant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/>
              <a:t>Does not change after publication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Audience Appreciation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/>
              <a:t>Evolves over time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/>
              <a:t>Behavioral Signals</a:t>
            </a:r>
            <a:endParaRPr/>
          </a:p>
          <a:p>
            <a:pPr indent="-17145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-GB"/>
              <a:t>Views</a:t>
            </a:r>
            <a:endParaRPr/>
          </a:p>
          <a:p>
            <a:pPr indent="-171450" lvl="2" marL="8636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1500"/>
              <a:buChar char="■"/>
            </a:pPr>
            <a:r>
              <a:rPr lang="en-GB"/>
              <a:t>Citations</a:t>
            </a:r>
            <a:endParaRPr/>
          </a:p>
        </p:txBody>
      </p:sp>
      <p:pic>
        <p:nvPicPr>
          <p:cNvPr descr="A picture containing line, plot, slope, screenshot&#10;&#10;Description automatically generated" id="163" name="Google Shape;163;p2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5819" y="2571750"/>
            <a:ext cx="5631900" cy="22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6/21/2023</a:t>
            </a:r>
            <a:endParaRPr/>
          </a:p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A screenshot of a website&#10;&#10;Description automatically generated with low confidence" id="166" name="Google Shape;16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3827" y="1337790"/>
            <a:ext cx="4555087" cy="118784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/>
          <p:nvPr/>
        </p:nvSpPr>
        <p:spPr>
          <a:xfrm rot="10800000">
            <a:off x="5737246" y="3395899"/>
            <a:ext cx="363300" cy="733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142258" y="3867016"/>
            <a:ext cx="3322500" cy="1177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18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It is difficult to make predictions, especially about the future.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	-- </a:t>
            </a:r>
            <a:r>
              <a:rPr b="0" i="0" lang="en-GB" sz="18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Yogi Berra</a:t>
            </a:r>
            <a:endParaRPr b="0" i="1" sz="18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Where are we? And where are we going?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59" r="0" t="-3489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2100"/>
              <a:buChar char="●"/>
            </a:pPr>
            <a:r>
              <a:rPr lang="en-GB"/>
              <a:t> </a:t>
            </a:r>
            <a:endParaRPr/>
          </a:p>
        </p:txBody>
      </p:sp>
      <p:sp>
        <p:nvSpPr>
          <p:cNvPr id="175" name="Google Shape;175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6/26/2023</a:t>
            </a:r>
            <a:endParaRPr/>
          </a:p>
        </p:txBody>
      </p:sp>
      <p:sp>
        <p:nvSpPr>
          <p:cNvPr id="176" name="Google Shape;176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What do we have?  Big Files on Globus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89" r="0" t="-2329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2100"/>
              <a:buChar char="●"/>
            </a:pPr>
            <a:r>
              <a:rPr lang="en-GB"/>
              <a:t> </a:t>
            </a:r>
            <a:endParaRPr/>
          </a:p>
        </p:txBody>
      </p:sp>
      <p:sp>
        <p:nvSpPr>
          <p:cNvPr id="183" name="Google Shape;183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6/26/2023</a:t>
            </a:r>
            <a:endParaRPr/>
          </a:p>
        </p:txBody>
      </p:sp>
      <p:sp>
        <p:nvSpPr>
          <p:cNvPr id="184" name="Google Shape;184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Deliverables</a:t>
            </a:r>
            <a:br>
              <a:rPr lang="en-GB"/>
            </a:br>
            <a:r>
              <a:rPr lang="en-GB" sz="1700" u="sng">
                <a:solidFill>
                  <a:schemeClr val="hlink"/>
                </a:solidFill>
                <a:hlinkClick r:id="rId3"/>
              </a:rPr>
              <a:t>https://github.com/kwchurch/JSALT_Better_Together/blob/main/doc/deliverables.md</a:t>
            </a:r>
            <a:r>
              <a:rPr lang="en-GB" sz="1700"/>
              <a:t> 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-189547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16666"/>
              <a:buFont typeface="Calibri"/>
              <a:buAutoNum type="arabicPeriod"/>
            </a:pPr>
            <a:r>
              <a:rPr b="0" i="0" lang="en-GB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Better access to literature</a:t>
            </a:r>
            <a:endParaRPr/>
          </a:p>
          <a:p>
            <a:pPr indent="-189547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F2328"/>
              </a:buClr>
              <a:buSzPct val="116666"/>
              <a:buFont typeface="Calibri"/>
              <a:buAutoNum type="arabicPeriod"/>
            </a:pPr>
            <a:r>
              <a:rPr b="0" i="0" lang="en-GB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Resources:</a:t>
            </a:r>
            <a:endParaRPr/>
          </a:p>
          <a:p>
            <a:pPr indent="-224155" lvl="1" marL="55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F2328"/>
              </a:buClr>
              <a:buSzPct val="128571"/>
              <a:buFont typeface="Calibri"/>
              <a:buAutoNum type="arabicPeriod"/>
            </a:pPr>
            <a:r>
              <a:rPr b="0" i="0" lang="en-GB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Many embeddings for many papers</a:t>
            </a:r>
            <a:endParaRPr/>
          </a:p>
          <a:p>
            <a:pPr indent="-224155" lvl="1" marL="55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F2328"/>
              </a:buClr>
              <a:buSzPct val="128571"/>
              <a:buFont typeface="Calibri"/>
              <a:buAutoNum type="arabicPeriod"/>
            </a:pPr>
            <a:r>
              <a:rPr lang="en-GB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GB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osted models on HuggingFace</a:t>
            </a:r>
            <a:endParaRPr b="0" i="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4155" lvl="1" marL="55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F2328"/>
              </a:buClr>
              <a:buSzPct val="128571"/>
              <a:buFont typeface="Calibri"/>
              <a:buAutoNum type="arabicPeriod"/>
            </a:pPr>
            <a:r>
              <a:rPr b="0" i="0" lang="en-GB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Post code on GitHub</a:t>
            </a:r>
            <a:endParaRPr/>
          </a:p>
          <a:p>
            <a:pPr indent="-189547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F2328"/>
              </a:buClr>
              <a:buSzPct val="116666"/>
              <a:buFont typeface="Calibri"/>
              <a:buAutoNum type="arabicPeriod"/>
            </a:pPr>
            <a:r>
              <a:rPr b="0" i="0" lang="en-GB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Summarization methods to compare and contrast across small (and large) collections of documents</a:t>
            </a:r>
            <a:endParaRPr/>
          </a:p>
          <a:p>
            <a:pPr indent="-189547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F2328"/>
              </a:buClr>
              <a:buSzPct val="116666"/>
              <a:buFont typeface="Calibri"/>
              <a:buAutoNum type="arabicPeriod"/>
            </a:pPr>
            <a:r>
              <a:rPr b="0" i="0" lang="en-GB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Support incremental updates to embeddings based on citation graphs</a:t>
            </a:r>
            <a:endParaRPr/>
          </a:p>
          <a:p>
            <a:pPr indent="-189547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F2328"/>
              </a:buClr>
              <a:buSzPct val="116666"/>
              <a:buFont typeface="Calibri"/>
              <a:buAutoNum type="arabicPeriod"/>
            </a:pPr>
            <a:r>
              <a:rPr b="0" i="0" lang="en-GB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Evaluation: </a:t>
            </a:r>
            <a:endParaRPr/>
          </a:p>
          <a:p>
            <a:pPr indent="-186055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F2328"/>
              </a:buClr>
              <a:buSzPct val="128571"/>
              <a:buFont typeface="Calibri"/>
              <a:buAutoNum type="arabicPeriod"/>
            </a:pPr>
            <a:r>
              <a:rPr b="0" i="0" lang="en-GB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Better numbers, </a:t>
            </a:r>
            <a:endParaRPr/>
          </a:p>
          <a:p>
            <a:pPr indent="-186055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F2328"/>
              </a:buClr>
              <a:buSzPct val="128571"/>
              <a:buFont typeface="Calibri"/>
              <a:buAutoNum type="arabicPeriod"/>
            </a:pPr>
            <a:r>
              <a:rPr b="0" i="0" lang="en-GB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as well as better benchmarks</a:t>
            </a:r>
            <a:endParaRPr/>
          </a:p>
          <a:p>
            <a:pPr indent="-762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ct val="116666"/>
              <a:buNone/>
            </a:pPr>
            <a:r>
              <a:t/>
            </a:r>
            <a:endParaRPr/>
          </a:p>
        </p:txBody>
      </p:sp>
      <p:sp>
        <p:nvSpPr>
          <p:cNvPr id="191" name="Google Shape;191;p2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-392747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16666"/>
              <a:buFont typeface="Calibri"/>
              <a:buAutoNum type="arabicPeriod" startAt="6"/>
            </a:pPr>
            <a:r>
              <a:rPr b="0" i="0" lang="en-GB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Establish that combinations of text and links are better together (than either by itself)</a:t>
            </a:r>
            <a:endParaRPr/>
          </a:p>
          <a:p>
            <a:pPr indent="-189547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F2328"/>
              </a:buClr>
              <a:buSzPct val="116666"/>
              <a:buFont typeface="Calibri"/>
              <a:buAutoNum type="arabicPeriod" startAt="6"/>
            </a:pPr>
            <a:r>
              <a:rPr b="0" i="0" lang="en-GB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Establish that citing sentences are useful</a:t>
            </a:r>
            <a:endParaRPr/>
          </a:p>
          <a:p>
            <a:pPr indent="-189547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F2328"/>
              </a:buClr>
              <a:buSzPct val="116666"/>
              <a:buFont typeface="Calibri"/>
              <a:buAutoNum type="arabicPeriod" startAt="6"/>
            </a:pPr>
            <a:r>
              <a:rPr b="0" i="0" lang="en-GB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Improve methods for assigning papers to reviewers</a:t>
            </a:r>
            <a:endParaRPr/>
          </a:p>
          <a:p>
            <a:pPr indent="-189547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F2328"/>
              </a:buClr>
              <a:buSzPct val="116666"/>
              <a:buFont typeface="Calibri"/>
              <a:buAutoNum type="arabicPeriod" startAt="6"/>
            </a:pPr>
            <a:r>
              <a:rPr b="0" i="0" lang="en-GB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Theory: Unified framework of </a:t>
            </a:r>
            <a:endParaRPr/>
          </a:p>
          <a:p>
            <a:pPr indent="-186055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F2328"/>
              </a:buClr>
              <a:buSzPct val="128571"/>
              <a:buFont typeface="Calibri"/>
              <a:buAutoNum type="arabicPeriod"/>
            </a:pPr>
            <a:r>
              <a:rPr b="0" i="0" lang="en-GB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Deep nets and </a:t>
            </a:r>
            <a:endParaRPr/>
          </a:p>
          <a:p>
            <a:pPr indent="-186055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F2328"/>
              </a:buClr>
              <a:buSzPct val="128571"/>
              <a:buFont typeface="Calibri"/>
              <a:buAutoNum type="arabicPeriod"/>
            </a:pPr>
            <a:r>
              <a:rPr b="0" i="0" lang="en-GB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Linear Algebra</a:t>
            </a:r>
            <a:endParaRPr/>
          </a:p>
          <a:p>
            <a:pPr indent="-189547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F2328"/>
              </a:buClr>
              <a:buSzPct val="116666"/>
              <a:buFont typeface="Calibri"/>
              <a:buAutoNum type="arabicPeriod" startAt="6"/>
            </a:pPr>
            <a:r>
              <a:rPr b="0" i="0" lang="en-GB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Bibliometrics:</a:t>
            </a:r>
            <a:endParaRPr/>
          </a:p>
          <a:p>
            <a:pPr indent="-224155" lvl="1" marL="55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F2328"/>
              </a:buClr>
              <a:buSzPct val="128571"/>
              <a:buFont typeface="Calibri"/>
              <a:buAutoNum type="arabicPeriod"/>
            </a:pPr>
            <a:r>
              <a:rPr b="0" i="0" lang="en-GB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Predict citations of a paper over time.</a:t>
            </a:r>
            <a:endParaRPr/>
          </a:p>
          <a:p>
            <a:pPr indent="-224155" lvl="1" marL="55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F2328"/>
              </a:buClr>
              <a:buSzPct val="128571"/>
              <a:buFont typeface="Calibri"/>
              <a:buAutoNum type="arabicPeriod"/>
            </a:pPr>
            <a:r>
              <a:rPr b="0" i="0" lang="en-GB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Predict h-index of an author over time.</a:t>
            </a:r>
            <a:endParaRPr/>
          </a:p>
          <a:p>
            <a:pPr indent="-224155" lvl="1" marL="5588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rgbClr val="1F2328"/>
              </a:buClr>
              <a:buSzPct val="128571"/>
              <a:buFont typeface="Calibri"/>
              <a:buAutoNum type="arabicPeriod"/>
            </a:pPr>
            <a:r>
              <a:rPr b="0" i="0" lang="en-GB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Find authors that publish too many papers</a:t>
            </a:r>
            <a:endParaRPr/>
          </a:p>
        </p:txBody>
      </p:sp>
      <p:sp>
        <p:nvSpPr>
          <p:cNvPr id="192" name="Google Shape;192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6/26/2023</a:t>
            </a:r>
            <a:endParaRPr/>
          </a:p>
        </p:txBody>
      </p:sp>
      <p:sp>
        <p:nvSpPr>
          <p:cNvPr id="193" name="Google Shape;193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Better Together Evaluation</a:t>
            </a:r>
            <a:endParaRPr/>
          </a:p>
        </p:txBody>
      </p:sp>
      <p:sp>
        <p:nvSpPr>
          <p:cNvPr id="199" name="Google Shape;199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05/07/2023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Train-Test on a Graph</a:t>
            </a:r>
            <a:endParaRPr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311700" y="1152475"/>
            <a:ext cx="359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Typical ML </a:t>
            </a:r>
            <a:r>
              <a:rPr lang="en-GB"/>
              <a:t>approach</a:t>
            </a:r>
            <a:r>
              <a:rPr lang="en-GB"/>
              <a:t> is randomly </a:t>
            </a:r>
            <a:r>
              <a:rPr lang="en-GB"/>
              <a:t>partition</a:t>
            </a:r>
            <a:r>
              <a:rPr lang="en-GB"/>
              <a:t> test and train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However, with temporal data we must have a sense of cause and effect: </a:t>
            </a:r>
            <a:r>
              <a:rPr b="1" lang="en-GB"/>
              <a:t>any referenced paper should be considered ‘seen’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P</a:t>
            </a:r>
            <a:r>
              <a:rPr b="1" lang="en-GB"/>
              <a:t>artition</a:t>
            </a:r>
            <a:r>
              <a:rPr b="1" lang="en-GB"/>
              <a:t> </a:t>
            </a:r>
            <a:r>
              <a:rPr lang="en-GB"/>
              <a:t>and </a:t>
            </a:r>
            <a:r>
              <a:rPr b="1" lang="en-GB"/>
              <a:t>evaluate </a:t>
            </a:r>
            <a:r>
              <a:rPr lang="en-GB"/>
              <a:t>accordingly</a:t>
            </a:r>
            <a:endParaRPr/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200" y="888091"/>
            <a:ext cx="5049026" cy="3486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Partitioning a</a:t>
            </a:r>
            <a:r>
              <a:rPr lang="en-GB"/>
              <a:t> Graph for Train-Test</a:t>
            </a:r>
            <a:endParaRPr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311700" y="3567800"/>
            <a:ext cx="8520600" cy="15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82"/>
              <a:t>Partition</a:t>
            </a:r>
            <a:r>
              <a:rPr lang="en-GB" sz="1682"/>
              <a:t> the graph into test and train by a </a:t>
            </a:r>
            <a:r>
              <a:rPr b="1" lang="en-GB" sz="1682"/>
              <a:t>date</a:t>
            </a:r>
            <a:endParaRPr b="1" sz="1682"/>
          </a:p>
          <a:p>
            <a:pPr indent="-319404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en-GB" sz="1682"/>
              <a:t>But </a:t>
            </a:r>
            <a:r>
              <a:rPr lang="en-GB" sz="1682"/>
              <a:t>things are messy..</a:t>
            </a:r>
            <a:endParaRPr sz="168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82"/>
              <a:t>All before are valid for training, everything afterwards is unseen to the model</a:t>
            </a:r>
            <a:endParaRPr sz="168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82"/>
              <a:t>Can </a:t>
            </a:r>
            <a:r>
              <a:rPr b="1" lang="en-GB" sz="1682"/>
              <a:t>train </a:t>
            </a:r>
            <a:r>
              <a:rPr lang="en-GB" sz="1682"/>
              <a:t>on the graph, on the text, on other attributes (author, year, venue)</a:t>
            </a:r>
            <a:endParaRPr sz="1682"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017729"/>
            <a:ext cx="5888824" cy="241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Forecasting</a:t>
            </a:r>
            <a:endParaRPr/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7725"/>
            <a:ext cx="3948500" cy="296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2"/>
          <p:cNvSpPr txBox="1"/>
          <p:nvPr/>
        </p:nvSpPr>
        <p:spPr>
          <a:xfrm>
            <a:off x="336850" y="1221650"/>
            <a:ext cx="394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311700" y="1152475"/>
            <a:ext cx="359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Make correct predictions repeatedly across a reasonable amount of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Not interesting to ‘forecast’ into the past or the present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Deployed models typically have frozen parameters. Therefore they are always forecasting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Pitfalls with Evaluating Paper Systems</a:t>
            </a:r>
            <a:endParaRPr/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Evaluating within the Train set time</a:t>
            </a:r>
            <a:r>
              <a:rPr lang="en-GB"/>
              <a:t>: </a:t>
            </a:r>
            <a:r>
              <a:rPr lang="en-GB"/>
              <a:t>artificially</a:t>
            </a:r>
            <a:r>
              <a:rPr lang="en-GB"/>
              <a:t> easy (when we write papers, we can’t see what will be published in the future), introduces leakage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Tasks </a:t>
            </a:r>
            <a:r>
              <a:rPr lang="en-GB">
                <a:solidFill>
                  <a:srgbClr val="FF0000"/>
                </a:solidFill>
              </a:rPr>
              <a:t>artificially</a:t>
            </a:r>
            <a:r>
              <a:rPr lang="en-GB">
                <a:solidFill>
                  <a:srgbClr val="FF0000"/>
                </a:solidFill>
              </a:rPr>
              <a:t> simplified</a:t>
            </a:r>
            <a:r>
              <a:rPr lang="en-GB"/>
              <a:t>: </a:t>
            </a:r>
            <a:r>
              <a:rPr lang="en-GB"/>
              <a:t>Citation recommendation tasks propose negatives as those papers with a restricted training set (1K-100K). In reality, the number of negatives is closer to 100M.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0000"/>
                </a:solidFill>
              </a:rPr>
              <a:t>Small data sets</a:t>
            </a:r>
            <a:r>
              <a:rPr lang="en-GB"/>
              <a:t>: Some tasks may have as few as 30 samples, which is not enough to differentiate between systems with different capabilities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Forecasting</a:t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451750" y="2729025"/>
            <a:ext cx="3897300" cy="21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have an intuition that Test 1 will be the easiest, as academic literature evolves over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How can we evaluate this shift: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Intrinsic evaluation: </a:t>
            </a:r>
            <a:r>
              <a:rPr lang="en-GB"/>
              <a:t>what's</a:t>
            </a:r>
            <a:r>
              <a:rPr lang="en-GB"/>
              <a:t> going on in the models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Task performance: how well do the </a:t>
            </a:r>
            <a:endParaRPr/>
          </a:p>
        </p:txBody>
      </p:sp>
      <p:pic>
        <p:nvPicPr>
          <p:cNvPr id="234" name="Google Shape;2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925" y="949200"/>
            <a:ext cx="7805148" cy="177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4428775" y="2656100"/>
            <a:ext cx="3897300" cy="21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We want to produce a set of tasks which: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Have enough samples (n) to make serious comparisons between models. </a:t>
            </a:r>
            <a:r>
              <a:rPr b="1" lang="en-GB" sz="1400"/>
              <a:t>Make datasets as big as possible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Evaluate models capabilities to do tasks </a:t>
            </a:r>
            <a:r>
              <a:rPr b="1" lang="en-GB" sz="1400"/>
              <a:t>people actually care about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/>
              <a:t>Ensure generation is automatic </a:t>
            </a:r>
            <a:r>
              <a:rPr lang="en-GB" sz="1400"/>
              <a:t>so we can </a:t>
            </a:r>
            <a:r>
              <a:rPr b="1" lang="en-GB" sz="1400"/>
              <a:t>update them in future</a:t>
            </a:r>
            <a:endParaRPr b="1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4500"/>
              <a:t>Better Together:</a:t>
            </a:r>
            <a:br>
              <a:rPr lang="en-GB"/>
            </a:br>
            <a:r>
              <a:rPr lang="en-GB"/>
              <a:t>Text (Titles, Abstracts, Body); Context (Citations)</a:t>
            </a:r>
            <a:endParaRPr/>
          </a:p>
        </p:txBody>
      </p:sp>
      <p:pic>
        <p:nvPicPr>
          <p:cNvPr descr="A picture containing text, screenshot&#10;&#10;Description automatically generated" id="83" name="Google Shape;83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295" y="1369219"/>
            <a:ext cx="7307400" cy="3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6/21/2023</a:t>
            </a:r>
            <a:endParaRPr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Better Together Tasks </a:t>
            </a:r>
            <a:endParaRPr/>
          </a:p>
        </p:txBody>
      </p:sp>
      <p:sp>
        <p:nvSpPr>
          <p:cNvPr id="241" name="Google Shape;241;p35"/>
          <p:cNvSpPr txBox="1"/>
          <p:nvPr>
            <p:ph idx="1" type="body"/>
          </p:nvPr>
        </p:nvSpPr>
        <p:spPr>
          <a:xfrm>
            <a:off x="311700" y="1152475"/>
            <a:ext cx="43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Citation Recommendation</a:t>
            </a:r>
            <a:r>
              <a:rPr lang="en-GB" sz="1400"/>
              <a:t> - the paradigmatic Better Together task - </a:t>
            </a:r>
            <a:r>
              <a:rPr i="1" lang="en-GB" sz="1400"/>
              <a:t>What does </a:t>
            </a:r>
            <a:r>
              <a:rPr b="1" i="1" lang="en-GB" sz="1400"/>
              <a:t>Paper A</a:t>
            </a:r>
            <a:r>
              <a:rPr i="1" lang="en-GB" sz="1400"/>
              <a:t> reference?</a:t>
            </a:r>
            <a:endParaRPr i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Simple implementation: get Paper A vector representation with model M and retrieve the nearest papers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Can also make </a:t>
            </a:r>
            <a:r>
              <a:rPr lang="en-GB" sz="1400"/>
              <a:t>Citation Recommendation </a:t>
            </a:r>
            <a:r>
              <a:rPr b="1" lang="en-GB" sz="1400"/>
              <a:t>local</a:t>
            </a:r>
            <a:r>
              <a:rPr lang="en-GB" sz="1400"/>
              <a:t>: given a </a:t>
            </a:r>
            <a:r>
              <a:rPr lang="en-GB" sz="1400"/>
              <a:t>sentence</a:t>
            </a:r>
            <a:r>
              <a:rPr lang="en-GB" sz="1400"/>
              <a:t> in </a:t>
            </a:r>
            <a:r>
              <a:rPr b="1" lang="en-GB" sz="1400"/>
              <a:t>Paper A</a:t>
            </a:r>
            <a:r>
              <a:rPr lang="en-GB" sz="1400"/>
              <a:t> predict </a:t>
            </a:r>
            <a:r>
              <a:rPr b="1" lang="en-GB" sz="1400"/>
              <a:t>that </a:t>
            </a:r>
            <a:r>
              <a:rPr lang="en-GB" sz="1400"/>
              <a:t>reference.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Many valencies around features, number of negatives, scoring (classification vs retrieval)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4693800" y="1152475"/>
            <a:ext cx="4382100" cy="3416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Example: </a:t>
            </a:r>
            <a:r>
              <a:rPr b="1" lang="en-GB" sz="1400"/>
              <a:t>How do Dogs Walk</a:t>
            </a:r>
            <a:r>
              <a:rPr lang="en-GB" sz="1400"/>
              <a:t>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1400"/>
              <a:t>Erroneous Quadruped Walking Depictions</a:t>
            </a:r>
            <a:r>
              <a:rPr lang="en-GB" sz="1400"/>
              <a:t>, Horváth et al (2009)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“</a:t>
            </a:r>
            <a:r>
              <a:rPr lang="en-GB" sz="1400"/>
              <a:t>Although humans have observed walking quadrupeds for thousands of years, the exact characterization of the walking of tetrapods had to wait for the advent of photography [?]</a:t>
            </a:r>
            <a:r>
              <a:rPr lang="en-GB" sz="1400"/>
              <a:t>”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/>
              <a:t>Task:</a:t>
            </a:r>
            <a:r>
              <a:rPr lang="en-GB" sz="1400"/>
              <a:t> Find a reference to a (H</a:t>
            </a:r>
            <a:r>
              <a:rPr lang="en-GB" sz="1400"/>
              <a:t>istory</a:t>
            </a:r>
            <a:r>
              <a:rPr lang="en-GB" sz="1400"/>
              <a:t> of Science) paper describing the process of photographing tetrapod walking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Evaluations</a:t>
            </a:r>
            <a:endParaRPr/>
          </a:p>
        </p:txBody>
      </p:sp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311700" y="1163675"/>
            <a:ext cx="394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440"/>
              <a:buNone/>
            </a:pPr>
            <a:r>
              <a:rPr b="1" lang="en-GB" sz="1240"/>
              <a:t>Citations after k Years</a:t>
            </a:r>
            <a:r>
              <a:rPr lang="en-GB" sz="1240"/>
              <a:t> - How many citations did Paper A have after k years?</a:t>
            </a:r>
            <a:endParaRPr sz="1240"/>
          </a:p>
          <a:p>
            <a:pPr indent="-30734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240"/>
              <a:buChar char="-"/>
            </a:pPr>
            <a:r>
              <a:rPr lang="en-GB" sz="1240"/>
              <a:t>‘Hit Prediction’, that is, will a paper be successful.</a:t>
            </a:r>
            <a:endParaRPr sz="1240"/>
          </a:p>
          <a:p>
            <a:pPr indent="-3073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"/>
              <a:buChar char="-"/>
            </a:pPr>
            <a:r>
              <a:rPr lang="en-GB" sz="1240"/>
              <a:t>More specifically we ask ‘will the model be ‘a hit’ at a specific time, which is relevant to academic literature as certain topics wax and wane in terms of field attention.</a:t>
            </a:r>
            <a:endParaRPr sz="1240"/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440"/>
              <a:buNone/>
            </a:pPr>
            <a:r>
              <a:rPr b="1" lang="en-GB" sz="1240"/>
              <a:t>Repeat References</a:t>
            </a:r>
            <a:r>
              <a:rPr lang="en-GB" sz="1240"/>
              <a:t> - Given A references B, how many times does it reference B?</a:t>
            </a:r>
            <a:endParaRPr sz="1240"/>
          </a:p>
          <a:p>
            <a:pPr indent="-30734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240"/>
              <a:buChar char="-"/>
            </a:pPr>
            <a:r>
              <a:rPr lang="en-GB" sz="1240"/>
              <a:t>Agnostic about what multiple references means, but it probably means something</a:t>
            </a:r>
            <a:endParaRPr sz="939">
              <a:solidFill>
                <a:schemeClr val="dk1"/>
              </a:solidFill>
            </a:endParaRPr>
          </a:p>
        </p:txBody>
      </p:sp>
      <p:sp>
        <p:nvSpPr>
          <p:cNvPr id="249" name="Google Shape;249;p36"/>
          <p:cNvSpPr txBox="1"/>
          <p:nvPr/>
        </p:nvSpPr>
        <p:spPr>
          <a:xfrm>
            <a:off x="4384500" y="1170125"/>
            <a:ext cx="4447800" cy="3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240">
                <a:solidFill>
                  <a:schemeClr val="dk2"/>
                </a:solidFill>
              </a:rPr>
              <a:t>Publication Year</a:t>
            </a:r>
            <a:r>
              <a:rPr lang="en-GB" sz="1240">
                <a:solidFill>
                  <a:schemeClr val="dk2"/>
                </a:solidFill>
              </a:rPr>
              <a:t> - What year is paper A published?</a:t>
            </a:r>
            <a:endParaRPr sz="1240">
              <a:solidFill>
                <a:schemeClr val="dk2"/>
              </a:solidFill>
            </a:endParaRPr>
          </a:p>
          <a:p>
            <a:pPr indent="-30734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240"/>
              <a:buChar char="-"/>
            </a:pPr>
            <a:r>
              <a:rPr lang="en-GB" sz="1240">
                <a:solidFill>
                  <a:schemeClr val="dk2"/>
                </a:solidFill>
              </a:rPr>
              <a:t>Is a paper timely? Is the model capable of inferring time from the (messy) citation graph </a:t>
            </a:r>
            <a:endParaRPr sz="124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240">
                <a:solidFill>
                  <a:schemeClr val="dk2"/>
                </a:solidFill>
              </a:rPr>
              <a:t>Venue Prediction</a:t>
            </a:r>
            <a:r>
              <a:rPr lang="en-GB" sz="1240">
                <a:solidFill>
                  <a:schemeClr val="dk2"/>
                </a:solidFill>
              </a:rPr>
              <a:t> - Which venue is paper A published in?</a:t>
            </a:r>
            <a:endParaRPr sz="1240">
              <a:solidFill>
                <a:schemeClr val="dk2"/>
              </a:solidFill>
            </a:endParaRPr>
          </a:p>
          <a:p>
            <a:pPr indent="-30734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240"/>
              <a:buChar char="-"/>
            </a:pPr>
            <a:r>
              <a:rPr lang="en-GB" sz="1240">
                <a:solidFill>
                  <a:schemeClr val="dk2"/>
                </a:solidFill>
              </a:rPr>
              <a:t>Helpful to users: I’ve written a paper in a new area for me, where do I send it?</a:t>
            </a:r>
            <a:endParaRPr sz="124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240">
                <a:solidFill>
                  <a:schemeClr val="dk2"/>
                </a:solidFill>
              </a:rPr>
              <a:t>Peer Reviewer Score</a:t>
            </a:r>
            <a:r>
              <a:rPr lang="en-GB" sz="1240">
                <a:solidFill>
                  <a:schemeClr val="dk2"/>
                </a:solidFill>
              </a:rPr>
              <a:t> - What score was this paper given on OpenReview?</a:t>
            </a:r>
            <a:endParaRPr sz="1240">
              <a:solidFill>
                <a:schemeClr val="dk2"/>
              </a:solidFill>
            </a:endParaRPr>
          </a:p>
          <a:p>
            <a:pPr indent="-30734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240"/>
              <a:buChar char="-"/>
            </a:pPr>
            <a:r>
              <a:rPr lang="en-GB" sz="1240">
                <a:solidFill>
                  <a:schemeClr val="dk2"/>
                </a:solidFill>
              </a:rPr>
              <a:t>Very hard, potentially aleatory uncertainty in the reviewing process (what did reviewer 2 have for breakfast?) but powerful</a:t>
            </a:r>
            <a:endParaRPr sz="124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 sz="44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Evaluating Models</a:t>
            </a:r>
            <a:endParaRPr/>
          </a:p>
        </p:txBody>
      </p:sp>
      <p:sp>
        <p:nvSpPr>
          <p:cNvPr id="255" name="Google Shape;255;p37"/>
          <p:cNvSpPr txBox="1"/>
          <p:nvPr>
            <p:ph idx="1" type="body"/>
          </p:nvPr>
        </p:nvSpPr>
        <p:spPr>
          <a:xfrm>
            <a:off x="311700" y="940375"/>
            <a:ext cx="85206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5600">
                <a:solidFill>
                  <a:schemeClr val="dk1"/>
                </a:solidFill>
              </a:rPr>
              <a:t>Don’t just do these </a:t>
            </a:r>
            <a:r>
              <a:rPr lang="en-GB" sz="5600">
                <a:solidFill>
                  <a:schemeClr val="dk1"/>
                </a:solidFill>
              </a:rPr>
              <a:t>evaluations</a:t>
            </a:r>
            <a:r>
              <a:rPr lang="en-GB" sz="5600">
                <a:solidFill>
                  <a:schemeClr val="dk1"/>
                </a:solidFill>
              </a:rPr>
              <a:t>, see how they perform as time from cutoff year increases. 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6612"/>
            <a:ext cx="8520602" cy="1934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311700" y="3161225"/>
            <a:ext cx="85206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595959"/>
                </a:solidFill>
              </a:rPr>
              <a:t>Intuition</a:t>
            </a:r>
            <a:r>
              <a:rPr lang="en-GB" sz="4800">
                <a:solidFill>
                  <a:srgbClr val="595959"/>
                </a:solidFill>
              </a:rPr>
              <a:t>: as we try these tasks further out, things get muddier. If you’re an expert in 2010 what do you know about COVID, AlphaGo, South Sudan, etc?</a:t>
            </a:r>
            <a:endParaRPr sz="4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595959"/>
                </a:solidFill>
              </a:rPr>
              <a:t>Question: How to quantify this?</a:t>
            </a:r>
            <a:endParaRPr sz="4800">
              <a:solidFill>
                <a:srgbClr val="595959"/>
              </a:solidFill>
            </a:endParaRPr>
          </a:p>
          <a:p>
            <a:pPr indent="-304800" lvl="0" marL="457200" rtl="0" algn="l"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-"/>
            </a:pPr>
            <a:r>
              <a:rPr lang="en-GB" sz="4800">
                <a:solidFill>
                  <a:srgbClr val="595959"/>
                </a:solidFill>
              </a:rPr>
              <a:t>LLM: Perplexity of SciBERT across different bins, BPE compressibility</a:t>
            </a:r>
            <a:endParaRPr sz="4800">
              <a:solidFill>
                <a:srgbClr val="595959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-"/>
            </a:pPr>
            <a:r>
              <a:rPr lang="en-GB" sz="4800">
                <a:solidFill>
                  <a:srgbClr val="595959"/>
                </a:solidFill>
              </a:rPr>
              <a:t>Better Together Eval: task performance at y+1, y+2, y+n (</a:t>
            </a:r>
            <a:r>
              <a:rPr b="1" lang="en-GB" sz="4800">
                <a:solidFill>
                  <a:srgbClr val="595959"/>
                </a:solidFill>
              </a:rPr>
              <a:t>up to 2023</a:t>
            </a:r>
            <a:r>
              <a:rPr lang="en-GB" sz="4800">
                <a:solidFill>
                  <a:srgbClr val="595959"/>
                </a:solidFill>
              </a:rPr>
              <a:t>*)</a:t>
            </a:r>
            <a:endParaRPr sz="4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Query: ``DeepWalk: Online Learning of…’’</a:t>
            </a:r>
            <a:endParaRPr/>
          </a:p>
        </p:txBody>
      </p:sp>
      <p:pic>
        <p:nvPicPr>
          <p:cNvPr descr="A picture containing text, font, screenshot, receipt&#10;&#10;Description automatically generated" id="91" name="Google Shape;91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795" y="1026319"/>
            <a:ext cx="8270700" cy="3998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6/21/2023</a:t>
            </a:r>
            <a:endParaRPr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3035920" y="2809392"/>
            <a:ext cx="577200" cy="1238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creenshot of a web page&#10;&#10;Description automatically generated with low confidence" id="95" name="Google Shape;9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6926" y="1749340"/>
            <a:ext cx="5829302" cy="3358605"/>
          </a:xfrm>
          <a:prstGeom prst="rect">
            <a:avLst/>
          </a:prstGeom>
          <a:solidFill>
            <a:srgbClr val="FFFF00"/>
          </a:solidFill>
          <a:ln cap="flat" cmpd="sng" w="381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Document Similarities:</a:t>
            </a:r>
            <a:br>
              <a:rPr lang="en-GB"/>
            </a:br>
            <a:r>
              <a:rPr lang="en-GB"/>
              <a:t>Use Cases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Recommendations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/>
              <a:t>What should I read?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/>
              <a:t>What should I cite?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Many systems focus on ``relevance’’ (word overlap)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/>
              <a:t>But don’t recommend dups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/>
              <a:t>Moreover, credibility is super-important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/>
              <a:t>Don’t recommend papers that are buzz-word compliant</a:t>
            </a:r>
            <a:endParaRPr/>
          </a:p>
          <a:p>
            <a:pPr indent="-17145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-GB"/>
              <a:t>But not worth reading</a:t>
            </a:r>
            <a:endParaRPr/>
          </a:p>
          <a:p>
            <a:pPr indent="-171450" lvl="2" marL="8636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1500"/>
              <a:buChar char="■"/>
            </a:pPr>
            <a:r>
              <a:rPr lang="en-GB"/>
              <a:t>(Most papers are never cited)</a:t>
            </a:r>
            <a:endParaRPr/>
          </a:p>
        </p:txBody>
      </p:sp>
      <p:sp>
        <p:nvSpPr>
          <p:cNvPr id="102" name="Google Shape;10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6/21/2023</a:t>
            </a:r>
            <a:endParaRPr/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A screenshot of a web page&#10;&#10;Description automatically generated with low confidence"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4180" y="102394"/>
            <a:ext cx="3806474" cy="2193131"/>
          </a:xfrm>
          <a:prstGeom prst="rect">
            <a:avLst/>
          </a:prstGeom>
          <a:solidFill>
            <a:srgbClr val="FFFF00"/>
          </a:solidFill>
          <a:ln cap="flat" cmpd="sng" w="381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Realities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r>
              <a:rPr lang="en-GB"/>
              <a:t>The Real World</a:t>
            </a:r>
            <a:endParaRPr/>
          </a:p>
        </p:txBody>
      </p:sp>
      <p:sp>
        <p:nvSpPr>
          <p:cNvPr id="111" name="Google Shape;111;p20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Large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Growing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Dirty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/>
              <a:t>Missing Values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/>
              <a:t>Bad/misleading Values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r>
              <a:rPr lang="en-GB"/>
              <a:t>Idealizations (Evaluation Benchmarks)</a:t>
            </a:r>
            <a:endParaRPr/>
          </a:p>
        </p:txBody>
      </p:sp>
      <p:sp>
        <p:nvSpPr>
          <p:cNvPr id="113" name="Google Shape;113;p20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Small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Static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Clean</a:t>
            </a:r>
            <a:endParaRPr/>
          </a:p>
        </p:txBody>
      </p:sp>
      <p:sp>
        <p:nvSpPr>
          <p:cNvPr id="114" name="Google Shape;114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6/21/2023</a:t>
            </a:r>
            <a:endParaRPr/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Global Scientific Output Doubles Every 9 Years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628650" y="1369219"/>
            <a:ext cx="46236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/>
              <a:t>Timeliness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GB" sz="2100"/>
              <a:t>Web companies keep indexes up to date (web is a moving target)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2100"/>
              <a:buChar char="○"/>
            </a:pPr>
            <a:r>
              <a:rPr lang="en-GB" sz="2100"/>
              <a:t>Ditto for Academic Search</a:t>
            </a:r>
            <a:endParaRPr/>
          </a:p>
        </p:txBody>
      </p:sp>
      <p:pic>
        <p:nvPicPr>
          <p:cNvPr id="122" name="Google Shape;122;p2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2845" y="1369219"/>
            <a:ext cx="3263400" cy="3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6/21/2023</a:t>
            </a:r>
            <a:endParaRPr/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ce Under Pressure: 15th October Mine's bigger than yours" id="129" name="Google Shape;129;p22"/>
          <p:cNvPicPr preferRelativeResize="0"/>
          <p:nvPr/>
        </p:nvPicPr>
        <p:blipFill rotWithShape="1">
          <a:blip r:embed="rId3">
            <a:alphaModFix/>
          </a:blip>
          <a:srcRect b="13109" l="0" r="0" t="11464"/>
          <a:stretch/>
        </p:blipFill>
        <p:spPr>
          <a:xfrm>
            <a:off x="816458" y="2131787"/>
            <a:ext cx="2046011" cy="154320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Opportunity for Evaluation:</a:t>
            </a:r>
            <a:br>
              <a:rPr lang="en-GB"/>
            </a:br>
            <a:r>
              <a:rPr lang="en-GB"/>
              <a:t>Answer Important Questions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r>
              <a:rPr lang="en-GB"/>
              <a:t>Unimportant Questions (SOTA-Chasing)</a:t>
            </a:r>
            <a:endParaRPr/>
          </a:p>
        </p:txBody>
      </p:sp>
      <p:sp>
        <p:nvSpPr>
          <p:cNvPr id="132" name="Google Shape;132;p22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84150" lvl="0" marL="17780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Mine is bigger than yours</a:t>
            </a:r>
            <a:endParaRPr/>
          </a:p>
        </p:txBody>
      </p:sp>
      <p:sp>
        <p:nvSpPr>
          <p:cNvPr id="133" name="Google Shape;133;p22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r>
              <a:rPr lang="en-GB"/>
              <a:t>Important Questions (Good)</a:t>
            </a:r>
            <a:endParaRPr/>
          </a:p>
        </p:txBody>
      </p:sp>
      <p:sp>
        <p:nvSpPr>
          <p:cNvPr id="134" name="Google Shape;134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6/26/2023</a:t>
            </a:r>
            <a:endParaRPr/>
          </a:p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6" name="Google Shape;136;p22"/>
          <p:cNvSpPr txBox="1"/>
          <p:nvPr>
            <p:ph idx="4" type="body"/>
          </p:nvPr>
        </p:nvSpPr>
        <p:spPr>
          <a:xfrm>
            <a:off x="4629150" y="1878806"/>
            <a:ext cx="34098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-164147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Char char="●"/>
            </a:pPr>
            <a:r>
              <a:rPr lang="en-GB"/>
              <a:t>What should I read?  Cite?</a:t>
            </a:r>
            <a:endParaRPr/>
          </a:p>
          <a:p>
            <a:pPr indent="-164147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●"/>
            </a:pPr>
            <a:r>
              <a:rPr lang="en-GB"/>
              <a:t>What’s Hot &amp; What’s Not?</a:t>
            </a:r>
            <a:endParaRPr/>
          </a:p>
          <a:p>
            <a:pPr indent="-173355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8571"/>
              <a:buChar char="○"/>
            </a:pPr>
            <a:r>
              <a:rPr lang="en-GB"/>
              <a:t>Which papers are </a:t>
            </a:r>
            <a:endParaRPr/>
          </a:p>
          <a:p>
            <a:pPr indent="-169862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7142"/>
              <a:buChar char="■"/>
            </a:pPr>
            <a:r>
              <a:rPr lang="en-GB"/>
              <a:t>tearing up the charts?</a:t>
            </a:r>
            <a:endParaRPr/>
          </a:p>
          <a:p>
            <a:pPr indent="-173355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8571"/>
              <a:buChar char="○"/>
            </a:pPr>
            <a:r>
              <a:rPr lang="en-GB"/>
              <a:t>Which authors are</a:t>
            </a:r>
            <a:endParaRPr/>
          </a:p>
          <a:p>
            <a:pPr indent="-169862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7142"/>
              <a:buChar char="■"/>
            </a:pPr>
            <a:r>
              <a:rPr lang="en-GB"/>
              <a:t>rising stars</a:t>
            </a:r>
            <a:endParaRPr/>
          </a:p>
          <a:p>
            <a:pPr indent="-164147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●"/>
            </a:pPr>
            <a:r>
              <a:rPr lang="en-GB"/>
              <a:t>Timeliness (Update Story)</a:t>
            </a:r>
            <a:endParaRPr/>
          </a:p>
          <a:p>
            <a:pPr indent="-173355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8571"/>
              <a:buChar char="○"/>
            </a:pPr>
            <a:r>
              <a:rPr lang="en-GB"/>
              <a:t>Post model on HuggingFace</a:t>
            </a:r>
            <a:endParaRPr/>
          </a:p>
          <a:p>
            <a:pPr indent="-173355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8571"/>
              <a:buChar char="○"/>
            </a:pPr>
            <a:r>
              <a:rPr lang="en-GB"/>
              <a:t>COVID happens</a:t>
            </a:r>
            <a:endParaRPr/>
          </a:p>
          <a:p>
            <a:pPr indent="-173355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8571"/>
              <a:buChar char="○"/>
            </a:pPr>
            <a:r>
              <a:rPr lang="en-GB"/>
              <a:t>How long are models good for?</a:t>
            </a:r>
            <a:endParaRPr/>
          </a:p>
          <a:p>
            <a:pPr indent="-169862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7142"/>
              <a:buChar char="■"/>
            </a:pPr>
            <a:r>
              <a:rPr lang="en-GB"/>
              <a:t>Sell-by dates for SciBERT</a:t>
            </a:r>
            <a:endParaRPr/>
          </a:p>
          <a:p>
            <a:pPr indent="-76200" lvl="1" marL="5207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ct val="128571"/>
              <a:buNone/>
            </a:pPr>
            <a:r>
              <a:t/>
            </a:r>
            <a:endParaRPr/>
          </a:p>
        </p:txBody>
      </p:sp>
      <p:pic>
        <p:nvPicPr>
          <p:cNvPr descr="A screenshot of a computer&#10;&#10;Description automatically generated with low confidence" id="137" name="Google Shape;13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388" y="3718205"/>
            <a:ext cx="2758990" cy="1200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442913" y="240506"/>
            <a:ext cx="4486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857"/>
              <a:buFont typeface="Calibri"/>
              <a:buNone/>
            </a:pPr>
            <a:r>
              <a:rPr lang="en-GB"/>
              <a:t>Standard Test-Train Split</a:t>
            </a:r>
            <a:br>
              <a:rPr lang="en-GB"/>
            </a:br>
            <a:r>
              <a:rPr lang="en-GB"/>
              <a:t>Assumes Time is Symmetric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59626" y="1369219"/>
            <a:ext cx="27768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Proposed Split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/>
              <a:t>Sort 200M papers by pub date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/>
              <a:t>Create 100 bins</a:t>
            </a:r>
            <a:endParaRPr/>
          </a:p>
          <a:p>
            <a:pPr indent="-17145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-GB"/>
              <a:t>2M papers per bin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Train on early bins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/>
              <a:t>Test on later bins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Hypo: 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/>
              <a:t>Short-term weather forecasting 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○"/>
            </a:pPr>
            <a:r>
              <a:rPr lang="en-GB"/>
              <a:t>is easier than long-time forecasting</a:t>
            </a:r>
            <a:endParaRPr/>
          </a:p>
        </p:txBody>
      </p:sp>
      <p:sp>
        <p:nvSpPr>
          <p:cNvPr id="144" name="Google Shape;144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6/26/2023</a:t>
            </a:r>
            <a:endParaRPr/>
          </a:p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6" name="Google Shape;146;p2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9933" y="1234679"/>
            <a:ext cx="3263400" cy="3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/>
        </p:nvSpPr>
        <p:spPr>
          <a:xfrm>
            <a:off x="5257800" y="0"/>
            <a:ext cx="3886200" cy="919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rial"/>
              <a:buNone/>
            </a:pPr>
            <a:r>
              <a:rPr b="0" i="1" lang="en-GB" sz="18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It is difficult to make predictions, especially about the future.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rial"/>
              <a:buNone/>
            </a:pPr>
            <a:r>
              <a:rPr b="0" i="1" lang="en-GB" sz="18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	-- </a:t>
            </a:r>
            <a:r>
              <a:rPr b="0" i="0" lang="en-GB" sz="18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Yogi Berra</a:t>
            </a:r>
            <a:endParaRPr b="0" i="1" sz="1800" u="none" cap="none" strike="noStrik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8" name="Google Shape;148;p23"/>
          <p:cNvGraphicFramePr/>
          <p:nvPr/>
        </p:nvGraphicFramePr>
        <p:xfrm>
          <a:off x="3064733" y="12482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{158CACA7-7148-4203-AB35-10077311EF80}</a:tableStyleId>
              </a:tblPr>
              <a:tblGrid>
                <a:gridCol w="1253825"/>
                <a:gridCol w="1253825"/>
              </a:tblGrid>
              <a:tr h="391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400" u="sng" cap="none" strike="noStrike"/>
                        <a:t>bin</a:t>
                      </a:r>
                      <a:endParaRPr b="1" i="0" sz="2400" u="sng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400" u="sng" cap="none" strike="noStrike"/>
                        <a:t>date</a:t>
                      </a:r>
                      <a:endParaRPr b="1" i="0" sz="2400" u="sng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b"/>
                </a:tc>
              </a:tr>
              <a:tr h="32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u="none" cap="none" strike="noStrike"/>
                        <a:t>0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u="none" cap="none" strike="noStrike"/>
                        <a:t>1684-05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b"/>
                </a:tc>
              </a:tr>
              <a:tr h="32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u="none" cap="none" strike="noStrike"/>
                        <a:t>1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u="none" cap="none" strike="noStrike"/>
                        <a:t>1936-03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b"/>
                </a:tc>
              </a:tr>
              <a:tr h="32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u="none" cap="none" strike="noStrike"/>
                        <a:t>2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u="none" cap="none" strike="noStrike"/>
                        <a:t>1951-08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b"/>
                </a:tc>
              </a:tr>
              <a:tr h="32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u="none" cap="none" strike="noStrike"/>
                        <a:t>3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u="none" cap="none" strike="noStrike"/>
                        <a:t>1958-08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b"/>
                </a:tc>
              </a:tr>
              <a:tr h="32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u="none" cap="none" strike="noStrike"/>
                        <a:t>4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u="none" cap="none" strike="noStrike"/>
                        <a:t>1963-10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b"/>
                </a:tc>
              </a:tr>
              <a:tr h="32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u="none" cap="none" strike="noStrike"/>
                        <a:t>5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u="none" cap="none" strike="noStrike"/>
                        <a:t>1967-07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b"/>
                </a:tc>
              </a:tr>
              <a:tr h="32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u="none" cap="none" strike="noStrike"/>
                        <a:t>6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u="none" cap="none" strike="noStrike"/>
                        <a:t>1970-06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b"/>
                </a:tc>
              </a:tr>
              <a:tr h="32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u="none" cap="none" strike="noStrike"/>
                        <a:t>7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u="none" cap="none" strike="noStrike"/>
                        <a:t>1973-01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b"/>
                </a:tc>
              </a:tr>
              <a:tr h="32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u="none" cap="none" strike="noStrike"/>
                        <a:t>8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u="none" cap="none" strike="noStrike"/>
                        <a:t>1975-07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b"/>
                </a:tc>
              </a:tr>
              <a:tr h="32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u="none" cap="none" strike="noStrike"/>
                        <a:t>9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u="none" cap="none" strike="noStrike"/>
                        <a:t>1977-10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Simple Question: </a:t>
            </a:r>
            <a:br>
              <a:rPr lang="en-GB"/>
            </a:br>
            <a:r>
              <a:rPr lang="en-GB"/>
              <a:t>Predicting Audience Appreciation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89" r="0" t="-2329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2100"/>
              <a:buChar char="●"/>
            </a:pPr>
            <a:r>
              <a:rPr lang="en-GB"/>
              <a:t> </a:t>
            </a:r>
            <a:endParaRPr/>
          </a:p>
        </p:txBody>
      </p:sp>
      <p:sp>
        <p:nvSpPr>
          <p:cNvPr id="155" name="Google Shape;155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6/26/2023</a:t>
            </a:r>
            <a:endParaRPr/>
          </a:p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