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1148" r:id="rId3"/>
    <p:sldId id="1159" r:id="rId4"/>
    <p:sldId id="1160" r:id="rId5"/>
    <p:sldId id="1150" r:id="rId6"/>
    <p:sldId id="260" r:id="rId7"/>
    <p:sldId id="1149" r:id="rId8"/>
    <p:sldId id="11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27C4F-CAF1-8D45-9027-BF2D340CAB8D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A28C6-90A2-6E4A-A2AE-269714D2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065B-390F-1439-121F-DC80BFAB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CA9DA-1D0C-1C8D-334C-9A48D8041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80EF-24EB-23CB-8C03-12DEAF05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2987-ECFE-5B64-14ED-881D691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1CD9-D66D-FCC4-5544-C211720D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A0D6-BD08-2EBF-E887-5E2E591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7F033-BD02-5DE2-22B5-84443D80C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3D90-5848-4D85-E392-99F2C884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4A67-8BB4-6C85-86A6-1C08269E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7C73-23AF-0135-F14B-85CE0506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1A23C-5A49-CAA1-58D0-06FFB5493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8D39C-ADF5-EB06-B8C9-2390869C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4756-FA69-6A37-2F8A-61459095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89DA-8616-8FE1-5F4C-FA69943C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C6DD-0517-A0EC-312C-6A8E272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E2EC-37F9-6B14-BEA8-326A32D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1E0D-16B1-8EE9-5BAA-E4046645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35F7-EFF9-A91A-60E3-F5C142F1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A3C6-1D54-9FE2-79CC-EED87B97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7CD0-9CBE-2A13-7C29-D20205A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5F8F-03D4-0F93-5545-93EBDFCB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E24FE-C5B5-FC63-4D51-753E1924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12B0-1700-9E40-8D85-E79FD420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1ED8-A92F-D39D-D6DD-5BF4EE79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6876-3F34-240F-638A-0B6B3550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E289-43FE-36C9-D4A2-11B17BEC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4843-FC40-6880-FC0D-9CBB016AE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EE61-691B-93C2-5860-594F7914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53ED9-7FD1-309F-2F28-184D7127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1C57-7717-FD32-6AB2-17B293C6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270CE-2298-A044-7694-A363FF2C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6442-5E88-13DA-9988-497911C4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6080E-FFEC-EFF7-F960-27E48FE7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63176-225A-4A1D-D8DE-72CC0AAD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47D72-E349-B850-E797-9E0C22A83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F8E3A-C420-87AB-9686-A01FD1E27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77439-E6C5-A093-D611-C36C4DFE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55E0F-74F5-D677-22ED-56FE3F9C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2C540-93CA-742E-D114-5C51717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9FF1-744A-2089-695C-698EDE76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1524B-0A4D-4E5A-E9D2-1E44B16A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3B829-656D-9703-38AA-4086A072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6B54-1E91-05B8-C298-DF9FEEFC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8218B-430E-3E27-2763-E2716A87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0C9FA-C0A5-08C0-8402-A53EA926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422F5-9FAE-193B-C993-71B46D3F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EB19-96AA-EC4E-72E7-F03248BA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D312-9D5A-C94B-FADF-672B43A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3485-16E0-20E1-F480-45A2026A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4ACD-33AB-8FCB-CB9A-4A446826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794E-05BD-953B-510D-62D07BCD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12CBE-855A-EAD1-A2D0-12954AF4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4ED8-8BB4-23E8-632B-C3FEE500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0C087-65FE-BF53-C92C-9B42569BA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C9310-DE19-4D7E-9F4C-9DF649F8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A23D0-1A9F-03EC-51A5-642C6F94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E9336-6227-566A-53E9-C7A79EF7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55E55-2A5B-9E96-C453-F05A760A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EC5EF-7B54-3396-1AFA-C7AC86AA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85BC-E476-EEDA-C3C6-3B13C3C8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8A08-4C4F-3E70-214F-7401B622A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92C1-639C-59FB-3BFB-88BCC7323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E397-E5EF-3903-96B2-4D3EB902F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34.204.188.58/cgi-bin/similar?query=Deepwal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2E21-B26A-6942-F351-69A85B95C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B36B6-D363-7502-A382-F4CCCBB1A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1448-6C00-0807-AACA-29A6A325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141A-A9FE-3D42-1FF1-7723685F6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1.5 hours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DF9D5-C01B-3AB4-9068-F4AA6E48EB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 (Ken) – 20 min</a:t>
            </a:r>
          </a:p>
          <a:p>
            <a:r>
              <a:rPr lang="en-US" dirty="0"/>
              <a:t>Centroids/Related Work </a:t>
            </a:r>
          </a:p>
          <a:p>
            <a:pPr lvl="1"/>
            <a:r>
              <a:rPr lang="en-US" dirty="0"/>
              <a:t>(Rodolfo) – 15 min</a:t>
            </a:r>
          </a:p>
          <a:p>
            <a:r>
              <a:rPr lang="en-US" dirty="0"/>
              <a:t>Bins </a:t>
            </a:r>
          </a:p>
          <a:p>
            <a:pPr lvl="1"/>
            <a:r>
              <a:rPr lang="en-US" dirty="0"/>
              <a:t>(Shabnam) – 15 min</a:t>
            </a:r>
          </a:p>
          <a:p>
            <a:pPr lvl="1"/>
            <a:r>
              <a:rPr lang="en-US" dirty="0"/>
              <a:t>Forecasting over time</a:t>
            </a:r>
          </a:p>
          <a:p>
            <a:pPr lvl="1"/>
            <a:r>
              <a:rPr lang="en-US" dirty="0"/>
              <a:t>Losses + Time &amp; Space</a:t>
            </a:r>
          </a:p>
          <a:p>
            <a:r>
              <a:rPr lang="en-US" dirty="0"/>
              <a:t>Production Runs </a:t>
            </a:r>
          </a:p>
          <a:p>
            <a:pPr lvl="1"/>
            <a:r>
              <a:rPr lang="en-US" dirty="0"/>
              <a:t>(Ben) – 10 min</a:t>
            </a:r>
          </a:p>
          <a:p>
            <a:pPr lvl="1"/>
            <a:r>
              <a:rPr lang="en-US" dirty="0"/>
              <a:t>Time &amp; Space</a:t>
            </a:r>
          </a:p>
          <a:p>
            <a:r>
              <a:rPr lang="en-US" dirty="0"/>
              <a:t>Break – 30 minutes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BA3A76-E708-52A3-6858-3EB002C9C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1.5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646ECA-D6E9-621C-B836-52FB304B58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Perplexity (</a:t>
            </a:r>
            <a:r>
              <a:rPr lang="en-US" dirty="0" err="1"/>
              <a:t>Abteen</a:t>
            </a:r>
            <a:r>
              <a:rPr lang="en-US" dirty="0"/>
              <a:t>) – 20 min</a:t>
            </a:r>
          </a:p>
          <a:p>
            <a:pPr lvl="1"/>
            <a:r>
              <a:rPr lang="en-US" dirty="0"/>
              <a:t>Random Walks (Peter) – 10 min</a:t>
            </a:r>
          </a:p>
          <a:p>
            <a:pPr lvl="1"/>
            <a:r>
              <a:rPr lang="en-US" dirty="0"/>
              <a:t>Local Citation Prediction (Peter) – 10 min</a:t>
            </a:r>
          </a:p>
          <a:p>
            <a:pPr lvl="1"/>
            <a:r>
              <a:rPr lang="en-US" dirty="0"/>
              <a:t>Time prediction (Melissa) – 15 min</a:t>
            </a:r>
          </a:p>
          <a:p>
            <a:pPr lvl="1"/>
            <a:r>
              <a:rPr lang="en-US" dirty="0"/>
              <a:t>GNNs (Sandeep, Hui) – 15 min</a:t>
            </a:r>
          </a:p>
          <a:p>
            <a:r>
              <a:rPr lang="en-US" dirty="0"/>
              <a:t>Deliverables/Conclusions </a:t>
            </a:r>
          </a:p>
          <a:p>
            <a:pPr lvl="1"/>
            <a:r>
              <a:rPr lang="en-US" dirty="0"/>
              <a:t>(Ken) – 5 minutes</a:t>
            </a:r>
          </a:p>
          <a:p>
            <a:r>
              <a:rPr lang="en-US" dirty="0"/>
              <a:t>Questions – 15 min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F089-9532-A03A-BA9E-515509B9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1333F-E9BE-9B4C-1DDA-9071B0E1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picture containing text, font, screenshot, circle&#10;&#10;Description automatically generated">
            <a:extLst>
              <a:ext uri="{FF2B5EF4-FFF2-40B4-BE49-F238E27FC236}">
                <a16:creationId xmlns:a16="http://schemas.microsoft.com/office/drawing/2014/main" id="{0D94F716-065B-59E8-9FBD-C468A88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2" y="2812774"/>
            <a:ext cx="5451411" cy="379674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F51253-8CE0-7272-45D6-EB13B5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Better-Together Conjectures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94D99-7B84-224B-9249-7F0C3B7A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representations are helpful </a:t>
            </a:r>
          </a:p>
          <a:p>
            <a:pPr lvl="1"/>
            <a:r>
              <a:rPr lang="en-US" sz="3200" dirty="0"/>
              <a:t>for missing values (and bad values)</a:t>
            </a:r>
          </a:p>
          <a:p>
            <a:pPr lvl="2"/>
            <a:r>
              <a:rPr lang="en-US" sz="2800" dirty="0"/>
              <a:t>If abstracts are missing, use links</a:t>
            </a:r>
          </a:p>
          <a:p>
            <a:pPr lvl="2"/>
            <a:r>
              <a:rPr lang="en-US" sz="2800" dirty="0"/>
              <a:t>If links are missing, use abstracts</a:t>
            </a:r>
          </a:p>
          <a:p>
            <a:pPr lvl="1"/>
            <a:r>
              <a:rPr lang="en-US" sz="3200" dirty="0"/>
              <a:t>and for graphs of different sizes</a:t>
            </a:r>
          </a:p>
          <a:p>
            <a:pPr lvl="2"/>
            <a:r>
              <a:rPr lang="en-US" sz="2800" dirty="0"/>
              <a:t>When graphs are small:</a:t>
            </a:r>
          </a:p>
          <a:p>
            <a:pPr lvl="3"/>
            <a:r>
              <a:rPr lang="en-US" sz="2400" dirty="0"/>
              <a:t>Text &gt;&gt; Links</a:t>
            </a:r>
          </a:p>
          <a:p>
            <a:pPr lvl="2"/>
            <a:r>
              <a:rPr lang="en-US" sz="2800" dirty="0"/>
              <a:t>when graphs are large:</a:t>
            </a:r>
          </a:p>
          <a:p>
            <a:pPr lvl="3"/>
            <a:r>
              <a:rPr lang="en-US" sz="2400" dirty="0"/>
              <a:t>Links &gt;&gt; Text (Metcalfe’s Law)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CDDF-CF44-6FB0-1E66-7646337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1D7B9-35C6-2D10-8022-883EE15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CD410E-05C3-FDD1-24F2-94B84BAD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Together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EEC0E-93C8-FF6E-44AF-4B468BCD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26" y="1812513"/>
            <a:ext cx="5334000" cy="4351338"/>
          </a:xfrm>
        </p:spPr>
        <p:txBody>
          <a:bodyPr/>
          <a:lstStyle/>
          <a:p>
            <a:r>
              <a:rPr lang="en-US" sz="2800" dirty="0" err="1"/>
              <a:t>ProNE</a:t>
            </a:r>
            <a:r>
              <a:rPr lang="en-US" sz="2800" dirty="0"/>
              <a:t> (Context) </a:t>
            </a:r>
            <a:r>
              <a:rPr lang="en-US" dirty="0"/>
              <a:t>&gt;&gt; Specter (Text)</a:t>
            </a:r>
          </a:p>
          <a:p>
            <a:r>
              <a:rPr lang="en-US" sz="2800" dirty="0"/>
              <a:t>But ensemb</a:t>
            </a:r>
            <a:r>
              <a:rPr lang="en-US" dirty="0"/>
              <a:t>les are better</a:t>
            </a:r>
          </a:p>
          <a:p>
            <a:pPr lvl="1"/>
            <a:r>
              <a:rPr lang="en-US" dirty="0"/>
              <a:t>than either by itself</a:t>
            </a:r>
          </a:p>
          <a:p>
            <a:r>
              <a:rPr lang="en-US" sz="2800" dirty="0"/>
              <a:t>Text is most helpful</a:t>
            </a:r>
          </a:p>
          <a:p>
            <a:pPr lvl="1"/>
            <a:r>
              <a:rPr lang="en-US" dirty="0"/>
              <a:t>when links are not working well</a:t>
            </a:r>
          </a:p>
          <a:p>
            <a:pPr lvl="1"/>
            <a:r>
              <a:rPr lang="en-US" dirty="0"/>
              <a:t>i.e., long-term forecasting</a:t>
            </a:r>
          </a:p>
          <a:p>
            <a:endParaRPr lang="en-US" dirty="0"/>
          </a:p>
        </p:txBody>
      </p:sp>
      <p:pic>
        <p:nvPicPr>
          <p:cNvPr id="7" name="Google Shape;169;p28">
            <a:extLst>
              <a:ext uri="{FF2B5EF4-FFF2-40B4-BE49-F238E27FC236}">
                <a16:creationId xmlns:a16="http://schemas.microsoft.com/office/drawing/2014/main" id="{6367F341-9B00-BFEE-BFFE-6E8EFA0D999D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6414" y="1825626"/>
            <a:ext cx="642968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CF57331C-1FE9-DD7E-A1D9-8FA5025E2352}"/>
              </a:ext>
            </a:extLst>
          </p:cNvPr>
          <p:cNvSpPr/>
          <p:nvPr/>
        </p:nvSpPr>
        <p:spPr>
          <a:xfrm>
            <a:off x="7573618" y="2713382"/>
            <a:ext cx="484632" cy="9342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0A191237-E7CA-AE09-4173-E87C212E8468}"/>
              </a:ext>
            </a:extLst>
          </p:cNvPr>
          <p:cNvSpPr/>
          <p:nvPr/>
        </p:nvSpPr>
        <p:spPr>
          <a:xfrm rot="12905759">
            <a:off x="11678014" y="2088254"/>
            <a:ext cx="484632" cy="6559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web page&#10;&#10;Description automatically generated">
            <a:extLst>
              <a:ext uri="{FF2B5EF4-FFF2-40B4-BE49-F238E27FC236}">
                <a16:creationId xmlns:a16="http://schemas.microsoft.com/office/drawing/2014/main" id="{0082C0BA-C34A-E9D8-3E34-0E0C5C455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" y="1005260"/>
            <a:ext cx="7034073" cy="571621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6514E-469A-EE5B-DD2D-4EC05523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6" y="57251"/>
            <a:ext cx="9019546" cy="948009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3200" dirty="0">
                <a:hlinkClick r:id="rId3"/>
              </a:rPr>
              <a:t>https://github.com/kwchurch/JSALT_Better_Together</a:t>
            </a:r>
            <a:r>
              <a:rPr lang="en-US" sz="32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AEB2-0C09-0BA6-DB40-C66E67A7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5AE8D-F439-C295-EE79-E728EDDE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  <p:sp>
        <p:nvSpPr>
          <p:cNvPr id="10" name="Google Shape;192;p14">
            <a:extLst>
              <a:ext uri="{FF2B5EF4-FFF2-40B4-BE49-F238E27FC236}">
                <a16:creationId xmlns:a16="http://schemas.microsoft.com/office/drawing/2014/main" id="{6BDFE812-6D22-BE3F-B2BA-7AA337E55C86}"/>
              </a:ext>
            </a:extLst>
          </p:cNvPr>
          <p:cNvSpPr/>
          <p:nvPr/>
        </p:nvSpPr>
        <p:spPr>
          <a:xfrm>
            <a:off x="3871331" y="3958439"/>
            <a:ext cx="1681976" cy="1289642"/>
          </a:xfrm>
          <a:prstGeom prst="wedgeRoundRectCallout">
            <a:avLst>
              <a:gd name="adj1" fmla="val -196681"/>
              <a:gd name="adj2" fmla="val -1903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including these slides</a:t>
            </a:r>
            <a:endParaRPr sz="2400" dirty="0"/>
          </a:p>
        </p:txBody>
      </p:sp>
      <p:sp>
        <p:nvSpPr>
          <p:cNvPr id="11" name="Google Shape;192;p14">
            <a:extLst>
              <a:ext uri="{FF2B5EF4-FFF2-40B4-BE49-F238E27FC236}">
                <a16:creationId xmlns:a16="http://schemas.microsoft.com/office/drawing/2014/main" id="{0771DFE6-DE61-A236-C369-3FE886D90C4B}"/>
              </a:ext>
            </a:extLst>
          </p:cNvPr>
          <p:cNvSpPr/>
          <p:nvPr/>
        </p:nvSpPr>
        <p:spPr>
          <a:xfrm>
            <a:off x="4253346" y="6196090"/>
            <a:ext cx="1577582" cy="444399"/>
          </a:xfrm>
          <a:prstGeom prst="wedgeRoundRectCallout">
            <a:avLst>
              <a:gd name="adj1" fmla="val -135698"/>
              <a:gd name="adj2" fmla="val 20376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Web Page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  <p:pic>
        <p:nvPicPr>
          <p:cNvPr id="14" name="Picture 1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9A11814-5DAB-D565-131A-4A07A54B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559" y="4505744"/>
            <a:ext cx="2299139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2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Better Together:</a:t>
            </a:r>
            <a:br>
              <a:rPr lang="en-US" dirty="0"/>
            </a:br>
            <a:r>
              <a:rPr lang="en-US" dirty="0"/>
              <a:t>Text (Titles, Abstracts, Body);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3" y="1825625"/>
            <a:ext cx="974321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  <p:sp>
        <p:nvSpPr>
          <p:cNvPr id="3" name="Google Shape;192;p14">
            <a:extLst>
              <a:ext uri="{FF2B5EF4-FFF2-40B4-BE49-F238E27FC236}">
                <a16:creationId xmlns:a16="http://schemas.microsoft.com/office/drawing/2014/main" id="{ED46BE33-B7CB-DFF8-D4FD-9A1C26716476}"/>
              </a:ext>
            </a:extLst>
          </p:cNvPr>
          <p:cNvSpPr/>
          <p:nvPr/>
        </p:nvSpPr>
        <p:spPr>
          <a:xfrm>
            <a:off x="904461" y="6015831"/>
            <a:ext cx="2610677" cy="681037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Specter, </a:t>
            </a:r>
            <a:r>
              <a:rPr lang="en-US" sz="2400" dirty="0" err="1">
                <a:solidFill>
                  <a:schemeClr val="lt1"/>
                </a:solidFill>
                <a:latin typeface="Arial"/>
                <a:cs typeface="Arial"/>
                <a:sym typeface="Arial"/>
              </a:rPr>
              <a:t>SciNCL</a:t>
            </a:r>
            <a:endParaRPr sz="2400" dirty="0"/>
          </a:p>
        </p:txBody>
      </p:sp>
      <p:sp>
        <p:nvSpPr>
          <p:cNvPr id="4" name="Google Shape;192;p14">
            <a:extLst>
              <a:ext uri="{FF2B5EF4-FFF2-40B4-BE49-F238E27FC236}">
                <a16:creationId xmlns:a16="http://schemas.microsoft.com/office/drawing/2014/main" id="{558819C9-A622-E2DB-2A67-EC2B4AA0E0EE}"/>
              </a:ext>
            </a:extLst>
          </p:cNvPr>
          <p:cNvSpPr/>
          <p:nvPr/>
        </p:nvSpPr>
        <p:spPr>
          <a:xfrm>
            <a:off x="3901332" y="6015830"/>
            <a:ext cx="1666462" cy="681037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ProNE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F292-161F-4BB7-9363-9BAA981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4" y="0"/>
            <a:ext cx="2599026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Web Page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15BB-812E-EE8A-D653-BEB929A5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5A87B-F316-17C2-6945-7AA60D87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 descr="A screenshot of a web page&#10;&#10;Description automatically generated">
            <a:extLst>
              <a:ext uri="{FF2B5EF4-FFF2-40B4-BE49-F238E27FC236}">
                <a16:creationId xmlns:a16="http://schemas.microsoft.com/office/drawing/2014/main" id="{4DD56286-0B47-2BE0-17B6-7CE75025D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6017" y="1325563"/>
            <a:ext cx="11927142" cy="5601665"/>
          </a:xfr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4276857-6B8F-9611-DD83-00F4B4E46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7392" y="5573470"/>
            <a:ext cx="1334195" cy="17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7624-D6F6-51BE-92D1-DD51490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E08C-6C95-220C-03B9-07D126967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GitHub: </a:t>
            </a:r>
          </a:p>
          <a:p>
            <a:pPr lvl="1"/>
            <a:r>
              <a:rPr lang="en-US" dirty="0"/>
              <a:t>massive (but needs editing)</a:t>
            </a:r>
          </a:p>
          <a:p>
            <a:pPr lvl="1"/>
            <a:r>
              <a:rPr lang="en-US" dirty="0"/>
              <a:t>slides, code, reading list</a:t>
            </a:r>
          </a:p>
          <a:p>
            <a:pPr lvl="1"/>
            <a:r>
              <a:rPr lang="en-US" dirty="0"/>
              <a:t>pointers to large files on Globus</a:t>
            </a:r>
          </a:p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Recommendations</a:t>
            </a:r>
          </a:p>
          <a:p>
            <a:pPr lvl="2"/>
            <a:r>
              <a:rPr lang="en-US" dirty="0"/>
              <a:t>Input: queries for documents</a:t>
            </a:r>
          </a:p>
          <a:p>
            <a:pPr lvl="2"/>
            <a:r>
              <a:rPr lang="en-US" dirty="0"/>
              <a:t>Output: recommendations (docs)</a:t>
            </a:r>
          </a:p>
          <a:p>
            <a:pPr lvl="3"/>
            <a:r>
              <a:rPr lang="en-US" dirty="0"/>
              <a:t>What Should I read?  Cite?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643F7-BAD1-1C6C-D3DD-FD206C4A1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Resources </a:t>
            </a:r>
          </a:p>
          <a:p>
            <a:pPr lvl="1"/>
            <a:r>
              <a:rPr lang="en-US" dirty="0"/>
              <a:t>Data behind web server: </a:t>
            </a:r>
          </a:p>
          <a:p>
            <a:pPr lvl="2"/>
            <a:r>
              <a:rPr lang="en-US" dirty="0"/>
              <a:t>citation graph</a:t>
            </a:r>
          </a:p>
          <a:p>
            <a:pPr lvl="2"/>
            <a:r>
              <a:rPr lang="en-US" dirty="0"/>
              <a:t>embeddings</a:t>
            </a:r>
          </a:p>
          <a:p>
            <a:pPr lvl="2"/>
            <a:r>
              <a:rPr lang="en-US" dirty="0"/>
              <a:t>indexes for approx. nearest neighbors</a:t>
            </a:r>
          </a:p>
          <a:p>
            <a:pPr lvl="2"/>
            <a:r>
              <a:rPr lang="en-US" dirty="0"/>
              <a:t>pairs of </a:t>
            </a:r>
            <a:r>
              <a:rPr lang="en-US" dirty="0" err="1"/>
              <a:t>corpusIds</a:t>
            </a:r>
            <a:r>
              <a:rPr lang="en-US" dirty="0"/>
              <a:t> with large cosines</a:t>
            </a:r>
          </a:p>
          <a:p>
            <a:pPr lvl="2"/>
            <a:r>
              <a:rPr lang="en-US" dirty="0"/>
              <a:t>all of the above for</a:t>
            </a:r>
          </a:p>
          <a:p>
            <a:pPr lvl="3"/>
            <a:r>
              <a:rPr lang="en-US" dirty="0"/>
              <a:t>Specter1, Specter2, </a:t>
            </a:r>
            <a:r>
              <a:rPr lang="en-US" dirty="0" err="1"/>
              <a:t>SciNCL</a:t>
            </a:r>
            <a:r>
              <a:rPr lang="en-US" dirty="0"/>
              <a:t>, </a:t>
            </a:r>
            <a:r>
              <a:rPr lang="en-US" dirty="0" err="1"/>
              <a:t>ProNE</a:t>
            </a:r>
            <a:endParaRPr lang="en-US" dirty="0"/>
          </a:p>
          <a:p>
            <a:pPr lvl="3"/>
            <a:r>
              <a:rPr lang="en-US" dirty="0"/>
              <a:t>x100 bins for </a:t>
            </a:r>
            <a:r>
              <a:rPr lang="en-US" dirty="0" err="1"/>
              <a:t>ProNE</a:t>
            </a:r>
            <a:r>
              <a:rPr lang="en-US" dirty="0"/>
              <a:t> </a:t>
            </a:r>
          </a:p>
          <a:p>
            <a:r>
              <a:rPr lang="en-US" dirty="0"/>
              <a:t>Evaluations &amp; Benchmarks</a:t>
            </a:r>
          </a:p>
          <a:p>
            <a:pPr lvl="1"/>
            <a:r>
              <a:rPr lang="en-US" dirty="0"/>
              <a:t>Intrinsic: Perplexity, Random Walks</a:t>
            </a:r>
          </a:p>
          <a:p>
            <a:pPr lvl="1"/>
            <a:r>
              <a:rPr lang="en-US" dirty="0"/>
              <a:t>Extrinsic: Local Citation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ACA2-D8C7-916F-B581-E8E8795F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6E0C-D9FF-3AD0-0EC4-F6FD9E76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441F174-8008-9165-A5D0-FFE9B6FE2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04"/>
          <a:stretch/>
        </p:blipFill>
        <p:spPr>
          <a:xfrm>
            <a:off x="9892861" y="37420"/>
            <a:ext cx="2299139" cy="2359791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31EF148-6457-352D-D9E2-95D10E1D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0825"/>
            <a:ext cx="1930140" cy="25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2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361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Conclusions</vt:lpstr>
      <vt:lpstr>Agenda</vt:lpstr>
      <vt:lpstr>Better-Together Conjectures</vt:lpstr>
      <vt:lpstr>Better Together Observations</vt:lpstr>
      <vt:lpstr>https://github.com/kwchurch/JSALT_Better_Together </vt:lpstr>
      <vt:lpstr>Better Together: Text (Titles, Abstracts, Body); Context (Citations)</vt:lpstr>
      <vt:lpstr>Web Page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Kenneth Church</cp:lastModifiedBy>
  <cp:revision>6</cp:revision>
  <dcterms:created xsi:type="dcterms:W3CDTF">2023-08-03T03:19:46Z</dcterms:created>
  <dcterms:modified xsi:type="dcterms:W3CDTF">2023-08-03T03:41:54Z</dcterms:modified>
</cp:coreProperties>
</file>