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NTR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756D84-2500-4AC9-880F-EE3968BB42F2}">
  <a:tblStyle styleId="{AC756D84-2500-4AC9-880F-EE3968BB42F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T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7363d201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57363d201c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363d201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57363d201c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363d201c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57363d201c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7363d201c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57363d201c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7363d201c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7363d201c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716fd1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716fd1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16fd10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16fd10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</a:t>
            </a:r>
            <a:r>
              <a:rPr lang="en-GB"/>
              <a:t>asymmetry</a:t>
            </a:r>
            <a:r>
              <a:rPr lang="en-GB"/>
              <a:t> of time - how to reduce to a soundbite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Audience soundbites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‘Almost all studies in ml do test-train split’ that’s a bad idea when you have time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16fd10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16fd10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16fd10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716fd10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from Ken: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Record myself on zoom call and measure how much time to spend on each slide. &gt;2 slides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Provide some memes and keep things snappy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7363d201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7363d201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7363d201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57363d201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16fd10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716fd10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Thesis: it will be harder to do Citation Recommendation as Paper A is chosen further forward in time due to citation graph evolution and academic topic development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716fd10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716fd10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7363d20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7363d20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7363d201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57363d201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7363d201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7363d201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7363d201c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57363d201c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7363d201c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57363d201c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7363d201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57363d201c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363d201c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7363d201c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7363d201c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7363d201c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wchurch/JSALT_Better_Togethe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wchurch/JSALT_Better_Together/blob/main/doc/deliverables.m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748500" y="408600"/>
            <a:ext cx="76470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A6C"/>
              </a:buClr>
              <a:buSzPts val="4500"/>
              <a:buFont typeface="NTR"/>
              <a:buNone/>
            </a:pPr>
            <a:r>
              <a:rPr b="1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Wednesday Update</a:t>
            </a:r>
            <a:br>
              <a:rPr b="1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</a:br>
            <a:r>
              <a:rPr b="1" lang="en-GB" sz="1800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Better Together: Text + Context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1006950" y="2741725"/>
            <a:ext cx="71301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B3A6C"/>
              </a:buClr>
              <a:buSzPts val="1800"/>
              <a:buNone/>
            </a:pPr>
            <a:r>
              <a:rPr b="1" i="0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Kenneth Church</a:t>
            </a:r>
            <a:endParaRPr>
              <a:solidFill>
                <a:srgbClr val="2B3A6C"/>
              </a:solidFill>
              <a:latin typeface="NTR"/>
              <a:ea typeface="NTR"/>
              <a:cs typeface="NTR"/>
              <a:sym typeface="NTR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B3A6C"/>
              </a:buClr>
              <a:buSzPts val="1800"/>
              <a:buNone/>
            </a:pPr>
            <a:r>
              <a:rPr i="0" lang="en-GB">
                <a:solidFill>
                  <a:srgbClr val="2B3A6C"/>
                </a:solidFill>
                <a:latin typeface="NTR"/>
                <a:ea typeface="NTR"/>
                <a:cs typeface="NTR"/>
                <a:sym typeface="NTR"/>
              </a:rPr>
              <a:t>Wed, July 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https://github.com/kwchurch/JSALT_Better_Together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3000"/>
              <a:t>Value: Author Contributions + Audience Appreciation</a:t>
            </a:r>
            <a:br>
              <a:rPr lang="en-GB" sz="3000"/>
            </a:br>
            <a:r>
              <a:rPr lang="en-GB" sz="3000"/>
              <a:t>(Literature is a conversation, like social media)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Author Contributions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Time Invariant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Does not change after publication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Audience Appreciation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Evolves over time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Behavioral Signals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Views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Citations</a:t>
            </a:r>
            <a:endParaRPr/>
          </a:p>
        </p:txBody>
      </p:sp>
      <p:pic>
        <p:nvPicPr>
          <p:cNvPr descr="A picture containing line, plot, slope, screenshot&#10;&#10;Description automatically generated" id="163" name="Google Shape;163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5819" y="2571750"/>
            <a:ext cx="5631900" cy="22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website&#10;&#10;Description automatically generated with low confidence"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3827" y="1337790"/>
            <a:ext cx="4555087" cy="11878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 rot="10800000">
            <a:off x="5737246" y="3395899"/>
            <a:ext cx="363300" cy="73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42258" y="3867016"/>
            <a:ext cx="3322500" cy="117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It is difficult to make predictions, especially about the future.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-- </a:t>
            </a:r>
            <a:r>
              <a:rPr b="0" i="0" lang="en-GB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Yogi Berra</a:t>
            </a:r>
            <a:endParaRPr b="0" i="1" sz="18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Where are we? And where are we going?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59" r="0" t="-348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75" name="Google Shape;17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What do we have?  Big Files on Globus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32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83" name="Google Shape;183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Deliverables</a:t>
            </a:r>
            <a:br>
              <a:rPr lang="en-GB"/>
            </a:br>
            <a:r>
              <a:rPr lang="en-GB" sz="1700" u="sng">
                <a:solidFill>
                  <a:schemeClr val="hlink"/>
                </a:solidFill>
                <a:hlinkClick r:id="rId3"/>
              </a:rPr>
              <a:t>https://github.com/kwchurch/JSALT_Better_Together/blob/main/doc/deliverables.md</a:t>
            </a:r>
            <a:r>
              <a:rPr lang="en-GB" sz="1700"/>
              <a:t> 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895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Better access to literature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Resources: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Many embeddings for many papers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osted models on HuggingFace</a:t>
            </a:r>
            <a:endParaRPr b="0" i="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Post code on GitHub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Summarization methods to compare and contrast across small (and large) collections of documents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Support incremental updates to embeddings based on citation graphs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Evaluation: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Better numbers,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as well as better benchmarks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16666"/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392747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Establish that combinations of text and links are better together (than either by itself)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Establish that citing sentences are useful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Improve methods for assigning papers to reviewers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Theory: Unified framework of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Deep nets and </a:t>
            </a:r>
            <a:endParaRPr/>
          </a:p>
          <a:p>
            <a:pPr indent="-1860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Linear Algebra</a:t>
            </a:r>
            <a:endParaRPr/>
          </a:p>
          <a:p>
            <a:pPr indent="-1895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ct val="116666"/>
              <a:buFont typeface="Calibri"/>
              <a:buAutoNum type="arabicPeriod" startAt="6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Bibliometrics: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Predict citations of a paper over time.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Predict h-index of an author over time.</a:t>
            </a:r>
            <a:endParaRPr/>
          </a:p>
          <a:p>
            <a:pPr indent="-224155" lvl="1" marL="5588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1F2328"/>
              </a:buClr>
              <a:buSzPct val="128571"/>
              <a:buFont typeface="Calibri"/>
              <a:buAutoNum type="arabicPeriod"/>
            </a:pPr>
            <a:r>
              <a:rPr b="0" i="0" lang="en-GB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Find authors that publish too many papers</a:t>
            </a:r>
            <a:endParaRPr/>
          </a:p>
        </p:txBody>
      </p:sp>
      <p:sp>
        <p:nvSpPr>
          <p:cNvPr id="192" name="Google Shape;192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199" name="Google Shape;19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05/07/2023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Train-Test on a Graph</a:t>
            </a:r>
            <a:endParaRPr/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ML </a:t>
            </a:r>
            <a:r>
              <a:rPr lang="en-GB"/>
              <a:t>approach</a:t>
            </a:r>
            <a:r>
              <a:rPr lang="en-GB"/>
              <a:t> is randomly </a:t>
            </a:r>
            <a:r>
              <a:rPr lang="en-GB"/>
              <a:t>partition</a:t>
            </a:r>
            <a:r>
              <a:rPr lang="en-GB"/>
              <a:t> test and train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However, with temporal data we must have a sense of cause and effect: </a:t>
            </a:r>
            <a:r>
              <a:rPr b="1" lang="en-GB"/>
              <a:t>any referenced paper should be considered ‘seen’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P</a:t>
            </a:r>
            <a:r>
              <a:rPr b="1" lang="en-GB"/>
              <a:t>artition</a:t>
            </a:r>
            <a:r>
              <a:rPr b="1" lang="en-GB"/>
              <a:t> </a:t>
            </a:r>
            <a:r>
              <a:rPr lang="en-GB"/>
              <a:t>and </a:t>
            </a:r>
            <a:r>
              <a:rPr b="1" lang="en-GB"/>
              <a:t>evaluate </a:t>
            </a:r>
            <a:r>
              <a:rPr lang="en-GB"/>
              <a:t>accordingly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200" y="888091"/>
            <a:ext cx="5049026" cy="348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Partitioning a</a:t>
            </a:r>
            <a:r>
              <a:rPr lang="en-GB"/>
              <a:t> Graph for Train-Test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3567800"/>
            <a:ext cx="8520600" cy="15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2"/>
              <a:t>Partition</a:t>
            </a:r>
            <a:r>
              <a:rPr lang="en-GB" sz="1682"/>
              <a:t> the graph into test and train by a </a:t>
            </a:r>
            <a:r>
              <a:rPr b="1" lang="en-GB" sz="1682"/>
              <a:t>date</a:t>
            </a:r>
            <a:endParaRPr b="1" sz="1682"/>
          </a:p>
          <a:p>
            <a:pPr indent="-31940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-GB" sz="1682"/>
              <a:t>But </a:t>
            </a:r>
            <a:r>
              <a:rPr lang="en-GB" sz="1682"/>
              <a:t>things are messy..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82"/>
              <a:t>All before are valid for training, everything afterwards is unseen to the model</a:t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82"/>
              <a:t>Can </a:t>
            </a:r>
            <a:r>
              <a:rPr b="1" lang="en-GB" sz="1682"/>
              <a:t>train </a:t>
            </a:r>
            <a:r>
              <a:rPr lang="en-GB" sz="1682"/>
              <a:t>on the graph, on the text, on other attributes (author, year, venue)</a:t>
            </a:r>
            <a:endParaRPr sz="1682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9"/>
            <a:ext cx="5888824" cy="24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48500" cy="29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336850" y="1221650"/>
            <a:ext cx="3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correct predictions repeatedly across a reasonable amount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 interesting to ‘forecast’ into the past or the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Deployed models typically have frozen parameters. Therefore they are always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Pitfalls with Evaluating Paper Systems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Evaluating within the Train set time</a:t>
            </a:r>
            <a:r>
              <a:rPr lang="en-GB"/>
              <a:t>: </a:t>
            </a:r>
            <a:r>
              <a:rPr lang="en-GB"/>
              <a:t>artificially</a:t>
            </a:r>
            <a:r>
              <a:rPr lang="en-GB"/>
              <a:t> easy (when we write papers, we can’t see what will be published in the future), introduces leakage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Tasks </a:t>
            </a:r>
            <a:r>
              <a:rPr lang="en-GB">
                <a:solidFill>
                  <a:srgbClr val="FF0000"/>
                </a:solidFill>
              </a:rPr>
              <a:t>artificially</a:t>
            </a:r>
            <a:r>
              <a:rPr lang="en-GB">
                <a:solidFill>
                  <a:srgbClr val="FF0000"/>
                </a:solidFill>
              </a:rPr>
              <a:t> simplified</a:t>
            </a:r>
            <a:r>
              <a:rPr lang="en-GB"/>
              <a:t>: </a:t>
            </a:r>
            <a:r>
              <a:rPr lang="en-GB"/>
              <a:t>Citation recommendation tasks propose negatives as those papers with a restricted training set (1K-100K). In reality, the number of negatives is closer to 100M.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Small data sets</a:t>
            </a:r>
            <a:r>
              <a:rPr lang="en-GB"/>
              <a:t>: Some tasks may have as few as 30 samples, which is not enough to differentiate between systems with different capabilities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51750" y="2729025"/>
            <a:ext cx="38973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an intuition that Test 1 will be the easiest, as academic literature evolves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can we evaluate this shift: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Intrinsic evaluation: </a:t>
            </a:r>
            <a:r>
              <a:rPr lang="en-GB"/>
              <a:t>what's</a:t>
            </a:r>
            <a:r>
              <a:rPr lang="en-GB"/>
              <a:t> going on in the models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Task performance: how well do the 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25" y="949200"/>
            <a:ext cx="7805148" cy="17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428775" y="2656100"/>
            <a:ext cx="38973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want to produce a set of tasks which: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Have enough samples (n) to make serious comparisons between models. </a:t>
            </a:r>
            <a:r>
              <a:rPr b="1" lang="en-GB" sz="1400"/>
              <a:t>Make datasets as big as possible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Evaluate models capabilities to do tasks </a:t>
            </a:r>
            <a:r>
              <a:rPr b="1" lang="en-GB" sz="1400"/>
              <a:t>people actually care about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Ensure generation is automatic </a:t>
            </a:r>
            <a:r>
              <a:rPr lang="en-GB" sz="1400"/>
              <a:t>so we can </a:t>
            </a:r>
            <a:r>
              <a:rPr b="1" lang="en-GB" sz="1400"/>
              <a:t>update them in future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4500"/>
              <a:t>Better Together:</a:t>
            </a:r>
            <a:br>
              <a:rPr lang="en-GB"/>
            </a:br>
            <a:r>
              <a:rPr lang="en-GB"/>
              <a:t>Text (Titles, Abstracts, Body); Context (Citations)</a:t>
            </a:r>
            <a:endParaRPr/>
          </a:p>
        </p:txBody>
      </p:sp>
      <p:pic>
        <p:nvPicPr>
          <p:cNvPr descr="A picture containing text, screenshot&#10;&#10;Description automatically generated" id="83" name="Google Shape;8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95" y="1369219"/>
            <a:ext cx="7307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Tasks 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43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Citation Recommendation</a:t>
            </a:r>
            <a:r>
              <a:rPr lang="en-GB" sz="1400"/>
              <a:t> - the paradigmatic Better Together task - </a:t>
            </a:r>
            <a:r>
              <a:rPr i="1" lang="en-GB" sz="1400"/>
              <a:t>What does </a:t>
            </a:r>
            <a:r>
              <a:rPr b="1" i="1" lang="en-GB" sz="1400"/>
              <a:t>Paper A</a:t>
            </a:r>
            <a:r>
              <a:rPr i="1" lang="en-GB" sz="1400"/>
              <a:t> reference?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Simple implementation: get Paper A vector representation with model M and retrieve the nearest papers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Can also make </a:t>
            </a:r>
            <a:r>
              <a:rPr lang="en-GB" sz="1400"/>
              <a:t>Citation Recommendation </a:t>
            </a:r>
            <a:r>
              <a:rPr b="1" lang="en-GB" sz="1400"/>
              <a:t>local</a:t>
            </a:r>
            <a:r>
              <a:rPr lang="en-GB" sz="1400"/>
              <a:t>: given a </a:t>
            </a:r>
            <a:r>
              <a:rPr lang="en-GB" sz="1400"/>
              <a:t>sentence</a:t>
            </a:r>
            <a:r>
              <a:rPr lang="en-GB" sz="1400"/>
              <a:t> in </a:t>
            </a:r>
            <a:r>
              <a:rPr b="1" lang="en-GB" sz="1400"/>
              <a:t>Paper A</a:t>
            </a:r>
            <a:r>
              <a:rPr lang="en-GB" sz="1400"/>
              <a:t> predict </a:t>
            </a:r>
            <a:r>
              <a:rPr b="1" lang="en-GB" sz="1400"/>
              <a:t>that </a:t>
            </a:r>
            <a:r>
              <a:rPr lang="en-GB" sz="1400"/>
              <a:t>reference.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Many valencies around features, number of negatives, scoring (classification vs retrieval)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693800" y="1152475"/>
            <a:ext cx="43821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Example: </a:t>
            </a:r>
            <a:r>
              <a:rPr b="1" lang="en-GB" sz="1400"/>
              <a:t>How do Dogs Walk</a:t>
            </a:r>
            <a:r>
              <a:rPr lang="en-GB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00"/>
              <a:t>Erroneous Quadruped Walking Depictions</a:t>
            </a:r>
            <a:r>
              <a:rPr lang="en-GB" sz="1400"/>
              <a:t>, Horváth et al (2009)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“</a:t>
            </a:r>
            <a:r>
              <a:rPr lang="en-GB" sz="1400"/>
              <a:t>Although humans have observed walking quadrupeds for thousands of years, the exact characterization of the walking of tetrapods had to wait for the advent of photography [?]</a:t>
            </a:r>
            <a:r>
              <a:rPr lang="en-GB" sz="1400"/>
              <a:t>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Task:</a:t>
            </a:r>
            <a:r>
              <a:rPr lang="en-GB" sz="1400"/>
              <a:t> Find a reference to a (H</a:t>
            </a:r>
            <a:r>
              <a:rPr lang="en-GB" sz="1400"/>
              <a:t>istory</a:t>
            </a:r>
            <a:r>
              <a:rPr lang="en-GB" sz="1400"/>
              <a:t> of Science) paper describing the process of photographing tetrapod walking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Evaluations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63675"/>
            <a:ext cx="39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440"/>
              <a:t>Citations after k Years</a:t>
            </a:r>
            <a:r>
              <a:rPr lang="en-GB" sz="1440"/>
              <a:t> - How many citations did Paper A have after k years?</a:t>
            </a:r>
            <a:endParaRPr sz="1440"/>
          </a:p>
          <a:p>
            <a:pPr indent="-3200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-"/>
            </a:pPr>
            <a:r>
              <a:rPr lang="en-GB" sz="1440"/>
              <a:t>‘Hit Prediction’, that is, will a paper be successful.</a:t>
            </a:r>
            <a:endParaRPr sz="1440"/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GB" sz="1440"/>
              <a:t>More specifically we ask ‘will the model be ‘a hit’ at a specific time, which is relevant to academic literature as certain topics wax and wane in terms of field attention.</a:t>
            </a:r>
            <a:endParaRPr sz="144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440"/>
              <a:t>Repeat References</a:t>
            </a:r>
            <a:r>
              <a:rPr lang="en-GB" sz="1440"/>
              <a:t> - Given A references B, how many times does it reference B?</a:t>
            </a:r>
            <a:endParaRPr sz="1440"/>
          </a:p>
          <a:p>
            <a:pPr indent="-3200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-"/>
            </a:pPr>
            <a:r>
              <a:rPr lang="en-GB" sz="1440"/>
              <a:t>Agnostic about what multiple references means, but it probably means something</a:t>
            </a:r>
            <a:endParaRPr sz="1140">
              <a:solidFill>
                <a:schemeClr val="dk1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384500" y="1170125"/>
            <a:ext cx="4447800" cy="4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40">
                <a:solidFill>
                  <a:schemeClr val="dk2"/>
                </a:solidFill>
              </a:rPr>
              <a:t>Publication Year</a:t>
            </a:r>
            <a:r>
              <a:rPr lang="en-GB" sz="1440">
                <a:solidFill>
                  <a:schemeClr val="dk2"/>
                </a:solidFill>
              </a:rPr>
              <a:t> - What year is paper A published?</a:t>
            </a:r>
            <a:endParaRPr sz="1440">
              <a:solidFill>
                <a:schemeClr val="dk2"/>
              </a:solidFill>
            </a:endParaRPr>
          </a:p>
          <a:p>
            <a:pPr indent="-3200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440"/>
              <a:buChar char="-"/>
            </a:pPr>
            <a:r>
              <a:rPr lang="en-GB" sz="1440">
                <a:solidFill>
                  <a:schemeClr val="dk2"/>
                </a:solidFill>
              </a:rPr>
              <a:t>Is a paper timely? Is the model capable of inferring time from the (messy) citation graph </a:t>
            </a:r>
            <a:endParaRPr sz="14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40">
                <a:solidFill>
                  <a:schemeClr val="dk2"/>
                </a:solidFill>
              </a:rPr>
              <a:t>Venue Prediction</a:t>
            </a:r>
            <a:r>
              <a:rPr lang="en-GB" sz="1440">
                <a:solidFill>
                  <a:schemeClr val="dk2"/>
                </a:solidFill>
              </a:rPr>
              <a:t> - Which venue is paper A published in?</a:t>
            </a:r>
            <a:endParaRPr sz="1440">
              <a:solidFill>
                <a:schemeClr val="dk2"/>
              </a:solidFill>
            </a:endParaRPr>
          </a:p>
          <a:p>
            <a:pPr indent="-3200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440"/>
              <a:buChar char="-"/>
            </a:pPr>
            <a:r>
              <a:rPr lang="en-GB" sz="1440">
                <a:solidFill>
                  <a:schemeClr val="dk2"/>
                </a:solidFill>
              </a:rPr>
              <a:t>Helpful to users: I’ve written a paper in a new area for me, where do I send it?</a:t>
            </a:r>
            <a:endParaRPr sz="14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440">
                <a:solidFill>
                  <a:schemeClr val="dk2"/>
                </a:solidFill>
              </a:rPr>
              <a:t>Peer Reviewer Score</a:t>
            </a:r>
            <a:r>
              <a:rPr lang="en-GB" sz="1440">
                <a:solidFill>
                  <a:schemeClr val="dk2"/>
                </a:solidFill>
              </a:rPr>
              <a:t> - What score was this paper given on OpenReview?</a:t>
            </a:r>
            <a:endParaRPr sz="1440">
              <a:solidFill>
                <a:schemeClr val="dk2"/>
              </a:solidFill>
            </a:endParaRPr>
          </a:p>
          <a:p>
            <a:pPr indent="-3200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440"/>
              <a:buChar char="-"/>
            </a:pPr>
            <a:r>
              <a:rPr lang="en-GB" sz="1440">
                <a:solidFill>
                  <a:schemeClr val="dk2"/>
                </a:solidFill>
              </a:rPr>
              <a:t>Very hard, potentially aleatory uncertainty in the reviewing process (what did reviewer 2 have for breakfast?) but powerful</a:t>
            </a:r>
            <a:endParaRPr sz="14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Models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311700" y="1152475"/>
            <a:ext cx="8520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dk1"/>
                </a:solidFill>
              </a:rPr>
              <a:t>Don’t just do these </a:t>
            </a:r>
            <a:r>
              <a:rPr lang="en-GB" sz="5600">
                <a:solidFill>
                  <a:schemeClr val="dk1"/>
                </a:solidFill>
              </a:rPr>
              <a:t>evaluations</a:t>
            </a:r>
            <a:r>
              <a:rPr lang="en-GB" sz="5600">
                <a:solidFill>
                  <a:schemeClr val="dk1"/>
                </a:solidFill>
              </a:rPr>
              <a:t>, see how they perform as time from cutoff year increases. 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7087"/>
            <a:ext cx="8520602" cy="1934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311700" y="3461700"/>
            <a:ext cx="85206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dk1"/>
                </a:solidFill>
              </a:rPr>
              <a:t>Intuition</a:t>
            </a:r>
            <a:r>
              <a:rPr lang="en-GB" sz="5600">
                <a:solidFill>
                  <a:schemeClr val="dk1"/>
                </a:solidFill>
              </a:rPr>
              <a:t>: as we try these tasks further out, things get muddier. If you’re an expert in 2010 what do you know about COVID, AlphaGo, South Sudan, etc?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chemeClr val="dk1"/>
                </a:solidFill>
              </a:rPr>
              <a:t>Question: How to quantify this?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5600">
                <a:solidFill>
                  <a:schemeClr val="dk1"/>
                </a:solidFill>
              </a:rPr>
              <a:t>LLM: Perplexity of SciBERT across different bins, BPE compressibility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5600">
                <a:solidFill>
                  <a:schemeClr val="dk1"/>
                </a:solidFill>
              </a:rPr>
              <a:t>Better Together Eval: task performance at y+1, y+2, y+n (</a:t>
            </a:r>
            <a:r>
              <a:rPr b="1" lang="en-GB" sz="5600">
                <a:solidFill>
                  <a:schemeClr val="dk1"/>
                </a:solidFill>
              </a:rPr>
              <a:t>up to 2023</a:t>
            </a:r>
            <a:r>
              <a:rPr lang="en-GB" sz="5600">
                <a:solidFill>
                  <a:schemeClr val="dk1"/>
                </a:solidFill>
              </a:rPr>
              <a:t>*)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Query: ``DeepWalk: Online Learning of…’’</a:t>
            </a:r>
            <a:endParaRPr/>
          </a:p>
        </p:txBody>
      </p:sp>
      <p:pic>
        <p:nvPicPr>
          <p:cNvPr descr="A picture containing text, font, screenshot, receipt&#10;&#10;Description automatically generated" id="91" name="Google Shape;9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95" y="1026319"/>
            <a:ext cx="8270700" cy="39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035920" y="2809392"/>
            <a:ext cx="577200" cy="123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web page&#10;&#10;Description automatically generated with low confidence"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6926" y="1749340"/>
            <a:ext cx="5829302" cy="3358605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Document Similarities:</a:t>
            </a:r>
            <a:br>
              <a:rPr lang="en-GB"/>
            </a:br>
            <a:r>
              <a:rPr lang="en-GB"/>
              <a:t>Use Cases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Recommendations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What should I read?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What should I cite?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Many systems focus on ``relevance’’ (word overlap)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But don’t recommend dups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Moreover, credibility is super-important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Don’t recommend papers that are buzz-word compliant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But not worth reading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(Most papers are never cited)</a:t>
            </a:r>
            <a:endParaRPr/>
          </a:p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screenshot of a web page&#10;&#10;Description automatically generated with low confidence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180" y="102394"/>
            <a:ext cx="3806474" cy="2193131"/>
          </a:xfrm>
          <a:prstGeom prst="rect">
            <a:avLst/>
          </a:prstGeom>
          <a:solidFill>
            <a:srgbClr val="FFFF00"/>
          </a:solidFill>
          <a:ln cap="flat" cmpd="sng" w="381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Realities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The Real World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Large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Growing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Dirty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Missing Values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Bad/misleading Values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Idealizations (Evaluation Benchmarks)</a:t>
            </a:r>
            <a:endParaRPr/>
          </a:p>
        </p:txBody>
      </p:sp>
      <p:sp>
        <p:nvSpPr>
          <p:cNvPr id="113" name="Google Shape;113;p20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Small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Static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Clean</a:t>
            </a:r>
            <a:endParaRPr/>
          </a:p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Global Scientific Output Doubles Every 9 Years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28650" y="1369219"/>
            <a:ext cx="4623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/>
              <a:t>Timeliness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GB" sz="2100"/>
              <a:t>Web companies keep indexes up to date (web is a moving target)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○"/>
            </a:pPr>
            <a:r>
              <a:rPr lang="en-GB" sz="2100"/>
              <a:t>Ditto for Academic Search</a:t>
            </a:r>
            <a:endParaRPr/>
          </a:p>
        </p:txBody>
      </p:sp>
      <p:pic>
        <p:nvPicPr>
          <p:cNvPr id="122" name="Google Shape;122;p2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845" y="1369219"/>
            <a:ext cx="3263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6/21/2023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ce Under Pressure: 15th October Mine's bigger than yours" id="129" name="Google Shape;129;p22"/>
          <p:cNvPicPr preferRelativeResize="0"/>
          <p:nvPr/>
        </p:nvPicPr>
        <p:blipFill rotWithShape="1">
          <a:blip r:embed="rId3">
            <a:alphaModFix/>
          </a:blip>
          <a:srcRect b="13109" l="0" r="0" t="11464"/>
          <a:stretch/>
        </p:blipFill>
        <p:spPr>
          <a:xfrm>
            <a:off x="816458" y="2131787"/>
            <a:ext cx="2046011" cy="15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Opportunity for Evaluation:</a:t>
            </a:r>
            <a:br>
              <a:rPr lang="en-GB"/>
            </a:br>
            <a:r>
              <a:rPr lang="en-GB"/>
              <a:t>Answer Important Questions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Unimportant Questions (SOTA-Chasing)</a:t>
            </a:r>
            <a:endParaRPr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Mine is bigger than yours</a:t>
            </a:r>
            <a:endParaRPr/>
          </a:p>
        </p:txBody>
      </p:sp>
      <p:sp>
        <p:nvSpPr>
          <p:cNvPr id="133" name="Google Shape;133;p22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Important Questions (Good)</a:t>
            </a:r>
            <a:endParaRPr/>
          </a:p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4629150" y="1878806"/>
            <a:ext cx="34098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41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 should I read?  Cite?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What’s Hot &amp; What’s Not?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papers are 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tearing up the charts?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authors are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rising stars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Timeliness (Update Story)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Post model on HuggingFace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COVID happens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How long are models good for?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Sell-by dates for SciBERT</a:t>
            </a:r>
            <a:endParaRPr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 with low confidence"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388" y="3718205"/>
            <a:ext cx="2758990" cy="120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42913" y="240506"/>
            <a:ext cx="4486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-GB"/>
              <a:t>Standard Test-Train Split</a:t>
            </a:r>
            <a:br>
              <a:rPr lang="en-GB"/>
            </a:br>
            <a:r>
              <a:rPr lang="en-GB"/>
              <a:t>Assumes Time is Symmetric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59626" y="1369219"/>
            <a:ext cx="2776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Proposed Split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Sort 200M papers by pub date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Create 100 bins</a:t>
            </a:r>
            <a:endParaRPr/>
          </a:p>
          <a:p>
            <a:pPr indent="-171450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/>
              <a:t>2M papers per bin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Train on early bins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Test on later bins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/>
              <a:t>Hypo: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Short-term weather forecasting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-GB"/>
              <a:t>is easier than long-time forecasting</a:t>
            </a:r>
            <a:endParaRPr/>
          </a:p>
        </p:txBody>
      </p:sp>
      <p:sp>
        <p:nvSpPr>
          <p:cNvPr id="144" name="Google Shape;14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933" y="1234679"/>
            <a:ext cx="3263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5257800" y="0"/>
            <a:ext cx="3886200" cy="919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It is difficult to make predictions, especially about the future.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	-- </a:t>
            </a:r>
            <a:r>
              <a:rPr b="0" i="0" lang="en-GB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Yogi Berra</a:t>
            </a:r>
            <a:endParaRPr b="0" i="1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3064733" y="1248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{AC756D84-2500-4AC9-880F-EE3968BB42F2}</a:tableStyleId>
              </a:tblPr>
              <a:tblGrid>
                <a:gridCol w="1253825"/>
                <a:gridCol w="1253825"/>
              </a:tblGrid>
              <a:tr h="39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sng" cap="none" strike="noStrike"/>
                        <a:t>bin</a:t>
                      </a:r>
                      <a:endParaRPr b="1" i="0" sz="24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400" u="sng" cap="none" strike="noStrike"/>
                        <a:t>date</a:t>
                      </a:r>
                      <a:endParaRPr b="1" i="0" sz="2400" u="sng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1684-05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1936-03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2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1951-08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3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1958-08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4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1963-10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5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1967-07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6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1970-06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1973-01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8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1975-07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  <a:tr h="327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9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u="none" cap="none" strike="noStrike"/>
                        <a:t>1977-10</a:t>
                      </a:r>
                      <a:endParaRPr b="0" i="0" sz="2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50" marB="0" marR="7150" marL="715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Simple Question: </a:t>
            </a:r>
            <a:br>
              <a:rPr lang="en-GB"/>
            </a:br>
            <a:r>
              <a:rPr lang="en-GB"/>
              <a:t>Predicting Audience Appreciation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9" r="0" t="-232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100"/>
              <a:buChar char="●"/>
            </a:pPr>
            <a:r>
              <a:rPr lang="en-GB"/>
              <a:t> </a:t>
            </a:r>
            <a:endParaRPr/>
          </a:p>
        </p:txBody>
      </p:sp>
      <p:sp>
        <p:nvSpPr>
          <p:cNvPr id="155" name="Google Shape;155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