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5" r:id="rId4"/>
    <p:sldId id="1105" r:id="rId5"/>
    <p:sldId id="263" r:id="rId6"/>
    <p:sldId id="264" r:id="rId7"/>
    <p:sldId id="1137" r:id="rId8"/>
    <p:sldId id="1139" r:id="rId9"/>
    <p:sldId id="1140" r:id="rId10"/>
    <p:sldId id="1102" r:id="rId11"/>
    <p:sldId id="1138" r:id="rId12"/>
    <p:sldId id="1136" r:id="rId13"/>
    <p:sldId id="11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2"/>
    <p:restoredTop sz="96327"/>
  </p:normalViewPr>
  <p:slideViewPr>
    <p:cSldViewPr snapToGrid="0">
      <p:cViewPr varScale="1">
        <p:scale>
          <a:sx n="114" d="100"/>
          <a:sy n="114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wchurch/JSALT_Better_Together/blob/main/doc/whatswhere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/blob/main/doc/whatswhere/big_files.md#bigrams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github.com/kwchurch/JSALT_Better_Together/blob/main/doc/whatswhere/big_files.md#Embedd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wchurch/JSALT_Better_Together/blob/main/doc/whatswhere/big_files.md#CitingSentences" TargetMode="External"/><Relationship Id="rId5" Type="http://schemas.openxmlformats.org/officeDocument/2006/relationships/hyperlink" Target="https://github.com/kwchurch/JSALT_Better_Together/blob/main/doc/whatswhere/big_files.md#CitationGraphs" TargetMode="External"/><Relationship Id="rId4" Type="http://schemas.openxmlformats.org/officeDocument/2006/relationships/hyperlink" Target="https://github.com/kwchurch/JSALT_Better_Together/blob/main/doc/whatswhere/big_files.md#Releas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Wednesday Update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Wed, July 5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C873-DFE4-FE78-B581-8BA7C12D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Value: Author Contributions + Audience Appreciation</a:t>
            </a:r>
            <a:br>
              <a:rPr lang="en-US" sz="4000" dirty="0"/>
            </a:br>
            <a:r>
              <a:rPr lang="en-US" sz="4000" dirty="0"/>
              <a:t>(Literature is a conversation, like social media)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7F6A21-D064-D9B1-FBBF-786A8F0D5A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Author Contributions</a:t>
            </a:r>
          </a:p>
          <a:p>
            <a:pPr lvl="1"/>
            <a:r>
              <a:rPr lang="en-US" dirty="0"/>
              <a:t>Time Invariant</a:t>
            </a:r>
          </a:p>
          <a:p>
            <a:pPr lvl="1"/>
            <a:r>
              <a:rPr lang="en-US" dirty="0"/>
              <a:t>Does not change after publication</a:t>
            </a:r>
          </a:p>
          <a:p>
            <a:r>
              <a:rPr lang="en-US" dirty="0"/>
              <a:t>Audience Appreciation</a:t>
            </a:r>
          </a:p>
          <a:p>
            <a:pPr lvl="1"/>
            <a:r>
              <a:rPr lang="en-US" dirty="0"/>
              <a:t>Evolves over time</a:t>
            </a:r>
          </a:p>
          <a:p>
            <a:pPr lvl="1"/>
            <a:r>
              <a:rPr lang="en-US" dirty="0"/>
              <a:t>Behavioral Signals</a:t>
            </a:r>
          </a:p>
          <a:p>
            <a:pPr lvl="2"/>
            <a:r>
              <a:rPr lang="en-US" dirty="0"/>
              <a:t>Views</a:t>
            </a:r>
          </a:p>
          <a:p>
            <a:pPr lvl="2"/>
            <a:r>
              <a:rPr lang="en-US" dirty="0"/>
              <a:t>Citations</a:t>
            </a:r>
          </a:p>
        </p:txBody>
      </p:sp>
      <p:pic>
        <p:nvPicPr>
          <p:cNvPr id="14" name="Content Placeholder 13" descr="A picture containing line, plot, slope, screenshot&#10;&#10;Description automatically generated">
            <a:extLst>
              <a:ext uri="{FF2B5EF4-FFF2-40B4-BE49-F238E27FC236}">
                <a16:creationId xmlns:a16="http://schemas.microsoft.com/office/drawing/2014/main" id="{29FD0CD3-55A8-DCDB-13B3-DD2570C904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7759" y="3429000"/>
            <a:ext cx="7509092" cy="30638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05CAE-F0AE-C05F-9F48-4DE2DD3D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A684-EEDF-7FA0-EB87-A19DCCCD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 descr="A screenshot of a website&#10;&#10;Description automatically generated with low confidence">
            <a:extLst>
              <a:ext uri="{FF2B5EF4-FFF2-40B4-BE49-F238E27FC236}">
                <a16:creationId xmlns:a16="http://schemas.microsoft.com/office/drawing/2014/main" id="{B6526378-7E19-E707-3412-320D41D3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02" y="1783720"/>
            <a:ext cx="6073446" cy="1583793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CBD77A7D-C7AA-16B1-27ED-EABE17720358}"/>
              </a:ext>
            </a:extLst>
          </p:cNvPr>
          <p:cNvSpPr/>
          <p:nvPr/>
        </p:nvSpPr>
        <p:spPr>
          <a:xfrm rot="10800000">
            <a:off x="7649429" y="452785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EED86-4DBD-EEE3-0F7F-B2C1C34043C9}"/>
              </a:ext>
            </a:extLst>
          </p:cNvPr>
          <p:cNvSpPr txBox="1"/>
          <p:nvPr/>
        </p:nvSpPr>
        <p:spPr>
          <a:xfrm>
            <a:off x="189677" y="5156021"/>
            <a:ext cx="442995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r>
              <a:rPr lang="en-US" sz="2400" b="0" i="1" dirty="0">
                <a:solidFill>
                  <a:srgbClr val="212121"/>
                </a:solidFill>
                <a:effectLst/>
                <a:latin typeface="system-ui"/>
              </a:rPr>
              <a:t>It is difficult to make predictions, especially about the future.</a:t>
            </a:r>
          </a:p>
          <a:p>
            <a:r>
              <a:rPr lang="en-US" sz="2400" i="1" dirty="0">
                <a:solidFill>
                  <a:srgbClr val="212121"/>
                </a:solidFill>
                <a:latin typeface="system-ui"/>
              </a:rPr>
              <a:t>	--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Yogi Berra</a:t>
            </a:r>
            <a:endParaRPr lang="en-US" sz="2400" b="0" i="1" dirty="0">
              <a:solidFill>
                <a:srgbClr val="2121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20016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886D-FA82-7B4F-3413-7A9981D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 And where are we going?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1997A-5DD2-15AC-B7D5-D77B3FDF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do we have already?</a:t>
                </a:r>
              </a:p>
              <a:p>
                <a:pPr lvl="1"/>
                <a:r>
                  <a:rPr lang="en-US" dirty="0">
                    <a:hlinkClick r:id="rId2"/>
                  </a:rPr>
                  <a:t>whatswhere</a:t>
                </a:r>
                <a:endParaRPr lang="en-US" dirty="0"/>
              </a:p>
              <a:p>
                <a:pPr lvl="1"/>
                <a:r>
                  <a:rPr lang="en-US" dirty="0"/>
                  <a:t>Big Files (Globus): Production runs: apply models to 200M papers</a:t>
                </a:r>
              </a:p>
              <a:p>
                <a:pPr lvl="1"/>
                <a:r>
                  <a:rPr lang="en-US" dirty="0"/>
                  <a:t>Code (</a:t>
                </a:r>
                <a:r>
                  <a:rPr lang="en-US" dirty="0" err="1"/>
                  <a:t>Github</a:t>
                </a:r>
                <a:r>
                  <a:rPr lang="en-US" dirty="0"/>
                  <a:t>): Tools, slides, doc, etc.</a:t>
                </a:r>
              </a:p>
              <a:p>
                <a:r>
                  <a:rPr lang="en-US" dirty="0"/>
                  <a:t>Teams</a:t>
                </a:r>
              </a:p>
              <a:p>
                <a:pPr lvl="1"/>
                <a:r>
                  <a:rPr lang="en-US" dirty="0"/>
                  <a:t>Evaluation Team: Proposing tasks, metrics, etc.</a:t>
                </a:r>
              </a:p>
              <a:p>
                <a:pPr lvl="1"/>
                <a:r>
                  <a:rPr lang="en-US" dirty="0"/>
                  <a:t>Resources Team: Making splits, Running models on splits, etc.</a:t>
                </a:r>
              </a:p>
              <a:p>
                <a:pPr lvl="2"/>
                <a:r>
                  <a:rPr lang="en-US" dirty="0"/>
                  <a:t>Systems Challenges: Make it easier to do production runs</a:t>
                </a:r>
              </a:p>
              <a:p>
                <a:r>
                  <a:rPr lang="en-US" dirty="0"/>
                  <a:t>Future Plans: </a:t>
                </a:r>
              </a:p>
              <a:p>
                <a:pPr lvl="1"/>
                <a:r>
                  <a:rPr lang="en-US" dirty="0"/>
                  <a:t>Establish better together: Text (abstracts) + Context (citations) </a:t>
                </a:r>
              </a:p>
              <a:p>
                <a:pPr lvl="1"/>
                <a:r>
                  <a:rPr lang="en-US" dirty="0"/>
                  <a:t>Time is asymmetric (</a:t>
                </a:r>
                <a:r>
                  <a:rPr lang="en-US" sz="2400" b="0" i="0" dirty="0">
                    <a:solidFill>
                      <a:srgbClr val="212121"/>
                    </a:solidFill>
                    <a:effectLst/>
                    <a:latin typeface="system-ui"/>
                  </a:rPr>
                  <a:t>Yogi Berra)</a:t>
                </a:r>
                <a:endParaRPr lang="en-US" dirty="0"/>
              </a:p>
              <a:p>
                <a:pPr lvl="1"/>
                <a:r>
                  <a:rPr lang="en-US" dirty="0"/>
                  <a:t>Scaling Laws: How do time, space and loss scale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(papers),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(cites),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(time)?</a:t>
                </a:r>
              </a:p>
              <a:p>
                <a:pPr lvl="2"/>
                <a:r>
                  <a:rPr lang="en-US" dirty="0"/>
                  <a:t>Deep nets: standard training recipe assumes linear scaling (unrealistic?)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1997A-5DD2-15AC-B7D5-D77B3FDF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5CFF1-9B42-D5F6-5988-BE9D6F86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5C34-F34E-F5FB-4001-B90C391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A7AC-BABE-A68A-97EF-0AE691C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have?  Big Files on Globus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F4CD-8B7F-22D6-B83E-6300A8EF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2"/>
                  </a:rPr>
                  <a:t>Embeddings</a:t>
                </a:r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≈200</m:t>
                    </m:r>
                    <m:r>
                      <m:rPr>
                        <m:sty m:val="p"/>
                      </m:rPr>
                      <a:rPr lang="en-US" b="0" i="0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papers</m:t>
                    </m:r>
                  </m:oMath>
                </a14:m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768</a:t>
                </a:r>
              </a:p>
              <a:p>
                <a:pPr lvl="1"/>
                <a:r>
                  <a:rPr lang="en-US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Abstract-based: Specter, Specter2, </a:t>
                </a:r>
                <a:r>
                  <a:rPr lang="en-US" b="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SciNCL</a:t>
                </a:r>
                <a:endParaRPr lang="en-US" dirty="0">
                  <a:solidFill>
                    <a:srgbClr val="1F2328"/>
                  </a:solidFill>
                  <a:latin typeface="-apple-system"/>
                </a:endParaRPr>
              </a:p>
              <a:p>
                <a:pPr lvl="1"/>
                <a:r>
                  <a:rPr lang="en-US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Citation-based: </a:t>
                </a:r>
                <a:r>
                  <a:rPr lang="en-US" b="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ProNE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lvl="1"/>
                <a:r>
                  <a:rPr lang="en-US" dirty="0">
                    <a:solidFill>
                      <a:srgbClr val="1F2328"/>
                    </a:solidFill>
                    <a:latin typeface="-apple-system"/>
                  </a:rPr>
                  <a:t>Invariant: Cosines in embeddings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solidFill>
                      <a:srgbClr val="1F2328"/>
                    </a:solidFill>
                    <a:latin typeface="-apple-system"/>
                  </a:rPr>
                  <a:t> Distances in Citation Graph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3"/>
                  </a:rPr>
                  <a:t>Bigrams (pairs of corpusIds with large cosines)</a:t>
                </a:r>
                <a:endParaRPr lang="en-US" b="0" i="0" u="none" strike="noStrike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lvl="1"/>
                <a:r>
                  <a:rPr lang="en-US" dirty="0">
                    <a:solidFill>
                      <a:srgbClr val="1F2328"/>
                    </a:solidFill>
                    <a:latin typeface="-apple-system"/>
                  </a:rPr>
                  <a:t>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but can use ANN to find large values</a:t>
                </a:r>
              </a:p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4"/>
                  </a:rPr>
                  <a:t>Releases (Bulk Downloads from Semantic Scholar)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5"/>
                  </a:rPr>
                  <a:t>Citation Graphs</a:t>
                </a:r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and </a:t>
                </a:r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6"/>
                  </a:rPr>
                  <a:t>Citing Sentences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F4CD-8B7F-22D6-B83E-6300A8EF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4D69-EAA4-81AD-14C2-08FAB815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5467A-8B80-504E-482E-86CEE221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</a:t>
            </a:r>
            <a:br>
              <a:rPr lang="en-US" dirty="0"/>
            </a:br>
            <a:r>
              <a:rPr lang="en-US" dirty="0"/>
              <a:t>Text (Titles, Abstracts, Body);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3DF0-074E-6A99-65D6-A4396D79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``</a:t>
            </a:r>
            <a:r>
              <a:rPr lang="en-US" dirty="0" err="1"/>
              <a:t>DeepWalk</a:t>
            </a:r>
            <a:r>
              <a:rPr lang="en-US" dirty="0"/>
              <a:t>: Online Learning of…’’</a:t>
            </a:r>
          </a:p>
        </p:txBody>
      </p:sp>
      <p:pic>
        <p:nvPicPr>
          <p:cNvPr id="5" name="Content Placeholder 4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32092D30-70E5-ECD6-8505-B555CE5C3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27" y="1368425"/>
            <a:ext cx="11027780" cy="533136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4F0344-4289-DBD5-DAA7-8D839B8D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5A6FC-9A37-69D9-9171-D5D4512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8548AA-00B3-4DC7-7172-1A3E14823276}"/>
              </a:ext>
            </a:extLst>
          </p:cNvPr>
          <p:cNvSpPr/>
          <p:nvPr/>
        </p:nvSpPr>
        <p:spPr>
          <a:xfrm>
            <a:off x="4047893" y="3745856"/>
            <a:ext cx="769434" cy="16513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583CDE9A-68A1-280B-FC69-8BEC34B9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1" y="2332453"/>
            <a:ext cx="7772400" cy="4478137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59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B02E-447B-439D-BA1A-68A91F7C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Similarities: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62BB0-4E2F-16CB-2C58-8500AE3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What should I read?</a:t>
            </a:r>
          </a:p>
          <a:p>
            <a:pPr lvl="1"/>
            <a:r>
              <a:rPr lang="en-US" dirty="0"/>
              <a:t>What should I cite?</a:t>
            </a:r>
          </a:p>
          <a:p>
            <a:r>
              <a:rPr lang="en-US" dirty="0"/>
              <a:t>Many systems focus on ``relevance’’ (word overlap)</a:t>
            </a:r>
          </a:p>
          <a:p>
            <a:pPr lvl="1"/>
            <a:r>
              <a:rPr lang="en-US" dirty="0"/>
              <a:t>But don’t recommend dups</a:t>
            </a:r>
          </a:p>
          <a:p>
            <a:pPr lvl="1"/>
            <a:r>
              <a:rPr lang="en-US" dirty="0"/>
              <a:t>Moreover, credibility is super-important</a:t>
            </a:r>
          </a:p>
          <a:p>
            <a:pPr lvl="1"/>
            <a:r>
              <a:rPr lang="en-US" dirty="0"/>
              <a:t>Don’t recommend papers that are buzz-word compliant</a:t>
            </a:r>
          </a:p>
          <a:p>
            <a:pPr lvl="2"/>
            <a:r>
              <a:rPr lang="en-US" dirty="0"/>
              <a:t>But not worth reading</a:t>
            </a:r>
          </a:p>
          <a:p>
            <a:pPr lvl="2"/>
            <a:r>
              <a:rPr lang="en-US" dirty="0"/>
              <a:t>(Most papers are never cited)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721B977-8BB2-26AA-8CB5-444FA51A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3A1897-4D5B-E6A1-D0A5-7112CC82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48CD35AC-DC5B-2B9D-5B2B-9180AEF4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07" y="136525"/>
            <a:ext cx="5075294" cy="29241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44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D94C-30EB-86EB-FADB-84E1939B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C83F4-AE8C-A03D-6E96-535E84AA1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1111-2624-6506-E346-C0614B2DE8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 </a:t>
            </a:r>
          </a:p>
          <a:p>
            <a:r>
              <a:rPr lang="en-US" dirty="0"/>
              <a:t>Growing</a:t>
            </a:r>
          </a:p>
          <a:p>
            <a:r>
              <a:rPr lang="en-US" dirty="0"/>
              <a:t>Dirty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Bad/misleading Values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481EC-9918-3472-94AD-822C57F93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Idealizations (Evaluation Benchmarks)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58F134-5607-4419-2D48-285922219F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Clean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0BFA723-4A6F-0124-E60C-88ECEFA1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1E133-0A46-4F56-3AB4-2ECD85D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251A88-E6E5-ED72-390D-89168AD0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Scientific Output Doubles Every 9 Years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BAFCF8-EEA3-34FF-BD0B-76E646436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6476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Timeliness</a:t>
            </a:r>
          </a:p>
          <a:p>
            <a:pPr lvl="1"/>
            <a:r>
              <a:rPr lang="en-US" sz="2800" dirty="0"/>
              <a:t>Web companies keep indexes up to date (web is a moving target)</a:t>
            </a:r>
          </a:p>
          <a:p>
            <a:pPr lvl="1"/>
            <a:r>
              <a:rPr lang="en-US" sz="2800" dirty="0"/>
              <a:t>Ditto for Academic Search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EAF6FD8D-1A5C-F3B9-7282-7FF6C55FDE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7126" y="1825625"/>
            <a:ext cx="4351338" cy="4351338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D17EE13-4C0B-E254-2157-176FF52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636919F-0828-7BAA-1E20-CD589E9C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ce Under Pressure: 15th October Mine's bigger than yours">
            <a:extLst>
              <a:ext uri="{FF2B5EF4-FFF2-40B4-BE49-F238E27FC236}">
                <a16:creationId xmlns:a16="http://schemas.microsoft.com/office/drawing/2014/main" id="{02FDFA5D-BFF5-FFEF-10B7-3746274B1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4" b="13111"/>
          <a:stretch/>
        </p:blipFill>
        <p:spPr bwMode="auto">
          <a:xfrm>
            <a:off x="1088611" y="2842383"/>
            <a:ext cx="2728015" cy="20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8D8BE-D642-8617-6E73-DFA43618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for Evaluation:</a:t>
            </a:r>
            <a:br>
              <a:rPr lang="en-US" dirty="0"/>
            </a:br>
            <a:r>
              <a:rPr lang="en-US" dirty="0"/>
              <a:t>Answer Important Questions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F6BF79-1EEA-16F8-B4A8-2E0E3AC65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Unimportant Questions (SOTA-Chasing)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6E9BF4-92C3-3640-35A5-73C18F47F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Mine is bigger than yours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6C72F0-4A95-5237-49D9-0C53736B0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Questions (Good)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CEF3-34FF-41CA-ADC7-259705CA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9BFE-3B8C-6E7D-51BD-FE0E92D8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7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9E596F4-4C1D-F2F2-5CB3-B5BD17986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4546600" cy="3684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should I read?  Cite?</a:t>
            </a:r>
          </a:p>
          <a:p>
            <a:r>
              <a:rPr lang="en-US" dirty="0"/>
              <a:t>What’s Hot &amp; What’s Not?</a:t>
            </a:r>
          </a:p>
          <a:p>
            <a:pPr lvl="1"/>
            <a:r>
              <a:rPr lang="en-US" dirty="0"/>
              <a:t>Which papers are </a:t>
            </a:r>
          </a:p>
          <a:p>
            <a:pPr lvl="2"/>
            <a:r>
              <a:rPr lang="en-US" dirty="0"/>
              <a:t>tearing up the charts?</a:t>
            </a:r>
          </a:p>
          <a:p>
            <a:pPr lvl="1"/>
            <a:r>
              <a:rPr lang="en-US" dirty="0"/>
              <a:t>Which authors are</a:t>
            </a:r>
          </a:p>
          <a:p>
            <a:pPr lvl="2"/>
            <a:r>
              <a:rPr lang="en-US" dirty="0"/>
              <a:t>rising stars</a:t>
            </a:r>
          </a:p>
          <a:p>
            <a:r>
              <a:rPr lang="en-US" dirty="0"/>
              <a:t>Timeliness (Update Story)</a:t>
            </a:r>
          </a:p>
          <a:p>
            <a:pPr lvl="1"/>
            <a:r>
              <a:rPr lang="en-US" dirty="0"/>
              <a:t>Post model on </a:t>
            </a:r>
            <a:r>
              <a:rPr lang="en-US" dirty="0" err="1"/>
              <a:t>HuggingFace</a:t>
            </a:r>
            <a:endParaRPr lang="en-US" dirty="0"/>
          </a:p>
          <a:p>
            <a:pPr lvl="1"/>
            <a:r>
              <a:rPr lang="en-US" dirty="0"/>
              <a:t>COVID happens</a:t>
            </a:r>
          </a:p>
          <a:p>
            <a:pPr lvl="1"/>
            <a:r>
              <a:rPr lang="en-US" dirty="0"/>
              <a:t>How long are models good for?</a:t>
            </a:r>
          </a:p>
          <a:p>
            <a:pPr lvl="2"/>
            <a:r>
              <a:rPr lang="en-US" dirty="0"/>
              <a:t>Sell-by dates for </a:t>
            </a:r>
            <a:r>
              <a:rPr lang="en-US" dirty="0" err="1"/>
              <a:t>SciBERT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7" name="Content Placeholder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63112E3-79EF-E0BC-59C0-A34EA152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17" y="4957606"/>
            <a:ext cx="3678651" cy="16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0F04-4279-3E86-4883-A1ECD6A5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20675"/>
            <a:ext cx="598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Test-Train Split</a:t>
            </a:r>
            <a:br>
              <a:rPr lang="en-US" dirty="0"/>
            </a:br>
            <a:r>
              <a:rPr lang="en-US" dirty="0"/>
              <a:t>Assumes Time is Symmetric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BDD-8993-40D1-938C-5BC96BE8F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502" y="1825625"/>
            <a:ext cx="37022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Proposed Split</a:t>
            </a:r>
          </a:p>
          <a:p>
            <a:pPr lvl="1"/>
            <a:r>
              <a:rPr lang="en-US" dirty="0"/>
              <a:t>Sort 200M papers by pub date</a:t>
            </a:r>
          </a:p>
          <a:p>
            <a:pPr lvl="1"/>
            <a:r>
              <a:rPr lang="en-US" dirty="0"/>
              <a:t>Create 100 bins</a:t>
            </a:r>
          </a:p>
          <a:p>
            <a:pPr lvl="2"/>
            <a:r>
              <a:rPr lang="en-US" dirty="0"/>
              <a:t>2M papers per bin</a:t>
            </a:r>
          </a:p>
          <a:p>
            <a:r>
              <a:rPr lang="en-US" dirty="0"/>
              <a:t>Train on early bins</a:t>
            </a:r>
          </a:p>
          <a:p>
            <a:pPr lvl="1"/>
            <a:r>
              <a:rPr lang="en-US" dirty="0"/>
              <a:t>Test on later bins</a:t>
            </a:r>
          </a:p>
          <a:p>
            <a:r>
              <a:rPr lang="en-US" dirty="0"/>
              <a:t>Hypo: </a:t>
            </a:r>
          </a:p>
          <a:p>
            <a:pPr lvl="1"/>
            <a:r>
              <a:rPr lang="en-US" dirty="0"/>
              <a:t>Short-term weather forecasting </a:t>
            </a:r>
          </a:p>
          <a:p>
            <a:pPr lvl="1"/>
            <a:r>
              <a:rPr lang="en-US" dirty="0"/>
              <a:t>is easier than long-time forecasting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1421-D2AD-0158-74BD-2E2EA899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10E5-94E7-4AC4-1499-E055F8D0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E646E2-0992-071B-F867-2460376EF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244" y="1646238"/>
            <a:ext cx="4351338" cy="4351338"/>
          </a:xfr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008BA60-29AE-5D2E-10A0-EA4B4B67E552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121776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>
                <a:solidFill>
                  <a:srgbClr val="212121"/>
                </a:solidFill>
                <a:latin typeface="system-ui"/>
              </a:rPr>
              <a:t>It is difficult to make predictions, especially about the future.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>
                <a:solidFill>
                  <a:srgbClr val="212121"/>
                </a:solidFill>
                <a:latin typeface="system-ui"/>
              </a:rPr>
              <a:t>	-- </a:t>
            </a:r>
            <a:r>
              <a:rPr lang="en-US" sz="2400">
                <a:solidFill>
                  <a:srgbClr val="212121"/>
                </a:solidFill>
                <a:latin typeface="system-ui"/>
              </a:rPr>
              <a:t>Yogi Berra</a:t>
            </a:r>
            <a:endParaRPr lang="en-US" sz="2400" i="1" dirty="0">
              <a:solidFill>
                <a:srgbClr val="212121"/>
              </a:solidFill>
              <a:latin typeface="system-ui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250C42-2DD1-5632-8C0F-89214383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75492"/>
              </p:ext>
            </p:extLst>
          </p:nvPr>
        </p:nvGraphicFramePr>
        <p:xfrm>
          <a:off x="4086311" y="1664394"/>
          <a:ext cx="3343508" cy="4891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754">
                  <a:extLst>
                    <a:ext uri="{9D8B030D-6E8A-4147-A177-3AD203B41FA5}">
                      <a16:colId xmlns:a16="http://schemas.microsoft.com/office/drawing/2014/main" val="1986629577"/>
                    </a:ext>
                  </a:extLst>
                </a:gridCol>
                <a:gridCol w="1671754">
                  <a:extLst>
                    <a:ext uri="{9D8B030D-6E8A-4147-A177-3AD203B41FA5}">
                      <a16:colId xmlns:a16="http://schemas.microsoft.com/office/drawing/2014/main" val="4194438594"/>
                    </a:ext>
                  </a:extLst>
                </a:gridCol>
              </a:tblGrid>
              <a:tr h="521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sng" strike="noStrike">
                          <a:effectLst/>
                        </a:rPr>
                        <a:t>bin</a:t>
                      </a:r>
                      <a:endParaRPr lang="en-US" sz="3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sng" strike="noStrike" dirty="0">
                          <a:effectLst/>
                        </a:rPr>
                        <a:t>date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488124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1684-05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417123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1936-03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19265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1951-08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8400285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1958-08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351669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1963-10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488706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1967-07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739611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1970-06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381934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1973-01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2070108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1975-07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886253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1977-10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4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4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2CB6-9CA2-2573-3250-24E51286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Question: </a:t>
            </a:r>
            <a:br>
              <a:rPr lang="en-US" dirty="0"/>
            </a:br>
            <a:r>
              <a:rPr lang="en-US" dirty="0"/>
              <a:t>Predicting Audience Appreciation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096B0C4-0200-0083-3B13-104CCDD3C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citations will paper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have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More generally,</a:t>
                </a:r>
              </a:p>
              <a:p>
                <a:pPr lvl="1"/>
                <a:r>
                  <a:rPr lang="en-US" dirty="0"/>
                  <a:t>Which papers are tearing up the charts?</a:t>
                </a:r>
              </a:p>
              <a:p>
                <a:pPr lvl="1"/>
                <a:r>
                  <a:rPr lang="en-US" dirty="0"/>
                  <a:t>Who is a rising star?</a:t>
                </a:r>
              </a:p>
              <a:p>
                <a:r>
                  <a:rPr lang="en-US" dirty="0"/>
                  <a:t>Behavioral Signals</a:t>
                </a:r>
              </a:p>
              <a:p>
                <a:pPr lvl="1"/>
                <a:r>
                  <a:rPr lang="en-US" dirty="0"/>
                  <a:t>Citations</a:t>
                </a:r>
              </a:p>
              <a:p>
                <a:pPr lvl="1"/>
                <a:r>
                  <a:rPr lang="en-US" dirty="0"/>
                  <a:t>Views</a:t>
                </a:r>
              </a:p>
              <a:p>
                <a:pPr lvl="1"/>
                <a:r>
                  <a:rPr lang="en-US" dirty="0"/>
                  <a:t>Clicks</a:t>
                </a:r>
              </a:p>
              <a:p>
                <a:pPr lvl="1"/>
                <a:r>
                  <a:rPr lang="en-US" dirty="0"/>
                  <a:t>Purchases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096B0C4-0200-0083-3B13-104CCDD3C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29FC5-5B67-3F0E-F52D-24539AB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851B-8BE5-D590-C064-FA5A8DD0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26902</TotalTime>
  <Words>776</Words>
  <Application>Microsoft Macintosh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Cambria Math</vt:lpstr>
      <vt:lpstr>system-ui</vt:lpstr>
      <vt:lpstr>Yantramanav</vt:lpstr>
      <vt:lpstr>Office Theme</vt:lpstr>
      <vt:lpstr>Wednesday Update Better Together: Text + Context</vt:lpstr>
      <vt:lpstr>Better Together: Text (Titles, Abstracts, Body); Context (Citations)</vt:lpstr>
      <vt:lpstr>Query: ``DeepWalk: Online Learning of…’’</vt:lpstr>
      <vt:lpstr>Document Similarities: Use Cases</vt:lpstr>
      <vt:lpstr>Realities</vt:lpstr>
      <vt:lpstr>Global Scientific Output Doubles Every 9 Years</vt:lpstr>
      <vt:lpstr>Opportunity for Evaluation: Answer Important Questions</vt:lpstr>
      <vt:lpstr>Standard Test-Train Split Assumes Time is Symmetric</vt:lpstr>
      <vt:lpstr>Simple Question:  Predicting Audience Appreciation</vt:lpstr>
      <vt:lpstr>Value: Author Contributions + Audience Appreciation (Literature is a conversation, like social media)</vt:lpstr>
      <vt:lpstr>Where are we? And where are we going?</vt:lpstr>
      <vt:lpstr>What do we have?  Big Files on Globus</vt:lpstr>
      <vt:lpstr>Deliverables https://github.com/kwchurch/JSALT_Better_Together/blob/main/doc/deliverables.md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129</cp:revision>
  <dcterms:created xsi:type="dcterms:W3CDTF">2023-06-05T19:42:53Z</dcterms:created>
  <dcterms:modified xsi:type="dcterms:W3CDTF">2023-07-04T08:46:38Z</dcterms:modified>
</cp:coreProperties>
</file>