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62cd0c773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62cd0c773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62cd0c773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62cd0c773_0_1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62cd0c773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62cd0c773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62cd0c773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62cd0c773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JSALT 2023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Prone Optimization (e.g. Optimisation)</a:t>
            </a:r>
            <a:endParaRPr/>
          </a:p>
          <a:p>
            <a:pPr indent="0" lvl="0" marL="0" rtl="0" algn="ctr">
              <a:spcBef>
                <a:spcPts val="0"/>
              </a:spcBef>
              <a:spcAft>
                <a:spcPts val="0"/>
              </a:spcAft>
              <a:buNone/>
            </a:pPr>
            <a:r>
              <a:rPr lang="en"/>
              <a:t>Ben Irving, Sandeep Polisetty, John E. Ortega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153800" y="52750"/>
            <a:ext cx="4598700" cy="75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Current Bottlenecks</a:t>
            </a:r>
            <a:endParaRPr sz="3600"/>
          </a:p>
        </p:txBody>
      </p:sp>
      <p:sp>
        <p:nvSpPr>
          <p:cNvPr id="61" name="Google Shape;61;p14"/>
          <p:cNvSpPr txBox="1"/>
          <p:nvPr>
            <p:ph idx="1" type="subTitle"/>
          </p:nvPr>
        </p:nvSpPr>
        <p:spPr>
          <a:xfrm>
            <a:off x="334275" y="773725"/>
            <a:ext cx="8757000" cy="2903400"/>
          </a:xfrm>
          <a:prstGeom prst="rect">
            <a:avLst/>
          </a:prstGeom>
        </p:spPr>
        <p:txBody>
          <a:bodyPr anchorCtr="0" anchor="t" bIns="91425" lIns="91425" spcFirstLastPara="1" rIns="91425" wrap="square" tIns="91425">
            <a:normAutofit/>
          </a:bodyPr>
          <a:lstStyle/>
          <a:p>
            <a:pPr indent="-349250" lvl="0" marL="457200" rtl="0" algn="l">
              <a:lnSpc>
                <a:spcPct val="200000"/>
              </a:lnSpc>
              <a:spcBef>
                <a:spcPts val="0"/>
              </a:spcBef>
              <a:spcAft>
                <a:spcPts val="0"/>
              </a:spcAft>
              <a:buClr>
                <a:schemeClr val="dk1"/>
              </a:buClr>
              <a:buSzPts val="1900"/>
              <a:buChar char="●"/>
            </a:pPr>
            <a:r>
              <a:rPr lang="en" sz="1900">
                <a:solidFill>
                  <a:schemeClr val="dk1"/>
                </a:solidFill>
              </a:rPr>
              <a:t>Truncated</a:t>
            </a:r>
            <a:r>
              <a:rPr lang="en" sz="1900">
                <a:solidFill>
                  <a:schemeClr val="dk1"/>
                </a:solidFill>
              </a:rPr>
              <a:t> SVD (not using a framework but similar to others)</a:t>
            </a:r>
            <a:endParaRPr sz="1900">
              <a:solidFill>
                <a:schemeClr val="dk1"/>
              </a:solidFill>
            </a:endParaRPr>
          </a:p>
          <a:p>
            <a:pPr indent="-349250" lvl="0" marL="457200" rtl="0" algn="l">
              <a:lnSpc>
                <a:spcPct val="200000"/>
              </a:lnSpc>
              <a:spcBef>
                <a:spcPts val="0"/>
              </a:spcBef>
              <a:spcAft>
                <a:spcPts val="0"/>
              </a:spcAft>
              <a:buClr>
                <a:schemeClr val="dk1"/>
              </a:buClr>
              <a:buSzPts val="1900"/>
              <a:buChar char="●"/>
            </a:pPr>
            <a:r>
              <a:rPr lang="en" sz="1900">
                <a:solidFill>
                  <a:schemeClr val="dk1"/>
                </a:solidFill>
              </a:rPr>
              <a:t>3 major bottlenecks identified</a:t>
            </a:r>
            <a:endParaRPr sz="1900">
              <a:solidFill>
                <a:schemeClr val="dk1"/>
              </a:solidFill>
            </a:endParaRPr>
          </a:p>
          <a:p>
            <a:pPr indent="-349250" lvl="1" marL="914400" rtl="0" algn="l">
              <a:lnSpc>
                <a:spcPct val="200000"/>
              </a:lnSpc>
              <a:spcBef>
                <a:spcPts val="0"/>
              </a:spcBef>
              <a:spcAft>
                <a:spcPts val="0"/>
              </a:spcAft>
              <a:buClr>
                <a:schemeClr val="dk1"/>
              </a:buClr>
              <a:buSzPts val="1900"/>
              <a:buChar char="○"/>
            </a:pPr>
            <a:r>
              <a:rPr lang="en" sz="1900">
                <a:solidFill>
                  <a:schemeClr val="dk1"/>
                </a:solidFill>
              </a:rPr>
              <a:t>Pre-factorization (getting the orthogonal values) from the original graph.</a:t>
            </a:r>
            <a:endParaRPr sz="1900">
              <a:solidFill>
                <a:schemeClr val="dk1"/>
              </a:solidFill>
            </a:endParaRPr>
          </a:p>
          <a:p>
            <a:pPr indent="-349250" lvl="1" marL="914400" rtl="0" algn="l">
              <a:lnSpc>
                <a:spcPct val="200000"/>
              </a:lnSpc>
              <a:spcBef>
                <a:spcPts val="0"/>
              </a:spcBef>
              <a:spcAft>
                <a:spcPts val="0"/>
              </a:spcAft>
              <a:buClr>
                <a:schemeClr val="dk1"/>
              </a:buClr>
              <a:buSzPts val="1900"/>
              <a:buChar char="○"/>
            </a:pPr>
            <a:r>
              <a:rPr lang="en" sz="1900">
                <a:solidFill>
                  <a:schemeClr val="dk1"/>
                </a:solidFill>
              </a:rPr>
              <a:t>Chebyshev Polynomial, 10 “Bessel” steps.</a:t>
            </a:r>
            <a:endParaRPr sz="1900">
              <a:solidFill>
                <a:schemeClr val="dk1"/>
              </a:solidFill>
            </a:endParaRPr>
          </a:p>
          <a:p>
            <a:pPr indent="-349250" lvl="1" marL="914400" rtl="0" algn="l">
              <a:lnSpc>
                <a:spcPct val="200000"/>
              </a:lnSpc>
              <a:spcBef>
                <a:spcPts val="0"/>
              </a:spcBef>
              <a:spcAft>
                <a:spcPts val="0"/>
              </a:spcAft>
              <a:buClr>
                <a:schemeClr val="dk1"/>
              </a:buClr>
              <a:buSzPts val="1900"/>
              <a:buChar char="○"/>
            </a:pPr>
            <a:r>
              <a:rPr lang="en" sz="1900">
                <a:solidFill>
                  <a:schemeClr val="dk1"/>
                </a:solidFill>
              </a:rPr>
              <a:t>Converting the truncated (sparse) matrix to a dense.</a:t>
            </a:r>
            <a:endParaRPr sz="19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153800" y="52750"/>
            <a:ext cx="4598700" cy="75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Current Bottlenecks</a:t>
            </a:r>
            <a:endParaRPr sz="3600"/>
          </a:p>
        </p:txBody>
      </p:sp>
      <p:sp>
        <p:nvSpPr>
          <p:cNvPr id="67" name="Google Shape;67;p15"/>
          <p:cNvSpPr txBox="1"/>
          <p:nvPr>
            <p:ph idx="1" type="subTitle"/>
          </p:nvPr>
        </p:nvSpPr>
        <p:spPr>
          <a:xfrm>
            <a:off x="387000" y="3563550"/>
            <a:ext cx="8757000" cy="2903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Pre-factorization (the first SVD) step</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Simple (2-dim) metrics for down-sampled executions. </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(Not realistic but gives an idea of how runs are increasing in time and size)</a:t>
            </a:r>
            <a:endParaRPr sz="1600">
              <a:solidFill>
                <a:schemeClr val="dk1"/>
              </a:solidFill>
            </a:endParaRPr>
          </a:p>
        </p:txBody>
      </p:sp>
      <p:pic>
        <p:nvPicPr>
          <p:cNvPr id="68" name="Google Shape;68;p15"/>
          <p:cNvPicPr preferRelativeResize="0"/>
          <p:nvPr/>
        </p:nvPicPr>
        <p:blipFill>
          <a:blip r:embed="rId3">
            <a:alphaModFix/>
          </a:blip>
          <a:stretch>
            <a:fillRect/>
          </a:stretch>
        </p:blipFill>
        <p:spPr>
          <a:xfrm>
            <a:off x="152400" y="956950"/>
            <a:ext cx="4083093" cy="2454200"/>
          </a:xfrm>
          <a:prstGeom prst="rect">
            <a:avLst/>
          </a:prstGeom>
          <a:noFill/>
          <a:ln>
            <a:noFill/>
          </a:ln>
        </p:spPr>
      </p:pic>
      <p:pic>
        <p:nvPicPr>
          <p:cNvPr id="69" name="Google Shape;69;p15"/>
          <p:cNvPicPr preferRelativeResize="0"/>
          <p:nvPr/>
        </p:nvPicPr>
        <p:blipFill>
          <a:blip r:embed="rId4">
            <a:alphaModFix/>
          </a:blip>
          <a:stretch>
            <a:fillRect/>
          </a:stretch>
        </p:blipFill>
        <p:spPr>
          <a:xfrm>
            <a:off x="4387893" y="956950"/>
            <a:ext cx="4083093" cy="2454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153800" y="52750"/>
            <a:ext cx="4598700" cy="751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Facilities Performed</a:t>
            </a:r>
            <a:endParaRPr sz="3600"/>
          </a:p>
        </p:txBody>
      </p:sp>
      <p:sp>
        <p:nvSpPr>
          <p:cNvPr id="75" name="Google Shape;75;p16"/>
          <p:cNvSpPr txBox="1"/>
          <p:nvPr>
            <p:ph idx="1" type="subTitle"/>
          </p:nvPr>
        </p:nvSpPr>
        <p:spPr>
          <a:xfrm>
            <a:off x="477250" y="804550"/>
            <a:ext cx="8757000" cy="2903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Broken up into 3 “phases” where facilities have been executed</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Pre-factorization saves the “U” values to disk from SVD</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Chebyshev uses the “U” to create and save to disk the “Lx1” which is the first Chebyshev polynomial needed. The final “conv” file is saved which uses Lx0 and Lx1 to finalize the Chebyshev using the Bessel function.</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Final SVD is saved from the above to disk (a dense SVD created to maintain the orthogonal values of the original G)</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616600" y="52750"/>
            <a:ext cx="2353800" cy="751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600"/>
              <a:t>Next Steps</a:t>
            </a:r>
            <a:endParaRPr sz="3600"/>
          </a:p>
        </p:txBody>
      </p:sp>
      <p:sp>
        <p:nvSpPr>
          <p:cNvPr id="81" name="Google Shape;81;p17"/>
          <p:cNvSpPr txBox="1"/>
          <p:nvPr>
            <p:ph idx="1" type="subTitle"/>
          </p:nvPr>
        </p:nvSpPr>
        <p:spPr>
          <a:xfrm>
            <a:off x="477250" y="804550"/>
            <a:ext cx="8757000" cy="29034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Use the provided facilities to run experiments and measure time save. (Ken--Ben/John)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Attempt to run the matrix multiplications using PyTorch (the pre-factorization step is the one that takes the most time). (Sandeep)</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Learn why the default number of Bessel steps in the 2nd Phase (Chebyshev) is 10. Could we use less or more depending on the size of the matrix (K)? (Ben/John)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Other improvement ideas such as SVD PyTorch and/or smaller thetas (co-variates when calculating the Chebyshev). (Ben/John)</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