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3.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9" r:id="rId3"/>
    <p:sldId id="260" r:id="rId4"/>
    <p:sldId id="261" r:id="rId5"/>
    <p:sldId id="272" r:id="rId6"/>
    <p:sldId id="273" r:id="rId7"/>
    <p:sldId id="274" r:id="rId8"/>
    <p:sldId id="275" r:id="rId9"/>
    <p:sldId id="276" r:id="rId10"/>
    <p:sldId id="277" r:id="rId11"/>
    <p:sldId id="278" r:id="rId12"/>
    <p:sldId id="262" r:id="rId13"/>
    <p:sldId id="280" r:id="rId14"/>
    <p:sldId id="281" r:id="rId15"/>
    <p:sldId id="282" r:id="rId16"/>
    <p:sldId id="283" r:id="rId17"/>
    <p:sldId id="263" r:id="rId18"/>
    <p:sldId id="264" r:id="rId19"/>
    <p:sldId id="265" r:id="rId20"/>
    <p:sldId id="266" r:id="rId21"/>
    <p:sldId id="267" r:id="rId22"/>
    <p:sldId id="268" r:id="rId23"/>
    <p:sldId id="269" r:id="rId24"/>
    <p:sldId id="284" r:id="rId25"/>
    <p:sldId id="270" r:id="rId26"/>
    <p:sldId id="285" r:id="rId27"/>
    <p:sldId id="271" r:id="rId2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87234" autoAdjust="0"/>
  </p:normalViewPr>
  <p:slideViewPr>
    <p:cSldViewPr snapToGrid="0">
      <p:cViewPr varScale="1">
        <p:scale>
          <a:sx n="87" d="100"/>
          <a:sy n="87" d="100"/>
        </p:scale>
        <p:origin x="52"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6552534448818904E-2"/>
          <c:y val="0.15116946658652394"/>
          <c:w val="0.89844746555118116"/>
          <c:h val="0.76748654235442038"/>
        </c:manualLayout>
      </c:layout>
      <c:barChart>
        <c:barDir val="col"/>
        <c:grouping val="clustered"/>
        <c:varyColors val="0"/>
        <c:ser>
          <c:idx val="0"/>
          <c:order val="0"/>
          <c:tx>
            <c:strRef>
              <c:f>Hoja1!$B$1</c:f>
              <c:strCache>
                <c:ptCount val="1"/>
                <c:pt idx="0">
                  <c:v>Serie 1</c:v>
                </c:pt>
              </c:strCache>
            </c:strRef>
          </c:tx>
          <c:spPr>
            <a:solidFill>
              <a:schemeClr val="accent1"/>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3-80E2-4F7A-8647-145BF12DE3F9}"/>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Hoja1!$A$2:$A$3</c:f>
              <c:strCache>
                <c:ptCount val="2"/>
                <c:pt idx="0">
                  <c:v>V_rw</c:v>
                </c:pt>
                <c:pt idx="1">
                  <c:v>V_all</c:v>
                </c:pt>
              </c:strCache>
            </c:strRef>
          </c:cat>
          <c:val>
            <c:numRef>
              <c:f>Hoja1!$B$2:$B$3</c:f>
              <c:numCache>
                <c:formatCode>General</c:formatCode>
                <c:ptCount val="2"/>
                <c:pt idx="0">
                  <c:v>296400</c:v>
                </c:pt>
                <c:pt idx="1">
                  <c:v>103400</c:v>
                </c:pt>
              </c:numCache>
            </c:numRef>
          </c:val>
          <c:extLst>
            <c:ext xmlns:c16="http://schemas.microsoft.com/office/drawing/2014/chart" uri="{C3380CC4-5D6E-409C-BE32-E72D297353CC}">
              <c16:uniqueId val="{00000000-80E2-4F7A-8647-145BF12DE3F9}"/>
            </c:ext>
          </c:extLst>
        </c:ser>
        <c:dLbls>
          <c:dLblPos val="outEnd"/>
          <c:showLegendKey val="0"/>
          <c:showVal val="1"/>
          <c:showCatName val="0"/>
          <c:showSerName val="0"/>
          <c:showPercent val="0"/>
          <c:showBubbleSize val="0"/>
        </c:dLbls>
        <c:gapWidth val="219"/>
        <c:overlap val="-27"/>
        <c:axId val="1666434191"/>
        <c:axId val="365402303"/>
      </c:barChart>
      <c:catAx>
        <c:axId val="166643419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365402303"/>
        <c:crosses val="autoZero"/>
        <c:auto val="0"/>
        <c:lblAlgn val="ctr"/>
        <c:lblOffset val="100"/>
        <c:noMultiLvlLbl val="0"/>
      </c:catAx>
      <c:valAx>
        <c:axId val="3654023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s-ES"/>
                  <a:t>Times one cosine is btter tan the other</a:t>
                </a:r>
              </a:p>
            </c:rich>
          </c:tx>
          <c:layout>
            <c:manualLayout>
              <c:xMode val="edge"/>
              <c:yMode val="edge"/>
              <c:x val="8.905622837289362E-2"/>
              <c:y val="0.24745851213503214"/>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s-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16664341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serie</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E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Hoja1!$A$2:$A$3</c:f>
              <c:strCache>
                <c:ptCount val="2"/>
                <c:pt idx="0">
                  <c:v>V_rw</c:v>
                </c:pt>
                <c:pt idx="1">
                  <c:v>V_all</c:v>
                </c:pt>
              </c:strCache>
            </c:strRef>
          </c:cat>
          <c:val>
            <c:numRef>
              <c:f>Hoja1!$B$2:$B$3</c:f>
              <c:numCache>
                <c:formatCode>0.00%</c:formatCode>
                <c:ptCount val="2"/>
                <c:pt idx="0">
                  <c:v>0.74</c:v>
                </c:pt>
                <c:pt idx="1">
                  <c:v>0.26</c:v>
                </c:pt>
              </c:numCache>
            </c:numRef>
          </c:val>
          <c:extLst>
            <c:ext xmlns:c16="http://schemas.microsoft.com/office/drawing/2014/chart" uri="{C3380CC4-5D6E-409C-BE32-E72D297353CC}">
              <c16:uniqueId val="{00000000-5C42-4E49-B087-0D631C450929}"/>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Hoja1!$B$1</c:f>
              <c:strCache>
                <c:ptCount val="1"/>
                <c:pt idx="0">
                  <c:v>Serie 1</c:v>
                </c:pt>
              </c:strCache>
            </c:strRef>
          </c:tx>
          <c:spPr>
            <a:solidFill>
              <a:schemeClr val="accent1"/>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3-392D-4AFA-8E86-8F19BA86D8C3}"/>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E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Hoja1!$A$2:$A$3</c:f>
              <c:strCache>
                <c:ptCount val="2"/>
                <c:pt idx="0">
                  <c:v>V_rw</c:v>
                </c:pt>
                <c:pt idx="1">
                  <c:v>V_all</c:v>
                </c:pt>
              </c:strCache>
            </c:strRef>
          </c:cat>
          <c:val>
            <c:numRef>
              <c:f>Hoja1!$B$2:$B$3</c:f>
              <c:numCache>
                <c:formatCode>General</c:formatCode>
                <c:ptCount val="2"/>
                <c:pt idx="0">
                  <c:v>280000</c:v>
                </c:pt>
                <c:pt idx="1">
                  <c:v>120000</c:v>
                </c:pt>
              </c:numCache>
            </c:numRef>
          </c:val>
          <c:extLst>
            <c:ext xmlns:c16="http://schemas.microsoft.com/office/drawing/2014/chart" uri="{C3380CC4-5D6E-409C-BE32-E72D297353CC}">
              <c16:uniqueId val="{00000000-392D-4AFA-8E86-8F19BA86D8C3}"/>
            </c:ext>
          </c:extLst>
        </c:ser>
        <c:dLbls>
          <c:dLblPos val="outEnd"/>
          <c:showLegendKey val="0"/>
          <c:showVal val="1"/>
          <c:showCatName val="0"/>
          <c:showSerName val="0"/>
          <c:showPercent val="0"/>
          <c:showBubbleSize val="0"/>
        </c:dLbls>
        <c:gapWidth val="219"/>
        <c:overlap val="-27"/>
        <c:axId val="1698226287"/>
        <c:axId val="1680633967"/>
      </c:barChart>
      <c:catAx>
        <c:axId val="169822628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1680633967"/>
        <c:crosses val="autoZero"/>
        <c:auto val="1"/>
        <c:lblAlgn val="ctr"/>
        <c:lblOffset val="100"/>
        <c:noMultiLvlLbl val="0"/>
      </c:catAx>
      <c:valAx>
        <c:axId val="168063396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s-ES" sz="1330" b="0" i="0" u="none" strike="noStrike" kern="1200" baseline="0" dirty="0">
                    <a:solidFill>
                      <a:prstClr val="black">
                        <a:lumMod val="65000"/>
                        <a:lumOff val="35000"/>
                      </a:prstClr>
                    </a:solidFill>
                  </a:rPr>
                  <a:t>Times </a:t>
                </a:r>
                <a:r>
                  <a:rPr lang="es-ES" sz="1330" b="0" i="0" u="none" strike="noStrike" kern="1200" baseline="0" dirty="0" err="1">
                    <a:solidFill>
                      <a:prstClr val="black">
                        <a:lumMod val="65000"/>
                        <a:lumOff val="35000"/>
                      </a:prstClr>
                    </a:solidFill>
                  </a:rPr>
                  <a:t>one</a:t>
                </a:r>
                <a:r>
                  <a:rPr lang="es-ES" sz="1330" b="0" i="0" u="none" strike="noStrike" kern="1200" baseline="0" dirty="0">
                    <a:solidFill>
                      <a:prstClr val="black">
                        <a:lumMod val="65000"/>
                        <a:lumOff val="35000"/>
                      </a:prstClr>
                    </a:solidFill>
                  </a:rPr>
                  <a:t> </a:t>
                </a:r>
                <a:r>
                  <a:rPr lang="es-ES" sz="1330" b="0" i="0" u="none" strike="noStrike" kern="1200" baseline="0" dirty="0" err="1">
                    <a:solidFill>
                      <a:prstClr val="black">
                        <a:lumMod val="65000"/>
                        <a:lumOff val="35000"/>
                      </a:prstClr>
                    </a:solidFill>
                  </a:rPr>
                  <a:t>cosine</a:t>
                </a:r>
                <a:r>
                  <a:rPr lang="es-ES" sz="1330" b="0" i="0" u="none" strike="noStrike" kern="1200" baseline="0" dirty="0">
                    <a:solidFill>
                      <a:prstClr val="black">
                        <a:lumMod val="65000"/>
                        <a:lumOff val="35000"/>
                      </a:prstClr>
                    </a:solidFill>
                  </a:rPr>
                  <a:t> </a:t>
                </a:r>
                <a:r>
                  <a:rPr lang="es-ES" sz="1330" b="0" i="0" u="none" strike="noStrike" kern="1200" baseline="0" dirty="0" err="1">
                    <a:solidFill>
                      <a:prstClr val="black">
                        <a:lumMod val="65000"/>
                        <a:lumOff val="35000"/>
                      </a:prstClr>
                    </a:solidFill>
                  </a:rPr>
                  <a:t>is</a:t>
                </a:r>
                <a:r>
                  <a:rPr lang="es-ES" sz="1330" b="0" i="0" u="none" strike="noStrike" kern="1200" baseline="0" dirty="0">
                    <a:solidFill>
                      <a:prstClr val="black">
                        <a:lumMod val="65000"/>
                        <a:lumOff val="35000"/>
                      </a:prstClr>
                    </a:solidFill>
                  </a:rPr>
                  <a:t> </a:t>
                </a:r>
                <a:r>
                  <a:rPr lang="es-ES" sz="1330" b="0" i="0" u="none" strike="noStrike" kern="1200" baseline="0" dirty="0" err="1">
                    <a:solidFill>
                      <a:prstClr val="black">
                        <a:lumMod val="65000"/>
                        <a:lumOff val="35000"/>
                      </a:prstClr>
                    </a:solidFill>
                  </a:rPr>
                  <a:t>btter</a:t>
                </a:r>
                <a:r>
                  <a:rPr lang="es-ES" sz="1330" b="0" i="0" u="none" strike="noStrike" kern="1200" baseline="0" dirty="0">
                    <a:solidFill>
                      <a:prstClr val="black">
                        <a:lumMod val="65000"/>
                        <a:lumOff val="35000"/>
                      </a:prstClr>
                    </a:solidFill>
                  </a:rPr>
                  <a:t> tan </a:t>
                </a:r>
                <a:r>
                  <a:rPr lang="es-ES" sz="1330" b="0" i="0" u="none" strike="noStrike" kern="1200" baseline="0" dirty="0" err="1">
                    <a:solidFill>
                      <a:prstClr val="black">
                        <a:lumMod val="65000"/>
                        <a:lumOff val="35000"/>
                      </a:prstClr>
                    </a:solidFill>
                  </a:rPr>
                  <a:t>the</a:t>
                </a:r>
                <a:r>
                  <a:rPr lang="es-ES" sz="1330" b="0" i="0" u="none" strike="noStrike" kern="1200" baseline="0" dirty="0">
                    <a:solidFill>
                      <a:prstClr val="black">
                        <a:lumMod val="65000"/>
                        <a:lumOff val="35000"/>
                      </a:prstClr>
                    </a:solidFill>
                  </a:rPr>
                  <a:t> </a:t>
                </a:r>
                <a:r>
                  <a:rPr lang="es-ES" sz="1330" b="0" i="0" u="none" strike="noStrike" kern="1200" baseline="0" dirty="0" err="1">
                    <a:solidFill>
                      <a:prstClr val="black">
                        <a:lumMod val="65000"/>
                        <a:lumOff val="35000"/>
                      </a:prstClr>
                    </a:solidFill>
                  </a:rPr>
                  <a:t>other</a:t>
                </a:r>
                <a:endParaRPr lang="es-ES" sz="1330" b="0" i="0" u="none" strike="noStrike" kern="1200" baseline="0" dirty="0">
                  <a:solidFill>
                    <a:prstClr val="black">
                      <a:lumMod val="65000"/>
                      <a:lumOff val="35000"/>
                    </a:prstClr>
                  </a:solidFill>
                </a:endParaRP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s-E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16982262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Ventas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E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Hoja1!$A$2:$A$3</c:f>
              <c:strCache>
                <c:ptCount val="2"/>
                <c:pt idx="0">
                  <c:v>V_rw</c:v>
                </c:pt>
                <c:pt idx="1">
                  <c:v>V_all</c:v>
                </c:pt>
              </c:strCache>
            </c:strRef>
          </c:cat>
          <c:val>
            <c:numRef>
              <c:f>Hoja1!$B$2:$B$3</c:f>
              <c:numCache>
                <c:formatCode>0%</c:formatCode>
                <c:ptCount val="2"/>
                <c:pt idx="0">
                  <c:v>0.7</c:v>
                </c:pt>
                <c:pt idx="1">
                  <c:v>0.3</c:v>
                </c:pt>
              </c:numCache>
            </c:numRef>
          </c:val>
          <c:extLst>
            <c:ext xmlns:c16="http://schemas.microsoft.com/office/drawing/2014/chart" uri="{C3380CC4-5D6E-409C-BE32-E72D297353CC}">
              <c16:uniqueId val="{00000000-6644-407F-865F-2E14C9A25EF0}"/>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800" b="1" dirty="0">
                <a:solidFill>
                  <a:schemeClr val="tx1"/>
                </a:solidFill>
              </a:rPr>
              <a:t>Comparison</a:t>
            </a:r>
            <a:r>
              <a:rPr lang="en-US" sz="2800" b="1" baseline="0" dirty="0">
                <a:solidFill>
                  <a:schemeClr val="tx1"/>
                </a:solidFill>
              </a:rPr>
              <a:t> between </a:t>
            </a:r>
            <a:r>
              <a:rPr lang="en-US" sz="2800" b="1" baseline="0" dirty="0" err="1">
                <a:solidFill>
                  <a:schemeClr val="tx1"/>
                </a:solidFill>
              </a:rPr>
              <a:t>V_rw</a:t>
            </a:r>
            <a:r>
              <a:rPr lang="en-US" sz="2800" b="1" baseline="0" dirty="0">
                <a:solidFill>
                  <a:schemeClr val="tx1"/>
                </a:solidFill>
              </a:rPr>
              <a:t> and </a:t>
            </a:r>
            <a:r>
              <a:rPr lang="en-US" sz="2800" b="1" baseline="0" dirty="0" err="1">
                <a:solidFill>
                  <a:schemeClr val="tx1"/>
                </a:solidFill>
              </a:rPr>
              <a:t>V_predic</a:t>
            </a:r>
            <a:endParaRPr lang="en-US" sz="2800" b="1" dirty="0">
              <a:solidFill>
                <a:schemeClr val="tx1"/>
              </a:solidFill>
            </a:endParaRPr>
          </a:p>
        </c:rich>
      </c:tx>
      <c:layout>
        <c:manualLayout>
          <c:xMode val="edge"/>
          <c:yMode val="edge"/>
          <c:x val="9.7800688976377961E-2"/>
          <c:y val="4.218749740480454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pieChart>
        <c:varyColors val="1"/>
        <c:ser>
          <c:idx val="0"/>
          <c:order val="0"/>
          <c:tx>
            <c:strRef>
              <c:f>Hoja1!$B$1</c:f>
              <c:strCache>
                <c:ptCount val="1"/>
                <c:pt idx="0">
                  <c:v>Ventas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879-4899-BE61-EFB873785B6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2-7879-4899-BE61-EFB873785B69}"/>
              </c:ext>
            </c:extLst>
          </c:dPt>
          <c:dLbls>
            <c:dLbl>
              <c:idx val="0"/>
              <c:layout>
                <c:manualLayout>
                  <c:x val="-0.12727589812992121"/>
                  <c:y val="-0.18181187365822626"/>
                </c:manualLayout>
              </c:layout>
              <c:tx>
                <c:rich>
                  <a:bodyPr/>
                  <a:lstStyle/>
                  <a:p>
                    <a:fld id="{0D07E75F-3F50-4EB4-B7BD-B7B302C916BB}" type="PERCENTAGE">
                      <a:rPr lang="en-US" sz="2800"/>
                      <a:pPr/>
                      <a:t>[PORCENTAJE]</a:t>
                    </a:fld>
                    <a:endParaRPr lang="es-ES"/>
                  </a:p>
                </c:rich>
              </c:tx>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7879-4899-BE61-EFB873785B69}"/>
                </c:ext>
              </c:extLst>
            </c:dLbl>
            <c:dLbl>
              <c:idx val="1"/>
              <c:layout>
                <c:manualLayout>
                  <c:x val="8.7238988681102358E-2"/>
                  <c:y val="0.12313231279943943"/>
                </c:manualLayout>
              </c:layout>
              <c:tx>
                <c:rich>
                  <a:bodyPr/>
                  <a:lstStyle/>
                  <a:p>
                    <a:fld id="{C1D41C4E-5754-49B5-85F1-2FA4AC8B0B31}" type="PERCENTAGE">
                      <a:rPr lang="en-US" sz="2800"/>
                      <a:pPr/>
                      <a:t>[PORCENTAJE]</a:t>
                    </a:fld>
                    <a:endParaRPr lang="es-ES"/>
                  </a:p>
                </c:rich>
              </c:tx>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7879-4899-BE61-EFB873785B6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E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Hoja1!$A$2:$A$3</c:f>
              <c:strCache>
                <c:ptCount val="2"/>
                <c:pt idx="0">
                  <c:v>V_predic</c:v>
                </c:pt>
                <c:pt idx="1">
                  <c:v>V_rw</c:v>
                </c:pt>
              </c:strCache>
            </c:strRef>
          </c:cat>
          <c:val>
            <c:numRef>
              <c:f>Hoja1!$B$2:$B$3</c:f>
              <c:numCache>
                <c:formatCode>General</c:formatCode>
                <c:ptCount val="2"/>
                <c:pt idx="0">
                  <c:v>76.2</c:v>
                </c:pt>
                <c:pt idx="1">
                  <c:v>23.8</c:v>
                </c:pt>
              </c:numCache>
            </c:numRef>
          </c:val>
          <c:extLst>
            <c:ext xmlns:c16="http://schemas.microsoft.com/office/drawing/2014/chart" uri="{C3380CC4-5D6E-409C-BE32-E72D297353CC}">
              <c16:uniqueId val="{00000000-7879-4899-BE61-EFB873785B69}"/>
            </c:ext>
          </c:extLst>
        </c:ser>
        <c:dLbls>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s-ES"/>
          </a:p>
        </c:txPr>
      </c:legendEntry>
      <c:legendEntry>
        <c:idx val="1"/>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s-ES"/>
          </a:p>
        </c:txPr>
      </c:legendEntry>
      <c:layout>
        <c:manualLayout>
          <c:xMode val="edge"/>
          <c:yMode val="edge"/>
          <c:x val="0.74725135334645665"/>
          <c:y val="0.45172124435769906"/>
          <c:w val="0.21557357283464565"/>
          <c:h val="0.1867411302447631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800" b="1" dirty="0">
                <a:solidFill>
                  <a:schemeClr val="tx1"/>
                </a:solidFill>
              </a:rPr>
              <a:t>Comparison</a:t>
            </a:r>
            <a:r>
              <a:rPr lang="en-US" sz="2800" b="1" baseline="0" dirty="0">
                <a:solidFill>
                  <a:schemeClr val="tx1"/>
                </a:solidFill>
              </a:rPr>
              <a:t> between </a:t>
            </a:r>
            <a:r>
              <a:rPr lang="en-US" sz="2800" b="1" baseline="0" dirty="0" err="1">
                <a:solidFill>
                  <a:schemeClr val="tx1"/>
                </a:solidFill>
              </a:rPr>
              <a:t>V_rw</a:t>
            </a:r>
            <a:r>
              <a:rPr lang="en-US" sz="2800" b="1" baseline="0" dirty="0">
                <a:solidFill>
                  <a:schemeClr val="tx1"/>
                </a:solidFill>
              </a:rPr>
              <a:t> + </a:t>
            </a:r>
            <a:r>
              <a:rPr lang="en-US" sz="2800" b="1" baseline="0" dirty="0" err="1">
                <a:solidFill>
                  <a:schemeClr val="tx1"/>
                </a:solidFill>
              </a:rPr>
              <a:t>V_all</a:t>
            </a:r>
            <a:r>
              <a:rPr lang="en-US" sz="2800" b="1" baseline="0" dirty="0">
                <a:solidFill>
                  <a:schemeClr val="tx1"/>
                </a:solidFill>
              </a:rPr>
              <a:t> and </a:t>
            </a:r>
            <a:r>
              <a:rPr lang="en-US" sz="2800" b="1" baseline="0" dirty="0" err="1">
                <a:solidFill>
                  <a:schemeClr val="tx1"/>
                </a:solidFill>
              </a:rPr>
              <a:t>V_predic</a:t>
            </a:r>
            <a:endParaRPr lang="en-US" sz="2800" b="1" dirty="0">
              <a:solidFill>
                <a:schemeClr val="tx1"/>
              </a:solidFill>
            </a:endParaRPr>
          </a:p>
        </c:rich>
      </c:tx>
      <c:layout>
        <c:manualLayout>
          <c:xMode val="edge"/>
          <c:yMode val="edge"/>
          <c:x val="9.7800688976377961E-2"/>
          <c:y val="4.218749740480454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pieChart>
        <c:varyColors val="1"/>
        <c:ser>
          <c:idx val="0"/>
          <c:order val="0"/>
          <c:tx>
            <c:strRef>
              <c:f>Hoja1!$B$1</c:f>
              <c:strCache>
                <c:ptCount val="1"/>
                <c:pt idx="0">
                  <c:v>Ventas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879-4899-BE61-EFB873785B6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2-7879-4899-BE61-EFB873785B69}"/>
              </c:ext>
            </c:extLst>
          </c:dPt>
          <c:dLbls>
            <c:dLbl>
              <c:idx val="0"/>
              <c:layout>
                <c:manualLayout>
                  <c:x val="-0.12727589812992121"/>
                  <c:y val="-0.18181187365822626"/>
                </c:manualLayout>
              </c:layout>
              <c:tx>
                <c:rich>
                  <a:bodyPr/>
                  <a:lstStyle/>
                  <a:p>
                    <a:fld id="{0D07E75F-3F50-4EB4-B7BD-B7B302C916BB}" type="PERCENTAGE">
                      <a:rPr lang="en-US" sz="2800"/>
                      <a:pPr/>
                      <a:t>[PORCENTAJE]</a:t>
                    </a:fld>
                    <a:endParaRPr lang="es-ES"/>
                  </a:p>
                </c:rich>
              </c:tx>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7879-4899-BE61-EFB873785B69}"/>
                </c:ext>
              </c:extLst>
            </c:dLbl>
            <c:dLbl>
              <c:idx val="1"/>
              <c:layout>
                <c:manualLayout>
                  <c:x val="8.7238988681102358E-2"/>
                  <c:y val="0.12313231279943943"/>
                </c:manualLayout>
              </c:layout>
              <c:tx>
                <c:rich>
                  <a:bodyPr/>
                  <a:lstStyle/>
                  <a:p>
                    <a:fld id="{C1D41C4E-5754-49B5-85F1-2FA4AC8B0B31}" type="PERCENTAGE">
                      <a:rPr lang="en-US" sz="2800"/>
                      <a:pPr/>
                      <a:t>[PORCENTAJE]</a:t>
                    </a:fld>
                    <a:endParaRPr lang="es-ES"/>
                  </a:p>
                </c:rich>
              </c:tx>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7879-4899-BE61-EFB873785B6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E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Hoja1!$A$2:$A$3</c:f>
              <c:strCache>
                <c:ptCount val="2"/>
                <c:pt idx="0">
                  <c:v>V_predic</c:v>
                </c:pt>
                <c:pt idx="1">
                  <c:v>V_all</c:v>
                </c:pt>
              </c:strCache>
            </c:strRef>
          </c:cat>
          <c:val>
            <c:numRef>
              <c:f>Hoja1!$B$2:$B$3</c:f>
              <c:numCache>
                <c:formatCode>0%</c:formatCode>
                <c:ptCount val="2"/>
                <c:pt idx="0">
                  <c:v>0.87</c:v>
                </c:pt>
                <c:pt idx="1">
                  <c:v>0.13</c:v>
                </c:pt>
              </c:numCache>
            </c:numRef>
          </c:val>
          <c:extLst>
            <c:ext xmlns:c16="http://schemas.microsoft.com/office/drawing/2014/chart" uri="{C3380CC4-5D6E-409C-BE32-E72D297353CC}">
              <c16:uniqueId val="{00000000-7879-4899-BE61-EFB873785B69}"/>
            </c:ext>
          </c:extLst>
        </c:ser>
        <c:dLbls>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s-ES"/>
          </a:p>
        </c:txPr>
      </c:legendEntry>
      <c:legendEntry>
        <c:idx val="1"/>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s-ES"/>
          </a:p>
        </c:txPr>
      </c:legendEntry>
      <c:layout>
        <c:manualLayout>
          <c:xMode val="edge"/>
          <c:yMode val="edge"/>
          <c:x val="0.74725135334645665"/>
          <c:y val="0.45172124435769906"/>
          <c:w val="0.21557357283464565"/>
          <c:h val="0.1867411302447631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24BBD9-554B-4B41-90BF-CDDF58BD666F}" type="datetimeFigureOut">
              <a:rPr lang="es-ES" smtClean="0"/>
              <a:t>02/08/2023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4949D4-2909-4B77-96CD-903411077F83}" type="slidenum">
              <a:rPr lang="es-ES" smtClean="0"/>
              <a:t>‹Nº›</a:t>
            </a:fld>
            <a:endParaRPr lang="es-ES"/>
          </a:p>
        </p:txBody>
      </p:sp>
    </p:spTree>
    <p:extLst>
      <p:ext uri="{BB962C8B-B14F-4D97-AF65-F5344CB8AC3E}">
        <p14:creationId xmlns:p14="http://schemas.microsoft.com/office/powerpoint/2010/main" val="2239630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4ab58d86b_0_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4ab58d86b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We test the models by generalizing from new papers, which means obtaining embeddings for papers that have not been used in the training dataset.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To obtain the embedding for a new paper, we used the references of paper. Then, to determine if the new embedding represents the paper effectively, we used cosine similarity to search for similar papers.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our experiments, we selected a new paper from ACL 2023 (with the following topics...) which has 40 references.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this figure, you can see the flow of our experiment.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the first experiment, we used all the references to create the new embedding. In the second experiment, we only used the references from the related works section, and in the third experiment, we utilized the longest cluster obtained from the reference clustering. The embeddings for the references were obtained from Specter 2 and Prone. To obtain the new embedding, we applied the centroid method to the embeddings. Finally, we compared the new embedding obtained from each experiment with a dataset of 500 papers related to the new paper's topics.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Testeamos los modelos mediante la generalización de nuevos papers, es decir: Como obtenemos los embeddings de los papers que no han sido utilizados en los datos de entrenamiento?</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Para obtener el embedding del nuevo paper, lo hacemos a partir de las referencias del paper. Luego,  para saber si el nuevo embedding representa al paper,  usamos similitud de cosenos para buscar papers similares.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Para los experimentos utilizamos un paper nuevo de ACL 2023 (este paper tiene como temas….) el cual tiene 40 referencias.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En el primer experimentos utilizamos todas las referencias para crear el nuevo embedding, para el segundo solo las referencias de la seccion trabajos relacionados y para el tercero el grupo mas largo obtenido de la clusterizacion de las referencias. Los embeddings de las referencias son obtenidas de Specter 2 y Prone, Para obtener el nuevo embedding aplicamos el metodo centroid a las embeddings. Finalmente compararamos el nuevo embedding obtenido de cada experimento con un dataset de de 500 paper en temas relacionados al nuevo paper.</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e4ab58d86b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e4ab58d86b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5b70fd879b_2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5b70fd879b_2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e4ab58d86b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e4ab58d86b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e4cf3917d3_3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g1e4cf3917d3_3_1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solidFill>
                  <a:schemeClr val="dk1"/>
                </a:solidFill>
              </a:rPr>
              <a:t>We cluster our references, but (question)</a:t>
            </a:r>
            <a:endParaRPr sz="1400">
              <a:solidFill>
                <a:schemeClr val="dk1"/>
              </a:solidFill>
            </a:endParaRPr>
          </a:p>
          <a:p>
            <a:pPr marL="0" lvl="0" indent="0" algn="l" rtl="0">
              <a:spcBef>
                <a:spcPts val="0"/>
              </a:spcBef>
              <a:spcAft>
                <a:spcPts val="0"/>
              </a:spcAft>
              <a:buClr>
                <a:schemeClr val="dk1"/>
              </a:buClr>
              <a:buSzPts val="1100"/>
              <a:buFont typeface="Arial"/>
              <a:buNone/>
            </a:pPr>
            <a:endParaRPr sz="1400">
              <a:solidFill>
                <a:schemeClr val="dk1"/>
              </a:solidFill>
            </a:endParaRPr>
          </a:p>
          <a:p>
            <a:pPr marL="0" lvl="0" indent="0" algn="l" rtl="0">
              <a:spcBef>
                <a:spcPts val="0"/>
              </a:spcBef>
              <a:spcAft>
                <a:spcPts val="0"/>
              </a:spcAft>
              <a:buClr>
                <a:schemeClr val="dk1"/>
              </a:buClr>
              <a:buSzPts val="1100"/>
              <a:buFont typeface="Arial"/>
              <a:buNone/>
            </a:pPr>
            <a:r>
              <a:rPr lang="en" sz="1400">
                <a:solidFill>
                  <a:schemeClr val="dk1"/>
                </a:solidFill>
              </a:rPr>
              <a:t>Take the green references because we believe they are almost the same as those of the related work.</a:t>
            </a:r>
            <a:endParaRPr sz="1400">
              <a:solidFill>
                <a:schemeClr val="dk1"/>
              </a:solidFill>
            </a:endParaRPr>
          </a:p>
          <a:p>
            <a:pPr marL="0" lvl="0" indent="0" algn="l" rtl="0">
              <a:spcBef>
                <a:spcPts val="0"/>
              </a:spcBef>
              <a:spcAft>
                <a:spcPts val="0"/>
              </a:spcAft>
              <a:buClr>
                <a:schemeClr val="dk1"/>
              </a:buClr>
              <a:buSzPts val="1100"/>
              <a:buFont typeface="Arial"/>
              <a:buNone/>
            </a:pPr>
            <a:endParaRPr sz="1400">
              <a:solidFill>
                <a:schemeClr val="dk1"/>
              </a:solidFill>
            </a:endParaRPr>
          </a:p>
          <a:p>
            <a:pPr marL="0" lvl="0" indent="0" algn="l" rtl="0">
              <a:spcBef>
                <a:spcPts val="0"/>
              </a:spcBef>
              <a:spcAft>
                <a:spcPts val="0"/>
              </a:spcAft>
              <a:buClr>
                <a:schemeClr val="dk1"/>
              </a:buClr>
              <a:buSzPts val="1100"/>
              <a:buFont typeface="Arial"/>
              <a:buNone/>
            </a:pPr>
            <a:r>
              <a:rPr lang="en" sz="1400">
                <a:solidFill>
                  <a:schemeClr val="dk1"/>
                </a:solidFill>
              </a:rPr>
              <a:t>we take the longest and most compact group</a:t>
            </a:r>
            <a:endParaRPr sz="1400">
              <a:solidFill>
                <a:schemeClr val="dk1"/>
              </a:solidFill>
            </a:endParaRPr>
          </a:p>
          <a:p>
            <a:pPr marL="0" lvl="0" indent="0" algn="l" rtl="0">
              <a:spcBef>
                <a:spcPts val="0"/>
              </a:spcBef>
              <a:spcAft>
                <a:spcPts val="0"/>
              </a:spcAft>
              <a:buClr>
                <a:schemeClr val="dk1"/>
              </a:buClr>
              <a:buSzPts val="1100"/>
              <a:buFont typeface="Arial"/>
              <a:buNone/>
            </a:pPr>
            <a:endParaRPr sz="1400">
              <a:solidFill>
                <a:schemeClr val="dk1"/>
              </a:solidFill>
            </a:endParaRPr>
          </a:p>
          <a:p>
            <a:pPr marL="0" lvl="0" indent="0" algn="l" rtl="0">
              <a:spcBef>
                <a:spcPts val="0"/>
              </a:spcBef>
              <a:spcAft>
                <a:spcPts val="0"/>
              </a:spcAft>
              <a:buClr>
                <a:schemeClr val="dk1"/>
              </a:buClr>
              <a:buSzPts val="1100"/>
              <a:buFont typeface="Arial"/>
              <a:buNone/>
            </a:pPr>
            <a:r>
              <a:rPr lang="en" sz="1400">
                <a:solidFill>
                  <a:schemeClr val="dk1"/>
                </a:solidFill>
              </a:rPr>
              <a:t>And they are the most closely related to each other and with the paper.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e4ab58d86b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e4ab58d86b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5b70fd879b_2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5b70fd879b_2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e526d11d8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e526d11d8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5b70fd879b_2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5b70fd879b_2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5b70fd879b_2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5b70fd879b_2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e526d11d8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e526d11d8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you just compute the vector from rw, it is usually better than using all of the references. Isn’t clear what the two conditions are.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4cf3917d3_3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4cf3917d3_3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We test the models by generalizing from new papers, which means obtaining embeddings for papers that have not been used in the training dataset.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To obtain the embedding for a new paper, we used the references of paper. Then, to determine if the new embedding represents the paper effectively, we used cosine similarity to search for similar papers.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our experiments, we selected a new paper from ACL 2023 (with the following topics...) which has 40 references.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this figure, you can see the flow of our experiment.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the first experiment, we used all the references to create the new embedding. In the second experiment, we only used the references from the related works section, and in the third experiment, we utilized the longest cluster obtained from the reference clustering. The embeddings for the references were obtained from Specter 2 and Prone. To obtain the new embedding, we applied the centroid method to the embeddings. Finally, we compared the new embedding obtained from each experiment with a dataset of 500 papers related to the new paper's topics.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Testeamos los modelos mediante la generalización de nuevos papers, es decir: Como obtenemos los embeddings de los papers que no han sido utilizados en los datos de entrenamiento?</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Para obtener el embedding del nuevo paper, lo hacemos a partir de las referencias del paper. Luego,  para saber si el nuevo embedding representa al paper,  usamos similitud de cosenos para buscar papers similares.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Para los experimentos utilizamos un paper nuevo de ACL 2023 (este paper tiene como temas….) el cual tiene 40 referencias.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En el primer experimentos utilizamos todas las referencias para crear el nuevo embedding, para el segundo solo las referencias de la seccion trabajos relacionados y para el tercero el grupo mas largo obtenido de la clusterizacion de las referencias. Los embeddings de las referencias son obtenidas de Specter 2 y Prone, Para obtener el nuevo embedding aplicamos el metodo centroid a las embeddings. Finalmente compararamos el nuevo embedding obtenido de cada experimento con un dataset de de 500 paper en temas relacionados al nuevo paper.</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e526d11d86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e526d11d86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times that one cosine is better than the other</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e526d11d86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e526d11d86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e526d11d86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e526d11d86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e526d11d86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e526d11d86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14030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e526d11d86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e526d11d86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e4cf3917d3_3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e4cf3917d3_3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We test the models by generalizing from new papers, which means obtaining embeddings for papers that have not been used in the training dataset.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To obtain the embedding for a new paper, we used the references of paper. Then, to determine if the new embedding represents the paper effectively, we used cosine similarity to search for similar papers.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our experiments, we selected a new paper from ACL 2023 (with the following topics...) which has 40 references.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this figure, you can see the flow of our experiment.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the first experiment, we used all the references to create the new embedding. In the second experiment, we only used the references from the related works section, and in the third experiment, we utilized the longest cluster obtained from the reference clustering. The embeddings for the references were obtained from Specter 2 and Prone. To obtain the new embedding, we applied the centroid method to the embeddings. Finally, we compared the new embedding obtained from each experiment with a dataset of 500 papers related to the new paper's topics.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Testeamos los modelos mediante la generalización de nuevos papers, es decir: Como obtenemos los embeddings de los papers que no han sido utilizados en los datos de entrenamiento?</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Para obtener el embedding del nuevo paper, lo hacemos a partir de las referencias del paper. Luego,  para saber si el nuevo embedding representa al paper,  usamos similitud de cosenos para buscar papers similares.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Para los experimentos utilizamos un paper nuevo de ACL 2023 (este paper tiene como temas….) el cual tiene 40 referencias.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En el primer experimentos utilizamos todas las referencias para crear el nuevo embedding, para el segundo solo las referencias de la seccion trabajos relacionados y para el tercero el grupo mas largo obtenido de la clusterizacion de las referencias. Los embeddings de las referencias son obtenidas de Specter 2 y Prone, Para obtener el nuevo embedding aplicamos el metodo centroid a las embeddings. Finalmente compararamos el nuevo embedding obtenido de cada experimento con un dataset de de 500 paper en temas relacionados al nuevo paper.</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e4cf3917d3_3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e4cf3917d3_3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We test the models by generalizing from new papers, which means obtaining embeddings for papers that have not been used in the training dataset.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To obtain the embedding for a new paper, we used the references of paper. Then, to determine if the new embedding represents the paper effectively, we used cosine similarity to search for similar papers.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our experiments, we selected a new paper from ACL 2023 (with the following topics...) which has 40 references.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this figure, you can see the flow of our experiment.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the first experiment, we used all the references to create the new embedding. In the second experiment, we only used the references from the related works section, and in the third experiment, we utilized the longest cluster obtained from the reference clustering. The embeddings for the references were obtained from Specter 2 and Prone. To obtain the new embedding, we applied the centroid method to the embeddings. Finally, we compared the new embedding obtained from each experiment with a dataset of 500 papers related to the new paper's topics.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Testeamos los modelos mediante la generalización de nuevos papers, es decir: Como obtenemos los embeddings de los papers que no han sido utilizados en los datos de entrenamiento?</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Para obtener el embedding del nuevo paper, lo hacemos a partir de las referencias del paper. Luego,  para saber si el nuevo embedding representa al paper,  usamos similitud de cosenos para buscar papers similares.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Para los experimentos utilizamos un paper nuevo de ACL 2023 (este paper tiene como temas….) el cual tiene 40 referencias.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En el primer experimentos utilizamos todas las referencias para crear el nuevo embedding, para el segundo solo las referencias de la seccion trabajos relacionados y para el tercero el grupo mas largo obtenido de la clusterizacion de las referencias. Los embeddings de las referencias son obtenidas de Specter 2 y Prone, Para obtener el nuevo embedding aplicamos el metodo centroid a las embeddings. Finalmente compararamos el nuevo embedding obtenido de cada experimento con un dataset de de 500 paper en temas relacionados al nuevo paper.</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e4cf3917d3_3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e4cf3917d3_3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We test the models by generalizing from new papers, which means obtaining embeddings for papers that have not been used in the training dataset.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To obtain the embedding for a new paper, we used the references of paper. Then, to determine if the new embedding represents the paper effectively, we used cosine similarity to search for similar papers.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our experiments, we selected a new paper from ACL 2023 (with the following topics...) which has 40 references.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this figure, you can see the flow of our experiment.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the first experiment, we used all the references to create the new embedding. In the second experiment, we only used the references from the related works section, and in the third experiment, we utilized the longest cluster obtained from the reference clustering. The embeddings for the references were obtained from Specter 2 and Prone. To obtain the new embedding, we applied the centroid method to the embeddings. Finally, we compared the new embedding obtained from each experiment with a dataset of 500 papers related to the new paper's topics.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Testeamos los modelos mediante la generalización de nuevos papers, es decir: Como obtenemos los embeddings de los papers que no han sido utilizados en los datos de entrenamiento?</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Para obtener el embedding del nuevo paper, lo hacemos a partir de las referencias del paper. Luego,  para saber si el nuevo embedding representa al paper,  usamos similitud de cosenos para buscar papers similares.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Para los experimentos utilizamos un paper nuevo de ACL 2023 (este paper tiene como temas….) el cual tiene 40 referencias.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En el primer experimentos utilizamos todas las referencias para crear el nuevo embedding, para el segundo solo las referencias de la seccion trabajos relacionados y para el tercero el grupo mas largo obtenido de la clusterizacion de las referencias. Los embeddings de las referencias son obtenidas de Specter 2 y Prone, Para obtener el nuevo embedding aplicamos el metodo centroid a las embeddings. Finalmente compararamos el nuevo embedding obtenido de cada experimento con un dataset de de 500 paper en temas relacionados al nuevo paper.</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e4cf3917d3_3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e4cf3917d3_3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We test the models by generalizing from new papers, which means obtaining embeddings for papers that have not been used in the training dataset.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To obtain the embedding for a new paper, we used the references of paper. Then, to determine if the new embedding represents the paper effectively, we used cosine similarity to search for similar papers.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our experiments, we selected a new paper from ACL 2023 (with the following topics...) which has 40 references.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this figure, you can see the flow of our experiment.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the first experiment, we used all the references to create the new embedding. In the second experiment, we only used the references from the related works section, and in the third experiment, we utilized the longest cluster obtained from the reference clustering. The embeddings for the references were obtained from Specter 2 and Prone. To obtain the new embedding, we applied the centroid method to the embeddings. Finally, we compared the new embedding obtained from each experiment with a dataset of 500 papers related to the new paper's topics.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Testeamos los modelos mediante la generalización de nuevos papers, es decir: Como obtenemos los embeddings de los papers que no han sido utilizados en los datos de entrenamiento?</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Para obtener el embedding del nuevo paper, lo hacemos a partir de las referencias del paper. Luego,  para saber si el nuevo embedding representa al paper,  usamos similitud de cosenos para buscar papers similares.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Para los experimentos utilizamos un paper nuevo de ACL 2023 (este paper tiene como temas….) el cual tiene 40 referencias.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En el primer experimentos utilizamos todas las referencias para crear el nuevo embedding, para el segundo solo las referencias de la seccion trabajos relacionados y para el tercero el grupo mas largo obtenido de la clusterizacion de las referencias. Los embeddings de las referencias son obtenidas de Specter 2 y Prone, Para obtener el nuevo embedding aplicamos el metodo centroid a las embeddings. Finalmente compararamos el nuevo embedding obtenido de cada experimento con un dataset de de 500 paper en temas relacionados al nuevo paper.</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e4ab58d86b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1e4ab58d86b_0_2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AutoNum type="arabicPeriod"/>
            </a:pPr>
            <a:r>
              <a:rPr lang="en" sz="1400">
                <a:solidFill>
                  <a:schemeClr val="dk1"/>
                </a:solidFill>
              </a:rPr>
              <a:t>Get paper references</a:t>
            </a:r>
            <a:endParaRPr sz="1400">
              <a:solidFill>
                <a:schemeClr val="dk1"/>
              </a:solidFill>
            </a:endParaRPr>
          </a:p>
          <a:p>
            <a:pPr marL="457200" lvl="0" indent="-317500" algn="l" rtl="0">
              <a:spcBef>
                <a:spcPts val="0"/>
              </a:spcBef>
              <a:spcAft>
                <a:spcPts val="0"/>
              </a:spcAft>
              <a:buClr>
                <a:schemeClr val="dk1"/>
              </a:buClr>
              <a:buSzPts val="1400"/>
              <a:buAutoNum type="arabicPeriod"/>
            </a:pPr>
            <a:r>
              <a:rPr lang="en" sz="1400">
                <a:solidFill>
                  <a:schemeClr val="dk1"/>
                </a:solidFill>
              </a:rPr>
              <a:t>To obtain the embeddings of each reference using Specter 2 or Prone</a:t>
            </a:r>
            <a:endParaRPr sz="1400">
              <a:solidFill>
                <a:schemeClr val="dk1"/>
              </a:solidFill>
            </a:endParaRPr>
          </a:p>
          <a:p>
            <a:pPr marL="457200" lvl="0" indent="-317500" algn="l" rtl="0">
              <a:spcBef>
                <a:spcPts val="0"/>
              </a:spcBef>
              <a:spcAft>
                <a:spcPts val="0"/>
              </a:spcAft>
              <a:buClr>
                <a:schemeClr val="dk1"/>
              </a:buClr>
              <a:buSzPts val="1400"/>
              <a:buAutoNum type="arabicPeriod"/>
            </a:pPr>
            <a:r>
              <a:rPr lang="en" sz="1400">
                <a:solidFill>
                  <a:schemeClr val="dk1"/>
                </a:solidFill>
              </a:rPr>
              <a:t>Applying centroid method to the references to get a new embedding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e4cf3917d3_3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g1e4cf3917d3_3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AutoNum type="arabicPeriod"/>
            </a:pPr>
            <a:r>
              <a:rPr lang="en" sz="1400">
                <a:solidFill>
                  <a:schemeClr val="dk1"/>
                </a:solidFill>
              </a:rPr>
              <a:t>Get paper references</a:t>
            </a:r>
            <a:endParaRPr sz="1400">
              <a:solidFill>
                <a:schemeClr val="dk1"/>
              </a:solidFill>
            </a:endParaRPr>
          </a:p>
          <a:p>
            <a:pPr marL="457200" lvl="0" indent="-317500" algn="l" rtl="0">
              <a:spcBef>
                <a:spcPts val="0"/>
              </a:spcBef>
              <a:spcAft>
                <a:spcPts val="0"/>
              </a:spcAft>
              <a:buClr>
                <a:schemeClr val="dk1"/>
              </a:buClr>
              <a:buSzPts val="1400"/>
              <a:buAutoNum type="arabicPeriod"/>
            </a:pPr>
            <a:r>
              <a:rPr lang="en" sz="1400">
                <a:solidFill>
                  <a:schemeClr val="dk1"/>
                </a:solidFill>
              </a:rPr>
              <a:t>To obtain the embeddings of each reference using Specter 2 or Prone</a:t>
            </a:r>
            <a:endParaRPr sz="1400">
              <a:solidFill>
                <a:schemeClr val="dk1"/>
              </a:solidFill>
            </a:endParaRPr>
          </a:p>
          <a:p>
            <a:pPr marL="457200" lvl="0" indent="-317500" algn="l" rtl="0">
              <a:spcBef>
                <a:spcPts val="0"/>
              </a:spcBef>
              <a:spcAft>
                <a:spcPts val="0"/>
              </a:spcAft>
              <a:buClr>
                <a:schemeClr val="dk1"/>
              </a:buClr>
              <a:buSzPts val="1400"/>
              <a:buAutoNum type="arabicPeriod"/>
            </a:pPr>
            <a:r>
              <a:rPr lang="en" sz="1400">
                <a:solidFill>
                  <a:schemeClr val="dk1"/>
                </a:solidFill>
              </a:rPr>
              <a:t>Applying centroid method to the references to get a new embedding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e4cf3917d3_3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g1e4cf3917d3_3_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AutoNum type="arabicPeriod"/>
            </a:pPr>
            <a:r>
              <a:rPr lang="en" sz="1400">
                <a:solidFill>
                  <a:schemeClr val="dk1"/>
                </a:solidFill>
              </a:rPr>
              <a:t>Get paper references</a:t>
            </a:r>
            <a:endParaRPr sz="1400">
              <a:solidFill>
                <a:schemeClr val="dk1"/>
              </a:solidFill>
            </a:endParaRPr>
          </a:p>
          <a:p>
            <a:pPr marL="457200" lvl="0" indent="-317500" algn="l" rtl="0">
              <a:spcBef>
                <a:spcPts val="0"/>
              </a:spcBef>
              <a:spcAft>
                <a:spcPts val="0"/>
              </a:spcAft>
              <a:buClr>
                <a:schemeClr val="dk1"/>
              </a:buClr>
              <a:buSzPts val="1400"/>
              <a:buAutoNum type="arabicPeriod"/>
            </a:pPr>
            <a:r>
              <a:rPr lang="en" sz="1400">
                <a:solidFill>
                  <a:schemeClr val="dk1"/>
                </a:solidFill>
              </a:rPr>
              <a:t>To obtain the embeddings of each reference using Specter 2 or Prone</a:t>
            </a:r>
            <a:endParaRPr sz="1400">
              <a:solidFill>
                <a:schemeClr val="dk1"/>
              </a:solidFill>
            </a:endParaRPr>
          </a:p>
          <a:p>
            <a:pPr marL="457200" lvl="0" indent="-317500" algn="l" rtl="0">
              <a:spcBef>
                <a:spcPts val="0"/>
              </a:spcBef>
              <a:spcAft>
                <a:spcPts val="0"/>
              </a:spcAft>
              <a:buClr>
                <a:schemeClr val="dk1"/>
              </a:buClr>
              <a:buSzPts val="1400"/>
              <a:buAutoNum type="arabicPeriod"/>
            </a:pPr>
            <a:r>
              <a:rPr lang="en" sz="1400">
                <a:solidFill>
                  <a:schemeClr val="dk1"/>
                </a:solidFill>
              </a:rPr>
              <a:t>Applying centroid method to the references to get a new embedding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09EA8F-2373-2B4B-8E82-DA1C6B6A3F3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E5D849C1-2EF9-EEE9-4BF1-28DFDCC5D7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34B5711C-B19B-02F6-8701-6C9E555BEA0F}"/>
              </a:ext>
            </a:extLst>
          </p:cNvPr>
          <p:cNvSpPr>
            <a:spLocks noGrp="1"/>
          </p:cNvSpPr>
          <p:nvPr>
            <p:ph type="dt" sz="half" idx="10"/>
          </p:nvPr>
        </p:nvSpPr>
        <p:spPr/>
        <p:txBody>
          <a:bodyPr/>
          <a:lstStyle/>
          <a:p>
            <a:fld id="{D46C10F7-EC81-46ED-A392-FF902BABED03}" type="datetimeFigureOut">
              <a:rPr lang="es-ES" smtClean="0"/>
              <a:t>02/08/2023</a:t>
            </a:fld>
            <a:endParaRPr lang="es-ES"/>
          </a:p>
        </p:txBody>
      </p:sp>
      <p:sp>
        <p:nvSpPr>
          <p:cNvPr id="5" name="Marcador de pie de página 4">
            <a:extLst>
              <a:ext uri="{FF2B5EF4-FFF2-40B4-BE49-F238E27FC236}">
                <a16:creationId xmlns:a16="http://schemas.microsoft.com/office/drawing/2014/main" id="{74CCBE0B-E7AA-A4EE-8FA2-BCDB278FDB0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1710D41-5578-A479-0822-D8D6AE81F645}"/>
              </a:ext>
            </a:extLst>
          </p:cNvPr>
          <p:cNvSpPr>
            <a:spLocks noGrp="1"/>
          </p:cNvSpPr>
          <p:nvPr>
            <p:ph type="sldNum" sz="quarter" idx="12"/>
          </p:nvPr>
        </p:nvSpPr>
        <p:spPr/>
        <p:txBody>
          <a:bodyPr/>
          <a:lstStyle/>
          <a:p>
            <a:fld id="{933E6D23-CE51-4765-959F-373754A41DF2}" type="slidenum">
              <a:rPr lang="es-ES" smtClean="0"/>
              <a:t>‹Nº›</a:t>
            </a:fld>
            <a:endParaRPr lang="es-ES"/>
          </a:p>
        </p:txBody>
      </p:sp>
    </p:spTree>
    <p:extLst>
      <p:ext uri="{BB962C8B-B14F-4D97-AF65-F5344CB8AC3E}">
        <p14:creationId xmlns:p14="http://schemas.microsoft.com/office/powerpoint/2010/main" val="4007553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9D28C4-4C03-5906-5608-89C1116FAA17}"/>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F76F6F1-F78D-3950-7975-61906A5F343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D506311-4C3B-F0ED-06DD-40E8128E99EA}"/>
              </a:ext>
            </a:extLst>
          </p:cNvPr>
          <p:cNvSpPr>
            <a:spLocks noGrp="1"/>
          </p:cNvSpPr>
          <p:nvPr>
            <p:ph type="dt" sz="half" idx="10"/>
          </p:nvPr>
        </p:nvSpPr>
        <p:spPr/>
        <p:txBody>
          <a:bodyPr/>
          <a:lstStyle/>
          <a:p>
            <a:fld id="{D46C10F7-EC81-46ED-A392-FF902BABED03}" type="datetimeFigureOut">
              <a:rPr lang="es-ES" smtClean="0"/>
              <a:t>02/08/2023</a:t>
            </a:fld>
            <a:endParaRPr lang="es-ES"/>
          </a:p>
        </p:txBody>
      </p:sp>
      <p:sp>
        <p:nvSpPr>
          <p:cNvPr id="5" name="Marcador de pie de página 4">
            <a:extLst>
              <a:ext uri="{FF2B5EF4-FFF2-40B4-BE49-F238E27FC236}">
                <a16:creationId xmlns:a16="http://schemas.microsoft.com/office/drawing/2014/main" id="{1E2FFB95-FB2B-152A-BFFF-DE822633A20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3957FB7-0626-7E3B-F91C-95E61E735096}"/>
              </a:ext>
            </a:extLst>
          </p:cNvPr>
          <p:cNvSpPr>
            <a:spLocks noGrp="1"/>
          </p:cNvSpPr>
          <p:nvPr>
            <p:ph type="sldNum" sz="quarter" idx="12"/>
          </p:nvPr>
        </p:nvSpPr>
        <p:spPr/>
        <p:txBody>
          <a:bodyPr/>
          <a:lstStyle/>
          <a:p>
            <a:fld id="{933E6D23-CE51-4765-959F-373754A41DF2}" type="slidenum">
              <a:rPr lang="es-ES" smtClean="0"/>
              <a:t>‹Nº›</a:t>
            </a:fld>
            <a:endParaRPr lang="es-ES"/>
          </a:p>
        </p:txBody>
      </p:sp>
    </p:spTree>
    <p:extLst>
      <p:ext uri="{BB962C8B-B14F-4D97-AF65-F5344CB8AC3E}">
        <p14:creationId xmlns:p14="http://schemas.microsoft.com/office/powerpoint/2010/main" val="542996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243086B-7860-C44B-39E4-A186FB2C538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F9908D3-C005-05DC-D0EA-01834926187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7A15837-96BA-550D-4B1A-96DF334CD235}"/>
              </a:ext>
            </a:extLst>
          </p:cNvPr>
          <p:cNvSpPr>
            <a:spLocks noGrp="1"/>
          </p:cNvSpPr>
          <p:nvPr>
            <p:ph type="dt" sz="half" idx="10"/>
          </p:nvPr>
        </p:nvSpPr>
        <p:spPr/>
        <p:txBody>
          <a:bodyPr/>
          <a:lstStyle/>
          <a:p>
            <a:fld id="{D46C10F7-EC81-46ED-A392-FF902BABED03}" type="datetimeFigureOut">
              <a:rPr lang="es-ES" smtClean="0"/>
              <a:t>02/08/2023</a:t>
            </a:fld>
            <a:endParaRPr lang="es-ES"/>
          </a:p>
        </p:txBody>
      </p:sp>
      <p:sp>
        <p:nvSpPr>
          <p:cNvPr id="5" name="Marcador de pie de página 4">
            <a:extLst>
              <a:ext uri="{FF2B5EF4-FFF2-40B4-BE49-F238E27FC236}">
                <a16:creationId xmlns:a16="http://schemas.microsoft.com/office/drawing/2014/main" id="{1FF1AD3B-1E4A-7041-BC68-E89D8FDF04C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7E266D4-A82E-B199-AC3F-B0634FCBE205}"/>
              </a:ext>
            </a:extLst>
          </p:cNvPr>
          <p:cNvSpPr>
            <a:spLocks noGrp="1"/>
          </p:cNvSpPr>
          <p:nvPr>
            <p:ph type="sldNum" sz="quarter" idx="12"/>
          </p:nvPr>
        </p:nvSpPr>
        <p:spPr/>
        <p:txBody>
          <a:bodyPr/>
          <a:lstStyle/>
          <a:p>
            <a:fld id="{933E6D23-CE51-4765-959F-373754A41DF2}" type="slidenum">
              <a:rPr lang="es-ES" smtClean="0"/>
              <a:t>‹Nº›</a:t>
            </a:fld>
            <a:endParaRPr lang="es-ES"/>
          </a:p>
        </p:txBody>
      </p:sp>
    </p:spTree>
    <p:extLst>
      <p:ext uri="{BB962C8B-B14F-4D97-AF65-F5344CB8AC3E}">
        <p14:creationId xmlns:p14="http://schemas.microsoft.com/office/powerpoint/2010/main" val="823945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2086573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F1792A-C61E-2497-A757-821B8E9C1C9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23ACA8B-C714-D78B-DF1E-000E9197057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AA0141D-03B2-EEC6-C93C-6D5FDAB77689}"/>
              </a:ext>
            </a:extLst>
          </p:cNvPr>
          <p:cNvSpPr>
            <a:spLocks noGrp="1"/>
          </p:cNvSpPr>
          <p:nvPr>
            <p:ph type="dt" sz="half" idx="10"/>
          </p:nvPr>
        </p:nvSpPr>
        <p:spPr/>
        <p:txBody>
          <a:bodyPr/>
          <a:lstStyle/>
          <a:p>
            <a:fld id="{D46C10F7-EC81-46ED-A392-FF902BABED03}" type="datetimeFigureOut">
              <a:rPr lang="es-ES" smtClean="0"/>
              <a:t>02/08/2023</a:t>
            </a:fld>
            <a:endParaRPr lang="es-ES"/>
          </a:p>
        </p:txBody>
      </p:sp>
      <p:sp>
        <p:nvSpPr>
          <p:cNvPr id="5" name="Marcador de pie de página 4">
            <a:extLst>
              <a:ext uri="{FF2B5EF4-FFF2-40B4-BE49-F238E27FC236}">
                <a16:creationId xmlns:a16="http://schemas.microsoft.com/office/drawing/2014/main" id="{11F0C84C-5BC5-85FB-4E1C-3F15F7C577A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60E701D-3B17-CF1C-4BCB-B42D95B62C8C}"/>
              </a:ext>
            </a:extLst>
          </p:cNvPr>
          <p:cNvSpPr>
            <a:spLocks noGrp="1"/>
          </p:cNvSpPr>
          <p:nvPr>
            <p:ph type="sldNum" sz="quarter" idx="12"/>
          </p:nvPr>
        </p:nvSpPr>
        <p:spPr/>
        <p:txBody>
          <a:bodyPr/>
          <a:lstStyle/>
          <a:p>
            <a:fld id="{933E6D23-CE51-4765-959F-373754A41DF2}" type="slidenum">
              <a:rPr lang="es-ES" smtClean="0"/>
              <a:t>‹Nº›</a:t>
            </a:fld>
            <a:endParaRPr lang="es-ES"/>
          </a:p>
        </p:txBody>
      </p:sp>
    </p:spTree>
    <p:extLst>
      <p:ext uri="{BB962C8B-B14F-4D97-AF65-F5344CB8AC3E}">
        <p14:creationId xmlns:p14="http://schemas.microsoft.com/office/powerpoint/2010/main" val="1471162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70C747-6901-45B9-C3DE-5A4ABE8C108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11DDE3BC-2E47-BFEC-8F1F-653C289805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071D470-ED28-3CB5-6AD6-F01FF94A9949}"/>
              </a:ext>
            </a:extLst>
          </p:cNvPr>
          <p:cNvSpPr>
            <a:spLocks noGrp="1"/>
          </p:cNvSpPr>
          <p:nvPr>
            <p:ph type="dt" sz="half" idx="10"/>
          </p:nvPr>
        </p:nvSpPr>
        <p:spPr/>
        <p:txBody>
          <a:bodyPr/>
          <a:lstStyle/>
          <a:p>
            <a:fld id="{D46C10F7-EC81-46ED-A392-FF902BABED03}" type="datetimeFigureOut">
              <a:rPr lang="es-ES" smtClean="0"/>
              <a:t>02/08/2023</a:t>
            </a:fld>
            <a:endParaRPr lang="es-ES"/>
          </a:p>
        </p:txBody>
      </p:sp>
      <p:sp>
        <p:nvSpPr>
          <p:cNvPr id="5" name="Marcador de pie de página 4">
            <a:extLst>
              <a:ext uri="{FF2B5EF4-FFF2-40B4-BE49-F238E27FC236}">
                <a16:creationId xmlns:a16="http://schemas.microsoft.com/office/drawing/2014/main" id="{143D0717-5DC0-3AA4-79B5-412FCAB4A9F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6AE004A-87AC-F0F7-7C16-EFEEDF74D7F3}"/>
              </a:ext>
            </a:extLst>
          </p:cNvPr>
          <p:cNvSpPr>
            <a:spLocks noGrp="1"/>
          </p:cNvSpPr>
          <p:nvPr>
            <p:ph type="sldNum" sz="quarter" idx="12"/>
          </p:nvPr>
        </p:nvSpPr>
        <p:spPr/>
        <p:txBody>
          <a:bodyPr/>
          <a:lstStyle/>
          <a:p>
            <a:fld id="{933E6D23-CE51-4765-959F-373754A41DF2}" type="slidenum">
              <a:rPr lang="es-ES" smtClean="0"/>
              <a:t>‹Nº›</a:t>
            </a:fld>
            <a:endParaRPr lang="es-ES"/>
          </a:p>
        </p:txBody>
      </p:sp>
    </p:spTree>
    <p:extLst>
      <p:ext uri="{BB962C8B-B14F-4D97-AF65-F5344CB8AC3E}">
        <p14:creationId xmlns:p14="http://schemas.microsoft.com/office/powerpoint/2010/main" val="4225660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BC5169-E1AD-720F-AB2B-1520ED2A95F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B841AEC-094E-1505-894D-574F05480C0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08455BCB-AF70-1A28-5E18-2C637F85997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91146D81-4E9E-A843-28EB-93D74140E51C}"/>
              </a:ext>
            </a:extLst>
          </p:cNvPr>
          <p:cNvSpPr>
            <a:spLocks noGrp="1"/>
          </p:cNvSpPr>
          <p:nvPr>
            <p:ph type="dt" sz="half" idx="10"/>
          </p:nvPr>
        </p:nvSpPr>
        <p:spPr/>
        <p:txBody>
          <a:bodyPr/>
          <a:lstStyle/>
          <a:p>
            <a:fld id="{D46C10F7-EC81-46ED-A392-FF902BABED03}" type="datetimeFigureOut">
              <a:rPr lang="es-ES" smtClean="0"/>
              <a:t>02/08/2023</a:t>
            </a:fld>
            <a:endParaRPr lang="es-ES"/>
          </a:p>
        </p:txBody>
      </p:sp>
      <p:sp>
        <p:nvSpPr>
          <p:cNvPr id="6" name="Marcador de pie de página 5">
            <a:extLst>
              <a:ext uri="{FF2B5EF4-FFF2-40B4-BE49-F238E27FC236}">
                <a16:creationId xmlns:a16="http://schemas.microsoft.com/office/drawing/2014/main" id="{141375A2-78FA-54DF-D619-EFC5F7BC50A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A8DC2B8-DE59-4CF0-AB2B-57AB38CCAF69}"/>
              </a:ext>
            </a:extLst>
          </p:cNvPr>
          <p:cNvSpPr>
            <a:spLocks noGrp="1"/>
          </p:cNvSpPr>
          <p:nvPr>
            <p:ph type="sldNum" sz="quarter" idx="12"/>
          </p:nvPr>
        </p:nvSpPr>
        <p:spPr/>
        <p:txBody>
          <a:bodyPr/>
          <a:lstStyle/>
          <a:p>
            <a:fld id="{933E6D23-CE51-4765-959F-373754A41DF2}" type="slidenum">
              <a:rPr lang="es-ES" smtClean="0"/>
              <a:t>‹Nº›</a:t>
            </a:fld>
            <a:endParaRPr lang="es-ES"/>
          </a:p>
        </p:txBody>
      </p:sp>
    </p:spTree>
    <p:extLst>
      <p:ext uri="{BB962C8B-B14F-4D97-AF65-F5344CB8AC3E}">
        <p14:creationId xmlns:p14="http://schemas.microsoft.com/office/powerpoint/2010/main" val="1051722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4F8BA2-C8D9-C3E4-8E7C-43E452962AE8}"/>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830527E-E535-F78E-9B73-370E0FA0B4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5EE9D6E-DE0D-79CC-2868-01C60031251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A82131C5-6F58-EF2F-4F99-314AA0B892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01AEB00-C1A3-C41D-CEC7-D98CC97920C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3D624CD6-DD92-A975-2A4F-62F754D0F905}"/>
              </a:ext>
            </a:extLst>
          </p:cNvPr>
          <p:cNvSpPr>
            <a:spLocks noGrp="1"/>
          </p:cNvSpPr>
          <p:nvPr>
            <p:ph type="dt" sz="half" idx="10"/>
          </p:nvPr>
        </p:nvSpPr>
        <p:spPr/>
        <p:txBody>
          <a:bodyPr/>
          <a:lstStyle/>
          <a:p>
            <a:fld id="{D46C10F7-EC81-46ED-A392-FF902BABED03}" type="datetimeFigureOut">
              <a:rPr lang="es-ES" smtClean="0"/>
              <a:t>02/08/2023</a:t>
            </a:fld>
            <a:endParaRPr lang="es-ES"/>
          </a:p>
        </p:txBody>
      </p:sp>
      <p:sp>
        <p:nvSpPr>
          <p:cNvPr id="8" name="Marcador de pie de página 7">
            <a:extLst>
              <a:ext uri="{FF2B5EF4-FFF2-40B4-BE49-F238E27FC236}">
                <a16:creationId xmlns:a16="http://schemas.microsoft.com/office/drawing/2014/main" id="{FA939084-8BAE-35EF-67D6-BB8B598AEE85}"/>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C01D638A-3346-A475-6F8E-BC54428A6161}"/>
              </a:ext>
            </a:extLst>
          </p:cNvPr>
          <p:cNvSpPr>
            <a:spLocks noGrp="1"/>
          </p:cNvSpPr>
          <p:nvPr>
            <p:ph type="sldNum" sz="quarter" idx="12"/>
          </p:nvPr>
        </p:nvSpPr>
        <p:spPr/>
        <p:txBody>
          <a:bodyPr/>
          <a:lstStyle/>
          <a:p>
            <a:fld id="{933E6D23-CE51-4765-959F-373754A41DF2}" type="slidenum">
              <a:rPr lang="es-ES" smtClean="0"/>
              <a:t>‹Nº›</a:t>
            </a:fld>
            <a:endParaRPr lang="es-ES"/>
          </a:p>
        </p:txBody>
      </p:sp>
    </p:spTree>
    <p:extLst>
      <p:ext uri="{BB962C8B-B14F-4D97-AF65-F5344CB8AC3E}">
        <p14:creationId xmlns:p14="http://schemas.microsoft.com/office/powerpoint/2010/main" val="719299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1480E4-0643-6A84-1BCF-8C2EFDB90D67}"/>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D26349B7-87B8-D97C-0A1D-78A2DA9CA840}"/>
              </a:ext>
            </a:extLst>
          </p:cNvPr>
          <p:cNvSpPr>
            <a:spLocks noGrp="1"/>
          </p:cNvSpPr>
          <p:nvPr>
            <p:ph type="dt" sz="half" idx="10"/>
          </p:nvPr>
        </p:nvSpPr>
        <p:spPr/>
        <p:txBody>
          <a:bodyPr/>
          <a:lstStyle/>
          <a:p>
            <a:fld id="{D46C10F7-EC81-46ED-A392-FF902BABED03}" type="datetimeFigureOut">
              <a:rPr lang="es-ES" smtClean="0"/>
              <a:t>02/08/2023</a:t>
            </a:fld>
            <a:endParaRPr lang="es-ES"/>
          </a:p>
        </p:txBody>
      </p:sp>
      <p:sp>
        <p:nvSpPr>
          <p:cNvPr id="4" name="Marcador de pie de página 3">
            <a:extLst>
              <a:ext uri="{FF2B5EF4-FFF2-40B4-BE49-F238E27FC236}">
                <a16:creationId xmlns:a16="http://schemas.microsoft.com/office/drawing/2014/main" id="{828FFA65-2CFE-9375-0ECE-83CC7F6219B4}"/>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FB846A81-BB8F-12BE-BAA6-38B802135AA4}"/>
              </a:ext>
            </a:extLst>
          </p:cNvPr>
          <p:cNvSpPr>
            <a:spLocks noGrp="1"/>
          </p:cNvSpPr>
          <p:nvPr>
            <p:ph type="sldNum" sz="quarter" idx="12"/>
          </p:nvPr>
        </p:nvSpPr>
        <p:spPr/>
        <p:txBody>
          <a:bodyPr/>
          <a:lstStyle/>
          <a:p>
            <a:fld id="{933E6D23-CE51-4765-959F-373754A41DF2}" type="slidenum">
              <a:rPr lang="es-ES" smtClean="0"/>
              <a:t>‹Nº›</a:t>
            </a:fld>
            <a:endParaRPr lang="es-ES"/>
          </a:p>
        </p:txBody>
      </p:sp>
    </p:spTree>
    <p:extLst>
      <p:ext uri="{BB962C8B-B14F-4D97-AF65-F5344CB8AC3E}">
        <p14:creationId xmlns:p14="http://schemas.microsoft.com/office/powerpoint/2010/main" val="2726855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728CB7B-9C0D-200E-EF44-D84F783970EC}"/>
              </a:ext>
            </a:extLst>
          </p:cNvPr>
          <p:cNvSpPr>
            <a:spLocks noGrp="1"/>
          </p:cNvSpPr>
          <p:nvPr>
            <p:ph type="dt" sz="half" idx="10"/>
          </p:nvPr>
        </p:nvSpPr>
        <p:spPr/>
        <p:txBody>
          <a:bodyPr/>
          <a:lstStyle/>
          <a:p>
            <a:fld id="{D46C10F7-EC81-46ED-A392-FF902BABED03}" type="datetimeFigureOut">
              <a:rPr lang="es-ES" smtClean="0"/>
              <a:t>02/08/2023</a:t>
            </a:fld>
            <a:endParaRPr lang="es-ES"/>
          </a:p>
        </p:txBody>
      </p:sp>
      <p:sp>
        <p:nvSpPr>
          <p:cNvPr id="3" name="Marcador de pie de página 2">
            <a:extLst>
              <a:ext uri="{FF2B5EF4-FFF2-40B4-BE49-F238E27FC236}">
                <a16:creationId xmlns:a16="http://schemas.microsoft.com/office/drawing/2014/main" id="{643611E5-9A18-F37A-E4F3-BD8F77FDB6BA}"/>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5E77DCCE-99CF-9693-57AD-E26EDA13F7B1}"/>
              </a:ext>
            </a:extLst>
          </p:cNvPr>
          <p:cNvSpPr>
            <a:spLocks noGrp="1"/>
          </p:cNvSpPr>
          <p:nvPr>
            <p:ph type="sldNum" sz="quarter" idx="12"/>
          </p:nvPr>
        </p:nvSpPr>
        <p:spPr/>
        <p:txBody>
          <a:bodyPr/>
          <a:lstStyle/>
          <a:p>
            <a:fld id="{933E6D23-CE51-4765-959F-373754A41DF2}" type="slidenum">
              <a:rPr lang="es-ES" smtClean="0"/>
              <a:t>‹Nº›</a:t>
            </a:fld>
            <a:endParaRPr lang="es-ES"/>
          </a:p>
        </p:txBody>
      </p:sp>
    </p:spTree>
    <p:extLst>
      <p:ext uri="{BB962C8B-B14F-4D97-AF65-F5344CB8AC3E}">
        <p14:creationId xmlns:p14="http://schemas.microsoft.com/office/powerpoint/2010/main" val="2830433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4D6AEE-4B0E-494A-B7D6-BDDF19ABB5E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FCBEDE0-1C47-F578-9768-B4D0BA1A6D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307FC9B5-8C09-F0B6-1CD1-DB28C03A5B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4AD5D3-238B-AC02-B37C-CFCDF240FDAF}"/>
              </a:ext>
            </a:extLst>
          </p:cNvPr>
          <p:cNvSpPr>
            <a:spLocks noGrp="1"/>
          </p:cNvSpPr>
          <p:nvPr>
            <p:ph type="dt" sz="half" idx="10"/>
          </p:nvPr>
        </p:nvSpPr>
        <p:spPr/>
        <p:txBody>
          <a:bodyPr/>
          <a:lstStyle/>
          <a:p>
            <a:fld id="{D46C10F7-EC81-46ED-A392-FF902BABED03}" type="datetimeFigureOut">
              <a:rPr lang="es-ES" smtClean="0"/>
              <a:t>02/08/2023</a:t>
            </a:fld>
            <a:endParaRPr lang="es-ES"/>
          </a:p>
        </p:txBody>
      </p:sp>
      <p:sp>
        <p:nvSpPr>
          <p:cNvPr id="6" name="Marcador de pie de página 5">
            <a:extLst>
              <a:ext uri="{FF2B5EF4-FFF2-40B4-BE49-F238E27FC236}">
                <a16:creationId xmlns:a16="http://schemas.microsoft.com/office/drawing/2014/main" id="{019FF9F2-5132-CDC2-8174-1661651344B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420C23A-1C88-9E50-6F48-4C8DBF0D877D}"/>
              </a:ext>
            </a:extLst>
          </p:cNvPr>
          <p:cNvSpPr>
            <a:spLocks noGrp="1"/>
          </p:cNvSpPr>
          <p:nvPr>
            <p:ph type="sldNum" sz="quarter" idx="12"/>
          </p:nvPr>
        </p:nvSpPr>
        <p:spPr/>
        <p:txBody>
          <a:bodyPr/>
          <a:lstStyle/>
          <a:p>
            <a:fld id="{933E6D23-CE51-4765-959F-373754A41DF2}" type="slidenum">
              <a:rPr lang="es-ES" smtClean="0"/>
              <a:t>‹Nº›</a:t>
            </a:fld>
            <a:endParaRPr lang="es-ES"/>
          </a:p>
        </p:txBody>
      </p:sp>
    </p:spTree>
    <p:extLst>
      <p:ext uri="{BB962C8B-B14F-4D97-AF65-F5344CB8AC3E}">
        <p14:creationId xmlns:p14="http://schemas.microsoft.com/office/powerpoint/2010/main" val="3401813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DB90A2-B84D-0C9A-11BA-50FC30C262E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EA336207-C84D-C8A6-B7B6-033BD03889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77D22180-BB9B-6825-0CB3-CE73D311BC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5E0F545-6DD1-923E-5C7C-4EEF0AEE31FA}"/>
              </a:ext>
            </a:extLst>
          </p:cNvPr>
          <p:cNvSpPr>
            <a:spLocks noGrp="1"/>
          </p:cNvSpPr>
          <p:nvPr>
            <p:ph type="dt" sz="half" idx="10"/>
          </p:nvPr>
        </p:nvSpPr>
        <p:spPr/>
        <p:txBody>
          <a:bodyPr/>
          <a:lstStyle/>
          <a:p>
            <a:fld id="{D46C10F7-EC81-46ED-A392-FF902BABED03}" type="datetimeFigureOut">
              <a:rPr lang="es-ES" smtClean="0"/>
              <a:t>02/08/2023</a:t>
            </a:fld>
            <a:endParaRPr lang="es-ES"/>
          </a:p>
        </p:txBody>
      </p:sp>
      <p:sp>
        <p:nvSpPr>
          <p:cNvPr id="6" name="Marcador de pie de página 5">
            <a:extLst>
              <a:ext uri="{FF2B5EF4-FFF2-40B4-BE49-F238E27FC236}">
                <a16:creationId xmlns:a16="http://schemas.microsoft.com/office/drawing/2014/main" id="{45F3AFB2-AC97-E2D6-9C60-15C8334EB7B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2DA51BA-E600-6501-3269-A54FBC03194B}"/>
              </a:ext>
            </a:extLst>
          </p:cNvPr>
          <p:cNvSpPr>
            <a:spLocks noGrp="1"/>
          </p:cNvSpPr>
          <p:nvPr>
            <p:ph type="sldNum" sz="quarter" idx="12"/>
          </p:nvPr>
        </p:nvSpPr>
        <p:spPr/>
        <p:txBody>
          <a:bodyPr/>
          <a:lstStyle/>
          <a:p>
            <a:fld id="{933E6D23-CE51-4765-959F-373754A41DF2}" type="slidenum">
              <a:rPr lang="es-ES" smtClean="0"/>
              <a:t>‹Nº›</a:t>
            </a:fld>
            <a:endParaRPr lang="es-ES"/>
          </a:p>
        </p:txBody>
      </p:sp>
    </p:spTree>
    <p:extLst>
      <p:ext uri="{BB962C8B-B14F-4D97-AF65-F5344CB8AC3E}">
        <p14:creationId xmlns:p14="http://schemas.microsoft.com/office/powerpoint/2010/main" val="3204374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2CCA73B-B8B4-4DD1-7950-C3418FF98C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09647BDF-612D-48AD-A64A-E72969111D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31DFFAF-3061-11F7-9E8E-8ECC0E16FA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6C10F7-EC81-46ED-A392-FF902BABED03}" type="datetimeFigureOut">
              <a:rPr lang="es-ES" smtClean="0"/>
              <a:t>02/08/2023</a:t>
            </a:fld>
            <a:endParaRPr lang="es-ES"/>
          </a:p>
        </p:txBody>
      </p:sp>
      <p:sp>
        <p:nvSpPr>
          <p:cNvPr id="5" name="Marcador de pie de página 4">
            <a:extLst>
              <a:ext uri="{FF2B5EF4-FFF2-40B4-BE49-F238E27FC236}">
                <a16:creationId xmlns:a16="http://schemas.microsoft.com/office/drawing/2014/main" id="{C402FF82-8BD4-DAA5-A372-FC011AC60D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FCCC7FFF-F878-BC83-B7C7-36A224C76B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3E6D23-CE51-4765-959F-373754A41DF2}" type="slidenum">
              <a:rPr lang="es-ES" smtClean="0"/>
              <a:t>‹Nº›</a:t>
            </a:fld>
            <a:endParaRPr lang="es-ES"/>
          </a:p>
        </p:txBody>
      </p:sp>
    </p:spTree>
    <p:extLst>
      <p:ext uri="{BB962C8B-B14F-4D97-AF65-F5344CB8AC3E}">
        <p14:creationId xmlns:p14="http://schemas.microsoft.com/office/powerpoint/2010/main" val="797716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chart" Target="../charts/chart2.xml"/></Relationships>
</file>

<file path=ppt/slides/_rels/slide2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chart" Target="../charts/char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6012474-397F-473B-BED8-7BAB6B688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43B6EF2-3BC1-C057-76C9-DE0A9DF9742E}"/>
              </a:ext>
            </a:extLst>
          </p:cNvPr>
          <p:cNvSpPr>
            <a:spLocks noGrp="1"/>
          </p:cNvSpPr>
          <p:nvPr>
            <p:ph type="ctrTitle"/>
          </p:nvPr>
        </p:nvSpPr>
        <p:spPr>
          <a:xfrm>
            <a:off x="1382597" y="3372978"/>
            <a:ext cx="9426806" cy="1424410"/>
          </a:xfrm>
        </p:spPr>
        <p:txBody>
          <a:bodyPr anchor="b">
            <a:normAutofit/>
          </a:bodyPr>
          <a:lstStyle/>
          <a:p>
            <a:r>
              <a:rPr lang="es-ES" sz="4000">
                <a:solidFill>
                  <a:schemeClr val="tx2"/>
                </a:solidFill>
              </a:rPr>
              <a:t>Related Work Hypothesis</a:t>
            </a:r>
          </a:p>
        </p:txBody>
      </p:sp>
      <p:sp>
        <p:nvSpPr>
          <p:cNvPr id="3" name="Subtítulo 2">
            <a:extLst>
              <a:ext uri="{FF2B5EF4-FFF2-40B4-BE49-F238E27FC236}">
                <a16:creationId xmlns:a16="http://schemas.microsoft.com/office/drawing/2014/main" id="{21A9BD75-054D-5819-DD6D-2C30AF249FE0}"/>
              </a:ext>
            </a:extLst>
          </p:cNvPr>
          <p:cNvSpPr>
            <a:spLocks noGrp="1"/>
          </p:cNvSpPr>
          <p:nvPr>
            <p:ph type="subTitle" idx="1"/>
          </p:nvPr>
        </p:nvSpPr>
        <p:spPr>
          <a:xfrm>
            <a:off x="1382597" y="4985302"/>
            <a:ext cx="9426806" cy="707547"/>
          </a:xfrm>
        </p:spPr>
        <p:txBody>
          <a:bodyPr>
            <a:normAutofit/>
          </a:bodyPr>
          <a:lstStyle/>
          <a:p>
            <a:r>
              <a:rPr lang="es-ES" sz="2000">
                <a:solidFill>
                  <a:schemeClr val="tx2"/>
                </a:solidFill>
              </a:rPr>
              <a:t>Rodolfo Zevallos</a:t>
            </a:r>
          </a:p>
        </p:txBody>
      </p:sp>
      <p:pic>
        <p:nvPicPr>
          <p:cNvPr id="4" name="Google Shape;102;p19">
            <a:extLst>
              <a:ext uri="{FF2B5EF4-FFF2-40B4-BE49-F238E27FC236}">
                <a16:creationId xmlns:a16="http://schemas.microsoft.com/office/drawing/2014/main" id="{BE9681D6-7EA4-D020-483F-503A7E57ECF4}"/>
              </a:ext>
            </a:extLst>
          </p:cNvPr>
          <p:cNvPicPr preferRelativeResize="0"/>
          <p:nvPr/>
        </p:nvPicPr>
        <p:blipFill rotWithShape="1">
          <a:blip r:embed="rId2">
            <a:alphaModFix/>
          </a:blip>
          <a:srcRect r="7" b="7"/>
          <a:stretch/>
        </p:blipFill>
        <p:spPr>
          <a:xfrm>
            <a:off x="5044686" y="778253"/>
            <a:ext cx="2381037" cy="2381037"/>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noFill/>
          <a:effectLst>
            <a:softEdge rad="0"/>
          </a:effectLst>
        </p:spPr>
      </p:pic>
      <p:sp>
        <p:nvSpPr>
          <p:cNvPr id="27" name="Freeform: Shape 26">
            <a:extLst>
              <a:ext uri="{FF2B5EF4-FFF2-40B4-BE49-F238E27FC236}">
                <a16:creationId xmlns:a16="http://schemas.microsoft.com/office/drawing/2014/main" id="{6D7FB18D-7577-4ADC-8C1C-EA27EFD2B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61279" y="853059"/>
            <a:ext cx="2347850" cy="2231287"/>
          </a:xfrm>
          <a:custGeom>
            <a:avLst/>
            <a:gdLst>
              <a:gd name="connsiteX0" fmla="*/ 1313677 w 2347850"/>
              <a:gd name="connsiteY0" fmla="*/ 248889 h 2231287"/>
              <a:gd name="connsiteX1" fmla="*/ 1643910 w 2347850"/>
              <a:gd name="connsiteY1" fmla="*/ 317582 h 2231287"/>
              <a:gd name="connsiteX2" fmla="*/ 1883217 w 2347850"/>
              <a:gd name="connsiteY2" fmla="*/ 502382 h 2231287"/>
              <a:gd name="connsiteX3" fmla="*/ 2098962 w 2347850"/>
              <a:gd name="connsiteY3" fmla="*/ 1169031 h 2231287"/>
              <a:gd name="connsiteX4" fmla="*/ 2007537 w 2347850"/>
              <a:gd name="connsiteY4" fmla="*/ 1427585 h 2231287"/>
              <a:gd name="connsiteX5" fmla="*/ 1717333 w 2347850"/>
              <a:gd name="connsiteY5" fmla="*/ 1685350 h 2231287"/>
              <a:gd name="connsiteX6" fmla="*/ 1651750 w 2347850"/>
              <a:gd name="connsiteY6" fmla="*/ 1736165 h 2231287"/>
              <a:gd name="connsiteX7" fmla="*/ 1386103 w 2347850"/>
              <a:gd name="connsiteY7" fmla="*/ 1919057 h 2231287"/>
              <a:gd name="connsiteX8" fmla="*/ 1140118 w 2347850"/>
              <a:gd name="connsiteY8" fmla="*/ 1982399 h 2231287"/>
              <a:gd name="connsiteX9" fmla="*/ 757700 w 2347850"/>
              <a:gd name="connsiteY9" fmla="*/ 1882927 h 2231287"/>
              <a:gd name="connsiteX10" fmla="*/ 466832 w 2347850"/>
              <a:gd name="connsiteY10" fmla="*/ 1586002 h 2231287"/>
              <a:gd name="connsiteX11" fmla="*/ 390589 w 2347850"/>
              <a:gd name="connsiteY11" fmla="*/ 1478773 h 2231287"/>
              <a:gd name="connsiteX12" fmla="*/ 248889 w 2347850"/>
              <a:gd name="connsiteY12" fmla="*/ 1169031 h 2231287"/>
              <a:gd name="connsiteX13" fmla="*/ 334714 w 2347850"/>
              <a:gd name="connsiteY13" fmla="*/ 828136 h 2231287"/>
              <a:gd name="connsiteX14" fmla="*/ 574228 w 2347850"/>
              <a:gd name="connsiteY14" fmla="*/ 531378 h 2231287"/>
              <a:gd name="connsiteX15" fmla="*/ 922672 w 2347850"/>
              <a:gd name="connsiteY15" fmla="*/ 324136 h 2231287"/>
              <a:gd name="connsiteX16" fmla="*/ 1313677 w 2347850"/>
              <a:gd name="connsiteY16" fmla="*/ 248889 h 2231287"/>
              <a:gd name="connsiteX17" fmla="*/ 1313677 w 2347850"/>
              <a:gd name="connsiteY17" fmla="*/ 0 h 2231287"/>
              <a:gd name="connsiteX18" fmla="*/ 0 w 2347850"/>
              <a:gd name="connsiteY18" fmla="*/ 1169031 h 2231287"/>
              <a:gd name="connsiteX19" fmla="*/ 260877 w 2347850"/>
              <a:gd name="connsiteY19" fmla="*/ 1725712 h 2231287"/>
              <a:gd name="connsiteX20" fmla="*/ 1140118 w 2347850"/>
              <a:gd name="connsiteY20" fmla="*/ 2231288 h 2231287"/>
              <a:gd name="connsiteX21" fmla="*/ 1805025 w 2347850"/>
              <a:gd name="connsiteY21" fmla="*/ 1932248 h 2231287"/>
              <a:gd name="connsiteX22" fmla="*/ 2347851 w 2347850"/>
              <a:gd name="connsiteY22" fmla="*/ 1169031 h 2231287"/>
              <a:gd name="connsiteX23" fmla="*/ 1313677 w 2347850"/>
              <a:gd name="connsiteY23" fmla="*/ 0 h 2231287"/>
              <a:gd name="connsiteX24" fmla="*/ 1313677 w 2347850"/>
              <a:gd name="connsiteY24" fmla="*/ 0 h 2231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47850" h="2231287">
                <a:moveTo>
                  <a:pt x="1313677" y="248889"/>
                </a:moveTo>
                <a:cubicBezTo>
                  <a:pt x="1434678" y="248889"/>
                  <a:pt x="1545807" y="271994"/>
                  <a:pt x="1643910" y="317582"/>
                </a:cubicBezTo>
                <a:cubicBezTo>
                  <a:pt x="1735543" y="360142"/>
                  <a:pt x="1816017" y="422323"/>
                  <a:pt x="1883217" y="502382"/>
                </a:cubicBezTo>
                <a:cubicBezTo>
                  <a:pt x="2022346" y="668183"/>
                  <a:pt x="2098962" y="904960"/>
                  <a:pt x="2098962" y="1169031"/>
                </a:cubicBezTo>
                <a:cubicBezTo>
                  <a:pt x="2098962" y="1269623"/>
                  <a:pt x="2071626" y="1346945"/>
                  <a:pt x="2007537" y="1427585"/>
                </a:cubicBezTo>
                <a:cubicBezTo>
                  <a:pt x="1938014" y="1515069"/>
                  <a:pt x="1830826" y="1597783"/>
                  <a:pt x="1717333" y="1685350"/>
                </a:cubicBezTo>
                <a:cubicBezTo>
                  <a:pt x="1695970" y="1701819"/>
                  <a:pt x="1673902" y="1718868"/>
                  <a:pt x="1651750" y="1736165"/>
                </a:cubicBezTo>
                <a:cubicBezTo>
                  <a:pt x="1557297" y="1809961"/>
                  <a:pt x="1472136" y="1874672"/>
                  <a:pt x="1386103" y="1919057"/>
                </a:cubicBezTo>
                <a:cubicBezTo>
                  <a:pt x="1302311" y="1962281"/>
                  <a:pt x="1224159" y="1982399"/>
                  <a:pt x="1140118" y="1982399"/>
                </a:cubicBezTo>
                <a:cubicBezTo>
                  <a:pt x="992029" y="1982399"/>
                  <a:pt x="866921" y="1949878"/>
                  <a:pt x="757700" y="1882927"/>
                </a:cubicBezTo>
                <a:cubicBezTo>
                  <a:pt x="654661" y="1819792"/>
                  <a:pt x="559543" y="1722642"/>
                  <a:pt x="466832" y="1586002"/>
                </a:cubicBezTo>
                <a:cubicBezTo>
                  <a:pt x="440616" y="1547383"/>
                  <a:pt x="415188" y="1512497"/>
                  <a:pt x="390589" y="1478773"/>
                </a:cubicBezTo>
                <a:cubicBezTo>
                  <a:pt x="292320" y="1344041"/>
                  <a:pt x="248889" y="1279786"/>
                  <a:pt x="248889" y="1169031"/>
                </a:cubicBezTo>
                <a:cubicBezTo>
                  <a:pt x="248889" y="1053131"/>
                  <a:pt x="277760" y="938435"/>
                  <a:pt x="334714" y="828136"/>
                </a:cubicBezTo>
                <a:cubicBezTo>
                  <a:pt x="390175" y="720740"/>
                  <a:pt x="472972" y="618115"/>
                  <a:pt x="574228" y="531378"/>
                </a:cubicBezTo>
                <a:cubicBezTo>
                  <a:pt x="675609" y="444515"/>
                  <a:pt x="796112" y="372835"/>
                  <a:pt x="922672" y="324136"/>
                </a:cubicBezTo>
                <a:cubicBezTo>
                  <a:pt x="1050601" y="274898"/>
                  <a:pt x="1185831" y="248889"/>
                  <a:pt x="1313677" y="248889"/>
                </a:cubicBezTo>
                <a:moveTo>
                  <a:pt x="1313677" y="0"/>
                </a:moveTo>
                <a:cubicBezTo>
                  <a:pt x="661505" y="0"/>
                  <a:pt x="0" y="523372"/>
                  <a:pt x="0" y="1169031"/>
                </a:cubicBezTo>
                <a:cubicBezTo>
                  <a:pt x="0" y="1411158"/>
                  <a:pt x="134276" y="1539128"/>
                  <a:pt x="260877" y="1725712"/>
                </a:cubicBezTo>
                <a:cubicBezTo>
                  <a:pt x="471852" y="2036698"/>
                  <a:pt x="734927" y="2231288"/>
                  <a:pt x="1140118" y="2231288"/>
                </a:cubicBezTo>
                <a:cubicBezTo>
                  <a:pt x="1413356" y="2231288"/>
                  <a:pt x="1605540" y="2088135"/>
                  <a:pt x="1805025" y="1932248"/>
                </a:cubicBezTo>
                <a:cubicBezTo>
                  <a:pt x="2078885" y="1718245"/>
                  <a:pt x="2347851" y="1542613"/>
                  <a:pt x="2347851" y="1169031"/>
                </a:cubicBezTo>
                <a:cubicBezTo>
                  <a:pt x="2347851" y="523372"/>
                  <a:pt x="1962032" y="0"/>
                  <a:pt x="1313677" y="0"/>
                </a:cubicBezTo>
                <a:lnTo>
                  <a:pt x="1313677" y="0"/>
                </a:lnTo>
                <a:close/>
              </a:path>
            </a:pathLst>
          </a:custGeom>
          <a:solidFill>
            <a:schemeClr val="bg1">
              <a:alpha val="30000"/>
            </a:schemeClr>
          </a:solidFill>
          <a:ln w="4132"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F08127CB-E3FE-4DDE-86C6-8448A8C38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61279" y="853059"/>
            <a:ext cx="2347850" cy="2231287"/>
          </a:xfrm>
          <a:custGeom>
            <a:avLst/>
            <a:gdLst>
              <a:gd name="connsiteX0" fmla="*/ 1313677 w 2347850"/>
              <a:gd name="connsiteY0" fmla="*/ 207407 h 2231287"/>
              <a:gd name="connsiteX1" fmla="*/ 1661416 w 2347850"/>
              <a:gd name="connsiteY1" fmla="*/ 279958 h 2231287"/>
              <a:gd name="connsiteX2" fmla="*/ 1915033 w 2347850"/>
              <a:gd name="connsiteY2" fmla="*/ 475709 h 2231287"/>
              <a:gd name="connsiteX3" fmla="*/ 2140444 w 2347850"/>
              <a:gd name="connsiteY3" fmla="*/ 1169031 h 2231287"/>
              <a:gd name="connsiteX4" fmla="*/ 2040017 w 2347850"/>
              <a:gd name="connsiteY4" fmla="*/ 1453386 h 2231287"/>
              <a:gd name="connsiteX5" fmla="*/ 1742678 w 2347850"/>
              <a:gd name="connsiteY5" fmla="*/ 1718162 h 2231287"/>
              <a:gd name="connsiteX6" fmla="*/ 1677303 w 2347850"/>
              <a:gd name="connsiteY6" fmla="*/ 1768811 h 2231287"/>
              <a:gd name="connsiteX7" fmla="*/ 1140118 w 2347850"/>
              <a:gd name="connsiteY7" fmla="*/ 2023881 h 2231287"/>
              <a:gd name="connsiteX8" fmla="*/ 432486 w 2347850"/>
              <a:gd name="connsiteY8" fmla="*/ 1609273 h 2231287"/>
              <a:gd name="connsiteX9" fmla="*/ 357072 w 2347850"/>
              <a:gd name="connsiteY9" fmla="*/ 1503205 h 2231287"/>
              <a:gd name="connsiteX10" fmla="*/ 207407 w 2347850"/>
              <a:gd name="connsiteY10" fmla="*/ 1169031 h 2231287"/>
              <a:gd name="connsiteX11" fmla="*/ 297837 w 2347850"/>
              <a:gd name="connsiteY11" fmla="*/ 809137 h 2231287"/>
              <a:gd name="connsiteX12" fmla="*/ 547223 w 2347850"/>
              <a:gd name="connsiteY12" fmla="*/ 499893 h 2231287"/>
              <a:gd name="connsiteX13" fmla="*/ 907780 w 2347850"/>
              <a:gd name="connsiteY13" fmla="*/ 285434 h 2231287"/>
              <a:gd name="connsiteX14" fmla="*/ 1313677 w 2347850"/>
              <a:gd name="connsiteY14" fmla="*/ 207407 h 2231287"/>
              <a:gd name="connsiteX15" fmla="*/ 1313677 w 2347850"/>
              <a:gd name="connsiteY15" fmla="*/ 0 h 2231287"/>
              <a:gd name="connsiteX16" fmla="*/ 0 w 2347850"/>
              <a:gd name="connsiteY16" fmla="*/ 1169031 h 2231287"/>
              <a:gd name="connsiteX17" fmla="*/ 260877 w 2347850"/>
              <a:gd name="connsiteY17" fmla="*/ 1725712 h 2231287"/>
              <a:gd name="connsiteX18" fmla="*/ 1140118 w 2347850"/>
              <a:gd name="connsiteY18" fmla="*/ 2231288 h 2231287"/>
              <a:gd name="connsiteX19" fmla="*/ 1805025 w 2347850"/>
              <a:gd name="connsiteY19" fmla="*/ 1932248 h 2231287"/>
              <a:gd name="connsiteX20" fmla="*/ 2347851 w 2347850"/>
              <a:gd name="connsiteY20" fmla="*/ 1169031 h 2231287"/>
              <a:gd name="connsiteX21" fmla="*/ 1313677 w 2347850"/>
              <a:gd name="connsiteY21" fmla="*/ 0 h 2231287"/>
              <a:gd name="connsiteX22" fmla="*/ 1313677 w 2347850"/>
              <a:gd name="connsiteY22" fmla="*/ 0 h 2231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347850" h="2231287">
                <a:moveTo>
                  <a:pt x="1313677" y="207407"/>
                </a:moveTo>
                <a:cubicBezTo>
                  <a:pt x="1440776" y="207407"/>
                  <a:pt x="1557753" y="231840"/>
                  <a:pt x="1661416" y="279958"/>
                </a:cubicBezTo>
                <a:cubicBezTo>
                  <a:pt x="1758565" y="325090"/>
                  <a:pt x="1843893" y="390963"/>
                  <a:pt x="1915033" y="475709"/>
                </a:cubicBezTo>
                <a:cubicBezTo>
                  <a:pt x="2060384" y="648978"/>
                  <a:pt x="2140444" y="895211"/>
                  <a:pt x="2140444" y="1169031"/>
                </a:cubicBezTo>
                <a:cubicBezTo>
                  <a:pt x="2140444" y="1278293"/>
                  <a:pt x="2109457" y="1365985"/>
                  <a:pt x="2040017" y="1453386"/>
                </a:cubicBezTo>
                <a:cubicBezTo>
                  <a:pt x="1967383" y="1544811"/>
                  <a:pt x="1858245" y="1629019"/>
                  <a:pt x="1742678" y="1718162"/>
                </a:cubicBezTo>
                <a:cubicBezTo>
                  <a:pt x="1721356" y="1734589"/>
                  <a:pt x="1699330" y="1751596"/>
                  <a:pt x="1677303" y="1768811"/>
                </a:cubicBezTo>
                <a:cubicBezTo>
                  <a:pt x="1480142" y="1922873"/>
                  <a:pt x="1336242" y="2023881"/>
                  <a:pt x="1140118" y="2023881"/>
                </a:cubicBezTo>
                <a:cubicBezTo>
                  <a:pt x="841286" y="2023881"/>
                  <a:pt x="629647" y="1899893"/>
                  <a:pt x="432486" y="1609273"/>
                </a:cubicBezTo>
                <a:cubicBezTo>
                  <a:pt x="406684" y="1571235"/>
                  <a:pt x="381464" y="1536639"/>
                  <a:pt x="357072" y="1503205"/>
                </a:cubicBezTo>
                <a:cubicBezTo>
                  <a:pt x="255982" y="1364616"/>
                  <a:pt x="207407" y="1292521"/>
                  <a:pt x="207407" y="1169031"/>
                </a:cubicBezTo>
                <a:cubicBezTo>
                  <a:pt x="207407" y="1046453"/>
                  <a:pt x="237855" y="925369"/>
                  <a:pt x="297837" y="809137"/>
                </a:cubicBezTo>
                <a:cubicBezTo>
                  <a:pt x="356533" y="695437"/>
                  <a:pt x="440450" y="591360"/>
                  <a:pt x="547223" y="499893"/>
                </a:cubicBezTo>
                <a:cubicBezTo>
                  <a:pt x="652172" y="409961"/>
                  <a:pt x="776823" y="335792"/>
                  <a:pt x="907780" y="285434"/>
                </a:cubicBezTo>
                <a:cubicBezTo>
                  <a:pt x="1042305" y="233624"/>
                  <a:pt x="1178903" y="207407"/>
                  <a:pt x="1313677" y="207407"/>
                </a:cubicBezTo>
                <a:moveTo>
                  <a:pt x="1313677" y="0"/>
                </a:moveTo>
                <a:cubicBezTo>
                  <a:pt x="661505" y="0"/>
                  <a:pt x="0" y="523372"/>
                  <a:pt x="0" y="1169031"/>
                </a:cubicBezTo>
                <a:cubicBezTo>
                  <a:pt x="0" y="1411158"/>
                  <a:pt x="134276" y="1539128"/>
                  <a:pt x="260877" y="1725712"/>
                </a:cubicBezTo>
                <a:cubicBezTo>
                  <a:pt x="471852" y="2036698"/>
                  <a:pt x="734927" y="2231288"/>
                  <a:pt x="1140118" y="2231288"/>
                </a:cubicBezTo>
                <a:cubicBezTo>
                  <a:pt x="1413356" y="2231288"/>
                  <a:pt x="1605540" y="2088135"/>
                  <a:pt x="1805025" y="1932248"/>
                </a:cubicBezTo>
                <a:cubicBezTo>
                  <a:pt x="2078885" y="1718245"/>
                  <a:pt x="2347851" y="1542613"/>
                  <a:pt x="2347851" y="1169031"/>
                </a:cubicBezTo>
                <a:cubicBezTo>
                  <a:pt x="2347851" y="523372"/>
                  <a:pt x="1962032" y="0"/>
                  <a:pt x="1313677" y="0"/>
                </a:cubicBezTo>
                <a:lnTo>
                  <a:pt x="1313677" y="0"/>
                </a:lnTo>
                <a:close/>
              </a:path>
            </a:pathLst>
          </a:custGeom>
          <a:solidFill>
            <a:schemeClr val="bg1">
              <a:alpha val="30000"/>
            </a:schemeClr>
          </a:solidFill>
          <a:ln w="4132"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36C4F2D5-541D-4032-8CC7-49992771D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55058" y="853059"/>
            <a:ext cx="2354072" cy="2246726"/>
          </a:xfrm>
          <a:custGeom>
            <a:avLst/>
            <a:gdLst>
              <a:gd name="connsiteX0" fmla="*/ 0 w 2360305"/>
              <a:gd name="connsiteY0" fmla="*/ 1176076 h 2262110"/>
              <a:gd name="connsiteX1" fmla="*/ 23022 w 2360305"/>
              <a:gd name="connsiteY1" fmla="*/ 955271 h 2262110"/>
              <a:gd name="connsiteX2" fmla="*/ 92213 w 2360305"/>
              <a:gd name="connsiteY2" fmla="*/ 743715 h 2262110"/>
              <a:gd name="connsiteX3" fmla="*/ 351638 w 2360305"/>
              <a:gd name="connsiteY3" fmla="*/ 384444 h 2262110"/>
              <a:gd name="connsiteX4" fmla="*/ 523662 w 2360305"/>
              <a:gd name="connsiteY4" fmla="*/ 243698 h 2262110"/>
              <a:gd name="connsiteX5" fmla="*/ 715929 w 2360305"/>
              <a:gd name="connsiteY5" fmla="*/ 131946 h 2262110"/>
              <a:gd name="connsiteX6" fmla="*/ 1142731 w 2360305"/>
              <a:gd name="connsiteY6" fmla="*/ 8705 h 2262110"/>
              <a:gd name="connsiteX7" fmla="*/ 1366109 w 2360305"/>
              <a:gd name="connsiteY7" fmla="*/ 2192 h 2262110"/>
              <a:gd name="connsiteX8" fmla="*/ 1587579 w 2360305"/>
              <a:gd name="connsiteY8" fmla="*/ 36581 h 2262110"/>
              <a:gd name="connsiteX9" fmla="*/ 1798304 w 2360305"/>
              <a:gd name="connsiteY9" fmla="*/ 116391 h 2262110"/>
              <a:gd name="connsiteX10" fmla="*/ 1985013 w 2360305"/>
              <a:gd name="connsiteY10" fmla="*/ 243283 h 2262110"/>
              <a:gd name="connsiteX11" fmla="*/ 2134304 w 2360305"/>
              <a:gd name="connsiteY11" fmla="*/ 411407 h 2262110"/>
              <a:gd name="connsiteX12" fmla="*/ 2150399 w 2360305"/>
              <a:gd name="connsiteY12" fmla="*/ 434388 h 2262110"/>
              <a:gd name="connsiteX13" fmla="*/ 2165830 w 2360305"/>
              <a:gd name="connsiteY13" fmla="*/ 457783 h 2262110"/>
              <a:gd name="connsiteX14" fmla="*/ 2180805 w 2360305"/>
              <a:gd name="connsiteY14" fmla="*/ 481428 h 2262110"/>
              <a:gd name="connsiteX15" fmla="*/ 2195241 w 2360305"/>
              <a:gd name="connsiteY15" fmla="*/ 505404 h 2262110"/>
              <a:gd name="connsiteX16" fmla="*/ 2247964 w 2360305"/>
              <a:gd name="connsiteY16" fmla="*/ 604047 h 2262110"/>
              <a:gd name="connsiteX17" fmla="*/ 2320141 w 2360305"/>
              <a:gd name="connsiteY17" fmla="*/ 814773 h 2262110"/>
              <a:gd name="connsiteX18" fmla="*/ 2337066 w 2360305"/>
              <a:gd name="connsiteY18" fmla="*/ 924408 h 2262110"/>
              <a:gd name="connsiteX19" fmla="*/ 2348058 w 2360305"/>
              <a:gd name="connsiteY19" fmla="*/ 1034127 h 2262110"/>
              <a:gd name="connsiteX20" fmla="*/ 2356811 w 2360305"/>
              <a:gd name="connsiteY20" fmla="*/ 1143845 h 2262110"/>
              <a:gd name="connsiteX21" fmla="*/ 2358595 w 2360305"/>
              <a:gd name="connsiteY21" fmla="*/ 1171348 h 2262110"/>
              <a:gd name="connsiteX22" fmla="*/ 2359383 w 2360305"/>
              <a:gd name="connsiteY22" fmla="*/ 1185493 h 2262110"/>
              <a:gd name="connsiteX23" fmla="*/ 2359963 w 2360305"/>
              <a:gd name="connsiteY23" fmla="*/ 1199887 h 2262110"/>
              <a:gd name="connsiteX24" fmla="*/ 2359175 w 2360305"/>
              <a:gd name="connsiteY24" fmla="*/ 1257878 h 2262110"/>
              <a:gd name="connsiteX25" fmla="*/ 2300106 w 2360305"/>
              <a:gd name="connsiteY25" fmla="*/ 1485653 h 2262110"/>
              <a:gd name="connsiteX26" fmla="*/ 2168817 w 2360305"/>
              <a:gd name="connsiteY26" fmla="*/ 1679081 h 2262110"/>
              <a:gd name="connsiteX27" fmla="*/ 2088799 w 2360305"/>
              <a:gd name="connsiteY27" fmla="*/ 1759721 h 2262110"/>
              <a:gd name="connsiteX28" fmla="*/ 2005380 w 2360305"/>
              <a:gd name="connsiteY28" fmla="*/ 1833018 h 2262110"/>
              <a:gd name="connsiteX29" fmla="*/ 1835928 w 2360305"/>
              <a:gd name="connsiteY29" fmla="*/ 1965095 h 2262110"/>
              <a:gd name="connsiteX30" fmla="*/ 1793285 w 2360305"/>
              <a:gd name="connsiteY30" fmla="*/ 1997326 h 2262110"/>
              <a:gd name="connsiteX31" fmla="*/ 1749481 w 2360305"/>
              <a:gd name="connsiteY31" fmla="*/ 2029765 h 2262110"/>
              <a:gd name="connsiteX32" fmla="*/ 1704598 w 2360305"/>
              <a:gd name="connsiteY32" fmla="*/ 2061789 h 2262110"/>
              <a:gd name="connsiteX33" fmla="*/ 1658304 w 2360305"/>
              <a:gd name="connsiteY33" fmla="*/ 2092900 h 2262110"/>
              <a:gd name="connsiteX34" fmla="*/ 1561113 w 2360305"/>
              <a:gd name="connsiteY34" fmla="*/ 2151306 h 2262110"/>
              <a:gd name="connsiteX35" fmla="*/ 1456580 w 2360305"/>
              <a:gd name="connsiteY35" fmla="*/ 2200959 h 2262110"/>
              <a:gd name="connsiteX36" fmla="*/ 1229096 w 2360305"/>
              <a:gd name="connsiteY36" fmla="*/ 2258079 h 2262110"/>
              <a:gd name="connsiteX37" fmla="*/ 1170524 w 2360305"/>
              <a:gd name="connsiteY37" fmla="*/ 2261771 h 2262110"/>
              <a:gd name="connsiteX38" fmla="*/ 1155881 w 2360305"/>
              <a:gd name="connsiteY38" fmla="*/ 2262103 h 2262110"/>
              <a:gd name="connsiteX39" fmla="*/ 1141280 w 2360305"/>
              <a:gd name="connsiteY39" fmla="*/ 2262020 h 2262110"/>
              <a:gd name="connsiteX40" fmla="*/ 1126720 w 2360305"/>
              <a:gd name="connsiteY40" fmla="*/ 2261854 h 2262110"/>
              <a:gd name="connsiteX41" fmla="*/ 1112574 w 2360305"/>
              <a:gd name="connsiteY41" fmla="*/ 2261314 h 2262110"/>
              <a:gd name="connsiteX42" fmla="*/ 999579 w 2360305"/>
              <a:gd name="connsiteY42" fmla="*/ 2252313 h 2262110"/>
              <a:gd name="connsiteX43" fmla="*/ 887289 w 2360305"/>
              <a:gd name="connsiteY43" fmla="*/ 2232485 h 2262110"/>
              <a:gd name="connsiteX44" fmla="*/ 776989 w 2360305"/>
              <a:gd name="connsiteY44" fmla="*/ 2201415 h 2262110"/>
              <a:gd name="connsiteX45" fmla="*/ 565849 w 2360305"/>
              <a:gd name="connsiteY45" fmla="*/ 2107999 h 2262110"/>
              <a:gd name="connsiteX46" fmla="*/ 387893 w 2360305"/>
              <a:gd name="connsiteY46" fmla="*/ 1962565 h 2262110"/>
              <a:gd name="connsiteX47" fmla="*/ 315757 w 2360305"/>
              <a:gd name="connsiteY47" fmla="*/ 1875039 h 2262110"/>
              <a:gd name="connsiteX48" fmla="*/ 252747 w 2360305"/>
              <a:gd name="connsiteY48" fmla="*/ 1782369 h 2262110"/>
              <a:gd name="connsiteX49" fmla="*/ 238021 w 2360305"/>
              <a:gd name="connsiteY49" fmla="*/ 1758766 h 2262110"/>
              <a:gd name="connsiteX50" fmla="*/ 223958 w 2360305"/>
              <a:gd name="connsiteY50" fmla="*/ 1735869 h 2262110"/>
              <a:gd name="connsiteX51" fmla="*/ 196207 w 2360305"/>
              <a:gd name="connsiteY51" fmla="*/ 1691484 h 2262110"/>
              <a:gd name="connsiteX52" fmla="*/ 138714 w 2360305"/>
              <a:gd name="connsiteY52" fmla="*/ 1600805 h 2262110"/>
              <a:gd name="connsiteX53" fmla="*/ 82590 w 2360305"/>
              <a:gd name="connsiteY53" fmla="*/ 1504942 h 2262110"/>
              <a:gd name="connsiteX54" fmla="*/ 57286 w 2360305"/>
              <a:gd name="connsiteY54" fmla="*/ 1454127 h 2262110"/>
              <a:gd name="connsiteX55" fmla="*/ 35799 w 2360305"/>
              <a:gd name="connsiteY55" fmla="*/ 1400947 h 2262110"/>
              <a:gd name="connsiteX56" fmla="*/ 19330 w 2360305"/>
              <a:gd name="connsiteY56" fmla="*/ 1345777 h 2262110"/>
              <a:gd name="connsiteX57" fmla="*/ 13191 w 2360305"/>
              <a:gd name="connsiteY57" fmla="*/ 1317653 h 2262110"/>
              <a:gd name="connsiteX58" fmla="*/ 10495 w 2360305"/>
              <a:gd name="connsiteY58" fmla="*/ 1303549 h 2262110"/>
              <a:gd name="connsiteX59" fmla="*/ 8255 w 2360305"/>
              <a:gd name="connsiteY59" fmla="*/ 1289404 h 2262110"/>
              <a:gd name="connsiteX60" fmla="*/ 0 w 2360305"/>
              <a:gd name="connsiteY60" fmla="*/ 1176076 h 2262110"/>
              <a:gd name="connsiteX61" fmla="*/ 67573 w 2360305"/>
              <a:gd name="connsiteY61" fmla="*/ 1176076 h 2262110"/>
              <a:gd name="connsiteX62" fmla="*/ 79105 w 2360305"/>
              <a:gd name="connsiteY62" fmla="*/ 1275715 h 2262110"/>
              <a:gd name="connsiteX63" fmla="*/ 113161 w 2360305"/>
              <a:gd name="connsiteY63" fmla="*/ 1368924 h 2262110"/>
              <a:gd name="connsiteX64" fmla="*/ 136930 w 2360305"/>
              <a:gd name="connsiteY64" fmla="*/ 1412811 h 2262110"/>
              <a:gd name="connsiteX65" fmla="*/ 164225 w 2360305"/>
              <a:gd name="connsiteY65" fmla="*/ 1455288 h 2262110"/>
              <a:gd name="connsiteX66" fmla="*/ 227277 w 2360305"/>
              <a:gd name="connsiteY66" fmla="*/ 1537380 h 2262110"/>
              <a:gd name="connsiteX67" fmla="*/ 295514 w 2360305"/>
              <a:gd name="connsiteY67" fmla="*/ 1620094 h 2262110"/>
              <a:gd name="connsiteX68" fmla="*/ 329446 w 2360305"/>
              <a:gd name="connsiteY68" fmla="*/ 1663276 h 2262110"/>
              <a:gd name="connsiteX69" fmla="*/ 345748 w 2360305"/>
              <a:gd name="connsiteY69" fmla="*/ 1684473 h 2262110"/>
              <a:gd name="connsiteX70" fmla="*/ 361718 w 2360305"/>
              <a:gd name="connsiteY70" fmla="*/ 1704758 h 2262110"/>
              <a:gd name="connsiteX71" fmla="*/ 498939 w 2360305"/>
              <a:gd name="connsiteY71" fmla="*/ 1854672 h 2262110"/>
              <a:gd name="connsiteX72" fmla="*/ 571905 w 2360305"/>
              <a:gd name="connsiteY72" fmla="*/ 1922121 h 2262110"/>
              <a:gd name="connsiteX73" fmla="*/ 648314 w 2360305"/>
              <a:gd name="connsiteY73" fmla="*/ 1984301 h 2262110"/>
              <a:gd name="connsiteX74" fmla="*/ 819010 w 2360305"/>
              <a:gd name="connsiteY74" fmla="*/ 2082654 h 2262110"/>
              <a:gd name="connsiteX75" fmla="*/ 914500 w 2360305"/>
              <a:gd name="connsiteY75" fmla="*/ 2110446 h 2262110"/>
              <a:gd name="connsiteX76" fmla="*/ 938974 w 2360305"/>
              <a:gd name="connsiteY76" fmla="*/ 2115341 h 2262110"/>
              <a:gd name="connsiteX77" fmla="*/ 963656 w 2360305"/>
              <a:gd name="connsiteY77" fmla="*/ 2119448 h 2262110"/>
              <a:gd name="connsiteX78" fmla="*/ 1013475 w 2360305"/>
              <a:gd name="connsiteY78" fmla="*/ 2125338 h 2262110"/>
              <a:gd name="connsiteX79" fmla="*/ 1038530 w 2360305"/>
              <a:gd name="connsiteY79" fmla="*/ 2127246 h 2262110"/>
              <a:gd name="connsiteX80" fmla="*/ 1063668 w 2360305"/>
              <a:gd name="connsiteY80" fmla="*/ 2128574 h 2262110"/>
              <a:gd name="connsiteX81" fmla="*/ 1088888 w 2360305"/>
              <a:gd name="connsiteY81" fmla="*/ 2129155 h 2262110"/>
              <a:gd name="connsiteX82" fmla="*/ 1114151 w 2360305"/>
              <a:gd name="connsiteY82" fmla="*/ 2129030 h 2262110"/>
              <a:gd name="connsiteX83" fmla="*/ 1126803 w 2360305"/>
              <a:gd name="connsiteY83" fmla="*/ 2128906 h 2262110"/>
              <a:gd name="connsiteX84" fmla="*/ 1138998 w 2360305"/>
              <a:gd name="connsiteY84" fmla="*/ 2128366 h 2262110"/>
              <a:gd name="connsiteX85" fmla="*/ 1151152 w 2360305"/>
              <a:gd name="connsiteY85" fmla="*/ 2127744 h 2262110"/>
              <a:gd name="connsiteX86" fmla="*/ 1163265 w 2360305"/>
              <a:gd name="connsiteY86" fmla="*/ 2126749 h 2262110"/>
              <a:gd name="connsiteX87" fmla="*/ 1211300 w 2360305"/>
              <a:gd name="connsiteY87" fmla="*/ 2120817 h 2262110"/>
              <a:gd name="connsiteX88" fmla="*/ 1394275 w 2360305"/>
              <a:gd name="connsiteY88" fmla="*/ 2060752 h 2262110"/>
              <a:gd name="connsiteX89" fmla="*/ 1563312 w 2360305"/>
              <a:gd name="connsiteY89" fmla="*/ 1955430 h 2262110"/>
              <a:gd name="connsiteX90" fmla="*/ 1604296 w 2360305"/>
              <a:gd name="connsiteY90" fmla="*/ 1924485 h 2262110"/>
              <a:gd name="connsiteX91" fmla="*/ 1645279 w 2360305"/>
              <a:gd name="connsiteY91" fmla="*/ 1892503 h 2262110"/>
              <a:gd name="connsiteX92" fmla="*/ 1728284 w 2360305"/>
              <a:gd name="connsiteY92" fmla="*/ 1826132 h 2262110"/>
              <a:gd name="connsiteX93" fmla="*/ 1898897 w 2360305"/>
              <a:gd name="connsiteY93" fmla="*/ 1697664 h 2262110"/>
              <a:gd name="connsiteX94" fmla="*/ 2057854 w 2360305"/>
              <a:gd name="connsiteY94" fmla="*/ 1569901 h 2262110"/>
              <a:gd name="connsiteX95" fmla="*/ 2184953 w 2360305"/>
              <a:gd name="connsiteY95" fmla="*/ 1423472 h 2262110"/>
              <a:gd name="connsiteX96" fmla="*/ 2228260 w 2360305"/>
              <a:gd name="connsiteY96" fmla="*/ 1338352 h 2262110"/>
              <a:gd name="connsiteX97" fmla="*/ 2254642 w 2360305"/>
              <a:gd name="connsiteY97" fmla="*/ 1245350 h 2262110"/>
              <a:gd name="connsiteX98" fmla="*/ 2261943 w 2360305"/>
              <a:gd name="connsiteY98" fmla="*/ 1196568 h 2262110"/>
              <a:gd name="connsiteX99" fmla="*/ 2263146 w 2360305"/>
              <a:gd name="connsiteY99" fmla="*/ 1184207 h 2262110"/>
              <a:gd name="connsiteX100" fmla="*/ 2264058 w 2360305"/>
              <a:gd name="connsiteY100" fmla="*/ 1171596 h 2262110"/>
              <a:gd name="connsiteX101" fmla="*/ 2265386 w 2360305"/>
              <a:gd name="connsiteY101" fmla="*/ 1145546 h 2262110"/>
              <a:gd name="connsiteX102" fmla="*/ 2263104 w 2360305"/>
              <a:gd name="connsiteY102" fmla="*/ 1041386 h 2262110"/>
              <a:gd name="connsiteX103" fmla="*/ 2248461 w 2360305"/>
              <a:gd name="connsiteY103" fmla="*/ 938512 h 2262110"/>
              <a:gd name="connsiteX104" fmla="*/ 2223614 w 2360305"/>
              <a:gd name="connsiteY104" fmla="*/ 838127 h 2262110"/>
              <a:gd name="connsiteX105" fmla="*/ 2159442 w 2360305"/>
              <a:gd name="connsiteY105" fmla="*/ 643371 h 2262110"/>
              <a:gd name="connsiteX106" fmla="*/ 2115721 w 2360305"/>
              <a:gd name="connsiteY106" fmla="*/ 550909 h 2262110"/>
              <a:gd name="connsiteX107" fmla="*/ 2102986 w 2360305"/>
              <a:gd name="connsiteY107" fmla="*/ 528758 h 2262110"/>
              <a:gd name="connsiteX108" fmla="*/ 2089587 w 2360305"/>
              <a:gd name="connsiteY108" fmla="*/ 507022 h 2262110"/>
              <a:gd name="connsiteX109" fmla="*/ 2075401 w 2360305"/>
              <a:gd name="connsiteY109" fmla="*/ 485783 h 2262110"/>
              <a:gd name="connsiteX110" fmla="*/ 2060592 w 2360305"/>
              <a:gd name="connsiteY110" fmla="*/ 465001 h 2262110"/>
              <a:gd name="connsiteX111" fmla="*/ 1920384 w 2360305"/>
              <a:gd name="connsiteY111" fmla="*/ 318696 h 2262110"/>
              <a:gd name="connsiteX112" fmla="*/ 1751596 w 2360305"/>
              <a:gd name="connsiteY112" fmla="*/ 208438 h 2262110"/>
              <a:gd name="connsiteX113" fmla="*/ 1561653 w 2360305"/>
              <a:gd name="connsiteY113" fmla="*/ 139206 h 2262110"/>
              <a:gd name="connsiteX114" fmla="*/ 1360094 w 2360305"/>
              <a:gd name="connsiteY114" fmla="*/ 110501 h 2262110"/>
              <a:gd name="connsiteX115" fmla="*/ 1155840 w 2360305"/>
              <a:gd name="connsiteY115" fmla="*/ 117801 h 2262110"/>
              <a:gd name="connsiteX116" fmla="*/ 955360 w 2360305"/>
              <a:gd name="connsiteY116" fmla="*/ 159946 h 2262110"/>
              <a:gd name="connsiteX117" fmla="*/ 763591 w 2360305"/>
              <a:gd name="connsiteY117" fmla="*/ 233286 h 2262110"/>
              <a:gd name="connsiteX118" fmla="*/ 420912 w 2360305"/>
              <a:gd name="connsiteY118" fmla="*/ 458613 h 2262110"/>
              <a:gd name="connsiteX119" fmla="*/ 280830 w 2360305"/>
              <a:gd name="connsiteY119" fmla="*/ 608983 h 2262110"/>
              <a:gd name="connsiteX120" fmla="*/ 170074 w 2360305"/>
              <a:gd name="connsiteY120" fmla="*/ 781671 h 2262110"/>
              <a:gd name="connsiteX121" fmla="*/ 94910 w 2360305"/>
              <a:gd name="connsiteY121" fmla="*/ 972568 h 2262110"/>
              <a:gd name="connsiteX122" fmla="*/ 67573 w 2360305"/>
              <a:gd name="connsiteY122" fmla="*/ 1176076 h 2262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2360305" h="2262110">
                <a:moveTo>
                  <a:pt x="0" y="1176076"/>
                </a:moveTo>
                <a:cubicBezTo>
                  <a:pt x="207" y="1102032"/>
                  <a:pt x="7923" y="1027988"/>
                  <a:pt x="23022" y="955271"/>
                </a:cubicBezTo>
                <a:cubicBezTo>
                  <a:pt x="38080" y="882595"/>
                  <a:pt x="61144" y="811330"/>
                  <a:pt x="92213" y="743715"/>
                </a:cubicBezTo>
                <a:cubicBezTo>
                  <a:pt x="154643" y="608486"/>
                  <a:pt x="245114" y="487484"/>
                  <a:pt x="351638" y="384444"/>
                </a:cubicBezTo>
                <a:cubicBezTo>
                  <a:pt x="405025" y="332924"/>
                  <a:pt x="462726" y="285926"/>
                  <a:pt x="523662" y="243698"/>
                </a:cubicBezTo>
                <a:cubicBezTo>
                  <a:pt x="584681" y="201511"/>
                  <a:pt x="648895" y="163929"/>
                  <a:pt x="715929" y="131946"/>
                </a:cubicBezTo>
                <a:cubicBezTo>
                  <a:pt x="850163" y="68438"/>
                  <a:pt x="994684" y="26459"/>
                  <a:pt x="1142731" y="8705"/>
                </a:cubicBezTo>
                <a:cubicBezTo>
                  <a:pt x="1216734" y="-48"/>
                  <a:pt x="1291816" y="-2163"/>
                  <a:pt x="1366109" y="2192"/>
                </a:cubicBezTo>
                <a:cubicBezTo>
                  <a:pt x="1440527" y="6714"/>
                  <a:pt x="1514903" y="17789"/>
                  <a:pt x="1587579" y="36581"/>
                </a:cubicBezTo>
                <a:cubicBezTo>
                  <a:pt x="1660254" y="55330"/>
                  <a:pt x="1731229" y="81878"/>
                  <a:pt x="1798304" y="116391"/>
                </a:cubicBezTo>
                <a:cubicBezTo>
                  <a:pt x="1865297" y="150903"/>
                  <a:pt x="1928722" y="193090"/>
                  <a:pt x="1985013" y="243283"/>
                </a:cubicBezTo>
                <a:cubicBezTo>
                  <a:pt x="2041344" y="293434"/>
                  <a:pt x="2090873" y="350554"/>
                  <a:pt x="2134304" y="411407"/>
                </a:cubicBezTo>
                <a:lnTo>
                  <a:pt x="2150399" y="434388"/>
                </a:lnTo>
                <a:lnTo>
                  <a:pt x="2165830" y="457783"/>
                </a:lnTo>
                <a:cubicBezTo>
                  <a:pt x="2170808" y="465665"/>
                  <a:pt x="2175910" y="473505"/>
                  <a:pt x="2180805" y="481428"/>
                </a:cubicBezTo>
                <a:lnTo>
                  <a:pt x="2195241" y="505404"/>
                </a:lnTo>
                <a:cubicBezTo>
                  <a:pt x="2214115" y="537594"/>
                  <a:pt x="2231910" y="570406"/>
                  <a:pt x="2247964" y="604047"/>
                </a:cubicBezTo>
                <a:cubicBezTo>
                  <a:pt x="2280153" y="671330"/>
                  <a:pt x="2304959" y="742139"/>
                  <a:pt x="2320141" y="814773"/>
                </a:cubicBezTo>
                <a:cubicBezTo>
                  <a:pt x="2327691" y="851111"/>
                  <a:pt x="2332959" y="887739"/>
                  <a:pt x="2337066" y="924408"/>
                </a:cubicBezTo>
                <a:cubicBezTo>
                  <a:pt x="2341255" y="961037"/>
                  <a:pt x="2344615" y="997623"/>
                  <a:pt x="2348058" y="1034127"/>
                </a:cubicBezTo>
                <a:cubicBezTo>
                  <a:pt x="2351336" y="1070672"/>
                  <a:pt x="2354239" y="1107217"/>
                  <a:pt x="2356811" y="1143845"/>
                </a:cubicBezTo>
                <a:lnTo>
                  <a:pt x="2358595" y="1171348"/>
                </a:lnTo>
                <a:cubicBezTo>
                  <a:pt x="2358926" y="1175869"/>
                  <a:pt x="2359134" y="1180722"/>
                  <a:pt x="2359383" y="1185493"/>
                </a:cubicBezTo>
                <a:cubicBezTo>
                  <a:pt x="2359632" y="1190263"/>
                  <a:pt x="2359881" y="1195075"/>
                  <a:pt x="2359963" y="1199887"/>
                </a:cubicBezTo>
                <a:cubicBezTo>
                  <a:pt x="2360586" y="1219093"/>
                  <a:pt x="2360378" y="1238465"/>
                  <a:pt x="2359175" y="1257878"/>
                </a:cubicBezTo>
                <a:cubicBezTo>
                  <a:pt x="2354695" y="1335573"/>
                  <a:pt x="2333830" y="1413848"/>
                  <a:pt x="2300106" y="1485653"/>
                </a:cubicBezTo>
                <a:cubicBezTo>
                  <a:pt x="2266464" y="1557664"/>
                  <a:pt x="2220088" y="1622293"/>
                  <a:pt x="2168817" y="1679081"/>
                </a:cubicBezTo>
                <a:cubicBezTo>
                  <a:pt x="2143181" y="1707578"/>
                  <a:pt x="2116260" y="1734292"/>
                  <a:pt x="2088799" y="1759721"/>
                </a:cubicBezTo>
                <a:cubicBezTo>
                  <a:pt x="2061338" y="1785149"/>
                  <a:pt x="2033504" y="1809623"/>
                  <a:pt x="2005380" y="1833018"/>
                </a:cubicBezTo>
                <a:cubicBezTo>
                  <a:pt x="1949256" y="1880017"/>
                  <a:pt x="1891887" y="1922867"/>
                  <a:pt x="1835928" y="1965095"/>
                </a:cubicBezTo>
                <a:lnTo>
                  <a:pt x="1793285" y="1997326"/>
                </a:lnTo>
                <a:cubicBezTo>
                  <a:pt x="1778850" y="2008153"/>
                  <a:pt x="1764290" y="2019063"/>
                  <a:pt x="1749481" y="2029765"/>
                </a:cubicBezTo>
                <a:cubicBezTo>
                  <a:pt x="1734713" y="2040509"/>
                  <a:pt x="1719780" y="2051211"/>
                  <a:pt x="1704598" y="2061789"/>
                </a:cubicBezTo>
                <a:cubicBezTo>
                  <a:pt x="1689374" y="2072283"/>
                  <a:pt x="1674026" y="2082695"/>
                  <a:pt x="1658304" y="2092900"/>
                </a:cubicBezTo>
                <a:cubicBezTo>
                  <a:pt x="1627028" y="2113350"/>
                  <a:pt x="1594755" y="2133178"/>
                  <a:pt x="1561113" y="2151306"/>
                </a:cubicBezTo>
                <a:cubicBezTo>
                  <a:pt x="1527513" y="2169516"/>
                  <a:pt x="1492752" y="2186440"/>
                  <a:pt x="1456580" y="2200959"/>
                </a:cubicBezTo>
                <a:cubicBezTo>
                  <a:pt x="1384568" y="2230411"/>
                  <a:pt x="1307205" y="2250280"/>
                  <a:pt x="1229096" y="2258079"/>
                </a:cubicBezTo>
                <a:cubicBezTo>
                  <a:pt x="1209558" y="2259946"/>
                  <a:pt x="1190020" y="2261356"/>
                  <a:pt x="1170524" y="2261771"/>
                </a:cubicBezTo>
                <a:lnTo>
                  <a:pt x="1155881" y="2262103"/>
                </a:lnTo>
                <a:cubicBezTo>
                  <a:pt x="1151028" y="2262144"/>
                  <a:pt x="1146133" y="2262020"/>
                  <a:pt x="1141280" y="2262020"/>
                </a:cubicBezTo>
                <a:lnTo>
                  <a:pt x="1126720" y="2261854"/>
                </a:lnTo>
                <a:lnTo>
                  <a:pt x="1112574" y="2261314"/>
                </a:lnTo>
                <a:cubicBezTo>
                  <a:pt x="1074909" y="2260112"/>
                  <a:pt x="1037161" y="2257125"/>
                  <a:pt x="999579" y="2252313"/>
                </a:cubicBezTo>
                <a:cubicBezTo>
                  <a:pt x="961955" y="2247750"/>
                  <a:pt x="924414" y="2241196"/>
                  <a:pt x="887289" y="2232485"/>
                </a:cubicBezTo>
                <a:cubicBezTo>
                  <a:pt x="850204" y="2223691"/>
                  <a:pt x="813410" y="2213279"/>
                  <a:pt x="776989" y="2201415"/>
                </a:cubicBezTo>
                <a:cubicBezTo>
                  <a:pt x="704272" y="2177481"/>
                  <a:pt x="632385" y="2147697"/>
                  <a:pt x="565849" y="2107999"/>
                </a:cubicBezTo>
                <a:cubicBezTo>
                  <a:pt x="499271" y="2068384"/>
                  <a:pt x="439828" y="2018150"/>
                  <a:pt x="387893" y="1962565"/>
                </a:cubicBezTo>
                <a:cubicBezTo>
                  <a:pt x="361801" y="1934814"/>
                  <a:pt x="338074" y="1905279"/>
                  <a:pt x="315757" y="1875039"/>
                </a:cubicBezTo>
                <a:cubicBezTo>
                  <a:pt x="293564" y="1844675"/>
                  <a:pt x="272450" y="1813854"/>
                  <a:pt x="252747" y="1782369"/>
                </a:cubicBezTo>
                <a:cubicBezTo>
                  <a:pt x="247686" y="1774571"/>
                  <a:pt x="242915" y="1766648"/>
                  <a:pt x="238021" y="1758766"/>
                </a:cubicBezTo>
                <a:lnTo>
                  <a:pt x="223958" y="1735869"/>
                </a:lnTo>
                <a:cubicBezTo>
                  <a:pt x="214957" y="1721060"/>
                  <a:pt x="205624" y="1706376"/>
                  <a:pt x="196207" y="1691484"/>
                </a:cubicBezTo>
                <a:lnTo>
                  <a:pt x="138714" y="1600805"/>
                </a:lnTo>
                <a:cubicBezTo>
                  <a:pt x="119425" y="1569901"/>
                  <a:pt x="100385" y="1538085"/>
                  <a:pt x="82590" y="1504942"/>
                </a:cubicBezTo>
                <a:cubicBezTo>
                  <a:pt x="73713" y="1488349"/>
                  <a:pt x="65126" y="1471466"/>
                  <a:pt x="57286" y="1454127"/>
                </a:cubicBezTo>
                <a:cubicBezTo>
                  <a:pt x="49487" y="1436746"/>
                  <a:pt x="42228" y="1419033"/>
                  <a:pt x="35799" y="1400947"/>
                </a:cubicBezTo>
                <a:cubicBezTo>
                  <a:pt x="29493" y="1382820"/>
                  <a:pt x="23893" y="1364444"/>
                  <a:pt x="19330" y="1345777"/>
                </a:cubicBezTo>
                <a:cubicBezTo>
                  <a:pt x="17173" y="1336444"/>
                  <a:pt x="14975" y="1327069"/>
                  <a:pt x="13191" y="1317653"/>
                </a:cubicBezTo>
                <a:lnTo>
                  <a:pt x="10495" y="1303549"/>
                </a:lnTo>
                <a:lnTo>
                  <a:pt x="8255" y="1289404"/>
                </a:lnTo>
                <a:cubicBezTo>
                  <a:pt x="2447" y="1251656"/>
                  <a:pt x="0" y="1213700"/>
                  <a:pt x="0" y="1176076"/>
                </a:cubicBezTo>
                <a:close/>
                <a:moveTo>
                  <a:pt x="67573" y="1176076"/>
                </a:moveTo>
                <a:cubicBezTo>
                  <a:pt x="67947" y="1209842"/>
                  <a:pt x="71265" y="1243359"/>
                  <a:pt x="79105" y="1275715"/>
                </a:cubicBezTo>
                <a:cubicBezTo>
                  <a:pt x="86821" y="1308112"/>
                  <a:pt x="98809" y="1339099"/>
                  <a:pt x="113161" y="1368924"/>
                </a:cubicBezTo>
                <a:cubicBezTo>
                  <a:pt x="120421" y="1383816"/>
                  <a:pt x="128468" y="1398417"/>
                  <a:pt x="136930" y="1412811"/>
                </a:cubicBezTo>
                <a:cubicBezTo>
                  <a:pt x="145517" y="1427164"/>
                  <a:pt x="154684" y="1441309"/>
                  <a:pt x="164225" y="1455288"/>
                </a:cubicBezTo>
                <a:cubicBezTo>
                  <a:pt x="183555" y="1483164"/>
                  <a:pt x="205043" y="1510210"/>
                  <a:pt x="227277" y="1537380"/>
                </a:cubicBezTo>
                <a:cubicBezTo>
                  <a:pt x="249511" y="1564592"/>
                  <a:pt x="272741" y="1591804"/>
                  <a:pt x="295514" y="1620094"/>
                </a:cubicBezTo>
                <a:cubicBezTo>
                  <a:pt x="306921" y="1634198"/>
                  <a:pt x="318204" y="1648633"/>
                  <a:pt x="329446" y="1663276"/>
                </a:cubicBezTo>
                <a:lnTo>
                  <a:pt x="345748" y="1684473"/>
                </a:lnTo>
                <a:cubicBezTo>
                  <a:pt x="351099" y="1691235"/>
                  <a:pt x="356201" y="1698162"/>
                  <a:pt x="361718" y="1704758"/>
                </a:cubicBezTo>
                <a:cubicBezTo>
                  <a:pt x="404776" y="1758435"/>
                  <a:pt x="451484" y="1807839"/>
                  <a:pt x="498939" y="1854672"/>
                </a:cubicBezTo>
                <a:cubicBezTo>
                  <a:pt x="522791" y="1877984"/>
                  <a:pt x="547058" y="1900509"/>
                  <a:pt x="571905" y="1922121"/>
                </a:cubicBezTo>
                <a:cubicBezTo>
                  <a:pt x="596752" y="1943732"/>
                  <a:pt x="622056" y="1964639"/>
                  <a:pt x="648314" y="1984301"/>
                </a:cubicBezTo>
                <a:cubicBezTo>
                  <a:pt x="700622" y="2023709"/>
                  <a:pt x="757037" y="2058926"/>
                  <a:pt x="819010" y="2082654"/>
                </a:cubicBezTo>
                <a:cubicBezTo>
                  <a:pt x="849914" y="2094518"/>
                  <a:pt x="881937" y="2103602"/>
                  <a:pt x="914500" y="2110446"/>
                </a:cubicBezTo>
                <a:cubicBezTo>
                  <a:pt x="922672" y="2112064"/>
                  <a:pt x="930761" y="2113931"/>
                  <a:pt x="938974" y="2115341"/>
                </a:cubicBezTo>
                <a:lnTo>
                  <a:pt x="963656" y="2119448"/>
                </a:lnTo>
                <a:cubicBezTo>
                  <a:pt x="980207" y="2121646"/>
                  <a:pt x="996758" y="2123969"/>
                  <a:pt x="1013475" y="2125338"/>
                </a:cubicBezTo>
                <a:cubicBezTo>
                  <a:pt x="1021813" y="2126127"/>
                  <a:pt x="1030151" y="2126873"/>
                  <a:pt x="1038530" y="2127246"/>
                </a:cubicBezTo>
                <a:cubicBezTo>
                  <a:pt x="1046909" y="2127661"/>
                  <a:pt x="1055247" y="2128325"/>
                  <a:pt x="1063668" y="2128574"/>
                </a:cubicBezTo>
                <a:lnTo>
                  <a:pt x="1088888" y="2129155"/>
                </a:lnTo>
                <a:cubicBezTo>
                  <a:pt x="1097268" y="2129362"/>
                  <a:pt x="1105730" y="2129072"/>
                  <a:pt x="1114151" y="2129030"/>
                </a:cubicBezTo>
                <a:lnTo>
                  <a:pt x="1126803" y="2128906"/>
                </a:lnTo>
                <a:cubicBezTo>
                  <a:pt x="1130909" y="2128781"/>
                  <a:pt x="1134933" y="2128532"/>
                  <a:pt x="1138998" y="2128366"/>
                </a:cubicBezTo>
                <a:cubicBezTo>
                  <a:pt x="1143063" y="2128159"/>
                  <a:pt x="1147128" y="2128034"/>
                  <a:pt x="1151152" y="2127744"/>
                </a:cubicBezTo>
                <a:lnTo>
                  <a:pt x="1163265" y="2126749"/>
                </a:lnTo>
                <a:cubicBezTo>
                  <a:pt x="1179401" y="2125463"/>
                  <a:pt x="1195413" y="2123306"/>
                  <a:pt x="1211300" y="2120817"/>
                </a:cubicBezTo>
                <a:cubicBezTo>
                  <a:pt x="1274891" y="2110281"/>
                  <a:pt x="1336035" y="2089664"/>
                  <a:pt x="1394275" y="2060752"/>
                </a:cubicBezTo>
                <a:cubicBezTo>
                  <a:pt x="1452722" y="2032171"/>
                  <a:pt x="1508349" y="1995584"/>
                  <a:pt x="1563312" y="1955430"/>
                </a:cubicBezTo>
                <a:cubicBezTo>
                  <a:pt x="1577042" y="1945433"/>
                  <a:pt x="1590690" y="1935021"/>
                  <a:pt x="1604296" y="1924485"/>
                </a:cubicBezTo>
                <a:cubicBezTo>
                  <a:pt x="1617984" y="1913990"/>
                  <a:pt x="1631632" y="1903329"/>
                  <a:pt x="1645279" y="1892503"/>
                </a:cubicBezTo>
                <a:lnTo>
                  <a:pt x="1728284" y="1826132"/>
                </a:lnTo>
                <a:cubicBezTo>
                  <a:pt x="1785238" y="1780959"/>
                  <a:pt x="1842731" y="1738897"/>
                  <a:pt x="1898897" y="1697664"/>
                </a:cubicBezTo>
                <a:cubicBezTo>
                  <a:pt x="1955021" y="1656432"/>
                  <a:pt x="2009030" y="1614784"/>
                  <a:pt x="2057854" y="1569901"/>
                </a:cubicBezTo>
                <a:cubicBezTo>
                  <a:pt x="2106678" y="1525101"/>
                  <a:pt x="2150772" y="1477356"/>
                  <a:pt x="2184953" y="1423472"/>
                </a:cubicBezTo>
                <a:cubicBezTo>
                  <a:pt x="2202044" y="1396550"/>
                  <a:pt x="2216645" y="1368177"/>
                  <a:pt x="2228260" y="1338352"/>
                </a:cubicBezTo>
                <a:cubicBezTo>
                  <a:pt x="2239958" y="1308568"/>
                  <a:pt x="2248378" y="1277374"/>
                  <a:pt x="2254642" y="1245350"/>
                </a:cubicBezTo>
                <a:cubicBezTo>
                  <a:pt x="2257753" y="1229339"/>
                  <a:pt x="2260242" y="1213036"/>
                  <a:pt x="2261943" y="1196568"/>
                </a:cubicBezTo>
                <a:cubicBezTo>
                  <a:pt x="2262441" y="1192462"/>
                  <a:pt x="2262772" y="1188313"/>
                  <a:pt x="2263146" y="1184207"/>
                </a:cubicBezTo>
                <a:cubicBezTo>
                  <a:pt x="2263478" y="1180059"/>
                  <a:pt x="2263893" y="1175993"/>
                  <a:pt x="2264058" y="1171596"/>
                </a:cubicBezTo>
                <a:lnTo>
                  <a:pt x="2265386" y="1145546"/>
                </a:lnTo>
                <a:cubicBezTo>
                  <a:pt x="2266589" y="1110785"/>
                  <a:pt x="2265842" y="1075982"/>
                  <a:pt x="2263104" y="1041386"/>
                </a:cubicBezTo>
                <a:cubicBezTo>
                  <a:pt x="2260449" y="1006749"/>
                  <a:pt x="2255347" y="972402"/>
                  <a:pt x="2248461" y="938512"/>
                </a:cubicBezTo>
                <a:cubicBezTo>
                  <a:pt x="2241492" y="904622"/>
                  <a:pt x="2232781" y="871188"/>
                  <a:pt x="2223614" y="838127"/>
                </a:cubicBezTo>
                <a:cubicBezTo>
                  <a:pt x="2205321" y="771964"/>
                  <a:pt x="2185119" y="706672"/>
                  <a:pt x="2159442" y="643371"/>
                </a:cubicBezTo>
                <a:cubicBezTo>
                  <a:pt x="2146583" y="611763"/>
                  <a:pt x="2132230" y="580734"/>
                  <a:pt x="2115721" y="550909"/>
                </a:cubicBezTo>
                <a:cubicBezTo>
                  <a:pt x="2111697" y="543401"/>
                  <a:pt x="2107258" y="536100"/>
                  <a:pt x="2102986" y="528758"/>
                </a:cubicBezTo>
                <a:cubicBezTo>
                  <a:pt x="2098589" y="521457"/>
                  <a:pt x="2094026" y="514281"/>
                  <a:pt x="2089587" y="507022"/>
                </a:cubicBezTo>
                <a:lnTo>
                  <a:pt x="2075401" y="485783"/>
                </a:lnTo>
                <a:lnTo>
                  <a:pt x="2060592" y="465001"/>
                </a:lnTo>
                <a:cubicBezTo>
                  <a:pt x="2020064" y="410370"/>
                  <a:pt x="1972485" y="361505"/>
                  <a:pt x="1920384" y="318696"/>
                </a:cubicBezTo>
                <a:cubicBezTo>
                  <a:pt x="1868408" y="275763"/>
                  <a:pt x="1811952" y="238429"/>
                  <a:pt x="1751596" y="208438"/>
                </a:cubicBezTo>
                <a:cubicBezTo>
                  <a:pt x="1691282" y="178364"/>
                  <a:pt x="1627442" y="155301"/>
                  <a:pt x="1561653" y="139206"/>
                </a:cubicBezTo>
                <a:cubicBezTo>
                  <a:pt x="1495863" y="123069"/>
                  <a:pt x="1428248" y="113778"/>
                  <a:pt x="1360094" y="110501"/>
                </a:cubicBezTo>
                <a:cubicBezTo>
                  <a:pt x="1291816" y="107058"/>
                  <a:pt x="1223620" y="109339"/>
                  <a:pt x="1155840" y="117801"/>
                </a:cubicBezTo>
                <a:cubicBezTo>
                  <a:pt x="1088100" y="126305"/>
                  <a:pt x="1020983" y="140533"/>
                  <a:pt x="955360" y="159946"/>
                </a:cubicBezTo>
                <a:cubicBezTo>
                  <a:pt x="889694" y="179277"/>
                  <a:pt x="825647" y="204290"/>
                  <a:pt x="763591" y="233286"/>
                </a:cubicBezTo>
                <a:cubicBezTo>
                  <a:pt x="639105" y="290655"/>
                  <a:pt x="522874" y="366732"/>
                  <a:pt x="420912" y="458613"/>
                </a:cubicBezTo>
                <a:cubicBezTo>
                  <a:pt x="370098" y="504699"/>
                  <a:pt x="323016" y="554974"/>
                  <a:pt x="280830" y="608983"/>
                </a:cubicBezTo>
                <a:cubicBezTo>
                  <a:pt x="238560" y="662909"/>
                  <a:pt x="201268" y="720734"/>
                  <a:pt x="170074" y="781671"/>
                </a:cubicBezTo>
                <a:cubicBezTo>
                  <a:pt x="138880" y="842565"/>
                  <a:pt x="112913" y="906322"/>
                  <a:pt x="94910" y="972568"/>
                </a:cubicBezTo>
                <a:cubicBezTo>
                  <a:pt x="76907" y="1038648"/>
                  <a:pt x="67532" y="1107342"/>
                  <a:pt x="67573" y="1176076"/>
                </a:cubicBezTo>
                <a:close/>
              </a:path>
            </a:pathLst>
          </a:custGeom>
          <a:solidFill>
            <a:schemeClr val="bg1">
              <a:alpha val="30000"/>
            </a:schemeClr>
          </a:solidFill>
          <a:ln w="4132" cap="flat">
            <a:noFill/>
            <a:prstDash val="solid"/>
            <a:miter/>
          </a:ln>
        </p:spPr>
        <p:txBody>
          <a:bodyPr rtlCol="0" anchor="ctr"/>
          <a:lstStyle/>
          <a:p>
            <a:endParaRPr lang="en-US"/>
          </a:p>
        </p:txBody>
      </p:sp>
      <p:sp useBgFill="1">
        <p:nvSpPr>
          <p:cNvPr id="33" name="Freeform: Shape 32">
            <a:extLst>
              <a:ext uri="{FF2B5EF4-FFF2-40B4-BE49-F238E27FC236}">
                <a16:creationId xmlns:a16="http://schemas.microsoft.com/office/drawing/2014/main" id="{01C84AF8-30D9-46A2-82DB-3344A0670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44687" y="778184"/>
            <a:ext cx="2381036" cy="2381037"/>
          </a:xfrm>
          <a:custGeom>
            <a:avLst/>
            <a:gdLst>
              <a:gd name="connsiteX0" fmla="*/ 1190518 w 2381036"/>
              <a:gd name="connsiteY0" fmla="*/ 0 h 2381036"/>
              <a:gd name="connsiteX1" fmla="*/ 0 w 2381036"/>
              <a:gd name="connsiteY1" fmla="*/ 1190518 h 2381036"/>
              <a:gd name="connsiteX2" fmla="*/ 1190518 w 2381036"/>
              <a:gd name="connsiteY2" fmla="*/ 2381036 h 2381036"/>
              <a:gd name="connsiteX3" fmla="*/ 2381036 w 2381036"/>
              <a:gd name="connsiteY3" fmla="*/ 1190518 h 2381036"/>
              <a:gd name="connsiteX4" fmla="*/ 1190518 w 2381036"/>
              <a:gd name="connsiteY4" fmla="*/ 0 h 2381036"/>
              <a:gd name="connsiteX5" fmla="*/ 2143804 w 2381036"/>
              <a:gd name="connsiteY5" fmla="*/ 573647 h 2381036"/>
              <a:gd name="connsiteX6" fmla="*/ 2168693 w 2381036"/>
              <a:gd name="connsiteY6" fmla="*/ 623176 h 2381036"/>
              <a:gd name="connsiteX7" fmla="*/ 2191051 w 2381036"/>
              <a:gd name="connsiteY7" fmla="*/ 673783 h 2381036"/>
              <a:gd name="connsiteX8" fmla="*/ 2258085 w 2381036"/>
              <a:gd name="connsiteY8" fmla="*/ 884883 h 2381036"/>
              <a:gd name="connsiteX9" fmla="*/ 2291436 w 2381036"/>
              <a:gd name="connsiteY9" fmla="*/ 1104029 h 2381036"/>
              <a:gd name="connsiteX10" fmla="*/ 2296912 w 2381036"/>
              <a:gd name="connsiteY10" fmla="*/ 1214702 h 2381036"/>
              <a:gd name="connsiteX11" fmla="*/ 2297161 w 2381036"/>
              <a:gd name="connsiteY11" fmla="*/ 1234571 h 2381036"/>
              <a:gd name="connsiteX12" fmla="*/ 2297202 w 2381036"/>
              <a:gd name="connsiteY12" fmla="*/ 1242494 h 2381036"/>
              <a:gd name="connsiteX13" fmla="*/ 2297078 w 2381036"/>
              <a:gd name="connsiteY13" fmla="*/ 1267549 h 2381036"/>
              <a:gd name="connsiteX14" fmla="*/ 2297036 w 2381036"/>
              <a:gd name="connsiteY14" fmla="*/ 1269582 h 2381036"/>
              <a:gd name="connsiteX15" fmla="*/ 2293925 w 2381036"/>
              <a:gd name="connsiteY15" fmla="*/ 1322056 h 2381036"/>
              <a:gd name="connsiteX16" fmla="*/ 2238962 w 2381036"/>
              <a:gd name="connsiteY16" fmla="*/ 1518885 h 2381036"/>
              <a:gd name="connsiteX17" fmla="*/ 2186364 w 2381036"/>
              <a:gd name="connsiteY17" fmla="*/ 1606785 h 2381036"/>
              <a:gd name="connsiteX18" fmla="*/ 2119869 w 2381036"/>
              <a:gd name="connsiteY18" fmla="*/ 1687507 h 2381036"/>
              <a:gd name="connsiteX19" fmla="*/ 1959087 w 2381036"/>
              <a:gd name="connsiteY19" fmla="*/ 1833854 h 2381036"/>
              <a:gd name="connsiteX20" fmla="*/ 1855549 w 2381036"/>
              <a:gd name="connsiteY20" fmla="*/ 1915490 h 2381036"/>
              <a:gd name="connsiteX21" fmla="*/ 1780385 w 2381036"/>
              <a:gd name="connsiteY21" fmla="*/ 1974352 h 2381036"/>
              <a:gd name="connsiteX22" fmla="*/ 1735792 w 2381036"/>
              <a:gd name="connsiteY22" fmla="*/ 2010026 h 2381036"/>
              <a:gd name="connsiteX23" fmla="*/ 1692070 w 2381036"/>
              <a:gd name="connsiteY23" fmla="*/ 2044124 h 2381036"/>
              <a:gd name="connsiteX24" fmla="*/ 1603508 w 2381036"/>
              <a:gd name="connsiteY24" fmla="*/ 2108461 h 2381036"/>
              <a:gd name="connsiteX25" fmla="*/ 1512912 w 2381036"/>
              <a:gd name="connsiteY25" fmla="*/ 2165042 h 2381036"/>
              <a:gd name="connsiteX26" fmla="*/ 1419537 w 2381036"/>
              <a:gd name="connsiteY26" fmla="*/ 2211336 h 2381036"/>
              <a:gd name="connsiteX27" fmla="*/ 1222915 w 2381036"/>
              <a:gd name="connsiteY27" fmla="*/ 2264473 h 2381036"/>
              <a:gd name="connsiteX28" fmla="*/ 1172059 w 2381036"/>
              <a:gd name="connsiteY28" fmla="*/ 2268912 h 2381036"/>
              <a:gd name="connsiteX29" fmla="*/ 1159075 w 2381036"/>
              <a:gd name="connsiteY29" fmla="*/ 2269575 h 2381036"/>
              <a:gd name="connsiteX30" fmla="*/ 1146174 w 2381036"/>
              <a:gd name="connsiteY30" fmla="*/ 2269907 h 2381036"/>
              <a:gd name="connsiteX31" fmla="*/ 1146050 w 2381036"/>
              <a:gd name="connsiteY31" fmla="*/ 2269907 h 2381036"/>
              <a:gd name="connsiteX32" fmla="*/ 1145925 w 2381036"/>
              <a:gd name="connsiteY32" fmla="*/ 2269907 h 2381036"/>
              <a:gd name="connsiteX33" fmla="*/ 1132195 w 2381036"/>
              <a:gd name="connsiteY33" fmla="*/ 2270115 h 2381036"/>
              <a:gd name="connsiteX34" fmla="*/ 1125143 w 2381036"/>
              <a:gd name="connsiteY34" fmla="*/ 2270073 h 2381036"/>
              <a:gd name="connsiteX35" fmla="*/ 1119792 w 2381036"/>
              <a:gd name="connsiteY35" fmla="*/ 2270073 h 2381036"/>
              <a:gd name="connsiteX36" fmla="*/ 1013226 w 2381036"/>
              <a:gd name="connsiteY36" fmla="*/ 2265427 h 2381036"/>
              <a:gd name="connsiteX37" fmla="*/ 961748 w 2381036"/>
              <a:gd name="connsiteY37" fmla="*/ 2259578 h 2381036"/>
              <a:gd name="connsiteX38" fmla="*/ 910477 w 2381036"/>
              <a:gd name="connsiteY38" fmla="*/ 2250950 h 2381036"/>
              <a:gd name="connsiteX39" fmla="*/ 809428 w 2381036"/>
              <a:gd name="connsiteY39" fmla="*/ 2224776 h 2381036"/>
              <a:gd name="connsiteX40" fmla="*/ 712652 w 2381036"/>
              <a:gd name="connsiteY40" fmla="*/ 2186944 h 2381036"/>
              <a:gd name="connsiteX41" fmla="*/ 712569 w 2381036"/>
              <a:gd name="connsiteY41" fmla="*/ 2186903 h 2381036"/>
              <a:gd name="connsiteX42" fmla="*/ 712486 w 2381036"/>
              <a:gd name="connsiteY42" fmla="*/ 2186861 h 2381036"/>
              <a:gd name="connsiteX43" fmla="*/ 620812 w 2381036"/>
              <a:gd name="connsiteY43" fmla="*/ 2136793 h 2381036"/>
              <a:gd name="connsiteX44" fmla="*/ 454346 w 2381036"/>
              <a:gd name="connsiteY44" fmla="*/ 2003099 h 2381036"/>
              <a:gd name="connsiteX45" fmla="*/ 379929 w 2381036"/>
              <a:gd name="connsiteY45" fmla="*/ 1922707 h 2381036"/>
              <a:gd name="connsiteX46" fmla="*/ 347490 w 2381036"/>
              <a:gd name="connsiteY46" fmla="*/ 1883383 h 2381036"/>
              <a:gd name="connsiteX47" fmla="*/ 344752 w 2381036"/>
              <a:gd name="connsiteY47" fmla="*/ 1879981 h 2381036"/>
              <a:gd name="connsiteX48" fmla="*/ 339318 w 2381036"/>
              <a:gd name="connsiteY48" fmla="*/ 1872971 h 2381036"/>
              <a:gd name="connsiteX49" fmla="*/ 311152 w 2381036"/>
              <a:gd name="connsiteY49" fmla="*/ 1835845 h 2381036"/>
              <a:gd name="connsiteX50" fmla="*/ 311070 w 2381036"/>
              <a:gd name="connsiteY50" fmla="*/ 1835762 h 2381036"/>
              <a:gd name="connsiteX51" fmla="*/ 310987 w 2381036"/>
              <a:gd name="connsiteY51" fmla="*/ 1835679 h 2381036"/>
              <a:gd name="connsiteX52" fmla="*/ 294892 w 2381036"/>
              <a:gd name="connsiteY52" fmla="*/ 1813777 h 2381036"/>
              <a:gd name="connsiteX53" fmla="*/ 276930 w 2381036"/>
              <a:gd name="connsiteY53" fmla="*/ 1789386 h 2381036"/>
              <a:gd name="connsiteX54" fmla="*/ 241795 w 2381036"/>
              <a:gd name="connsiteY54" fmla="*/ 1743466 h 2381036"/>
              <a:gd name="connsiteX55" fmla="*/ 214003 w 2381036"/>
              <a:gd name="connsiteY55" fmla="*/ 1707833 h 2381036"/>
              <a:gd name="connsiteX56" fmla="*/ 171982 w 2381036"/>
              <a:gd name="connsiteY56" fmla="*/ 1653493 h 2381036"/>
              <a:gd name="connsiteX57" fmla="*/ 138673 w 2381036"/>
              <a:gd name="connsiteY57" fmla="*/ 1608278 h 2381036"/>
              <a:gd name="connsiteX58" fmla="*/ 107852 w 2381036"/>
              <a:gd name="connsiteY58" fmla="*/ 1562192 h 2381036"/>
              <a:gd name="connsiteX59" fmla="*/ 80059 w 2381036"/>
              <a:gd name="connsiteY59" fmla="*/ 1514696 h 2381036"/>
              <a:gd name="connsiteX60" fmla="*/ 79976 w 2381036"/>
              <a:gd name="connsiteY60" fmla="*/ 1514530 h 2381036"/>
              <a:gd name="connsiteX61" fmla="*/ 79893 w 2381036"/>
              <a:gd name="connsiteY61" fmla="*/ 1514364 h 2381036"/>
              <a:gd name="connsiteX62" fmla="*/ 70518 w 2381036"/>
              <a:gd name="connsiteY62" fmla="*/ 1496195 h 2381036"/>
              <a:gd name="connsiteX63" fmla="*/ 67532 w 2381036"/>
              <a:gd name="connsiteY63" fmla="*/ 1490180 h 2381036"/>
              <a:gd name="connsiteX64" fmla="*/ 64255 w 2381036"/>
              <a:gd name="connsiteY64" fmla="*/ 1483045 h 2381036"/>
              <a:gd name="connsiteX65" fmla="*/ 56415 w 2381036"/>
              <a:gd name="connsiteY65" fmla="*/ 1465457 h 2381036"/>
              <a:gd name="connsiteX66" fmla="*/ 56332 w 2381036"/>
              <a:gd name="connsiteY66" fmla="*/ 1465291 h 2381036"/>
              <a:gd name="connsiteX67" fmla="*/ 56249 w 2381036"/>
              <a:gd name="connsiteY67" fmla="*/ 1465125 h 2381036"/>
              <a:gd name="connsiteX68" fmla="*/ 23852 w 2381036"/>
              <a:gd name="connsiteY68" fmla="*/ 1361090 h 2381036"/>
              <a:gd name="connsiteX69" fmla="*/ 13233 w 2381036"/>
              <a:gd name="connsiteY69" fmla="*/ 1252243 h 2381036"/>
              <a:gd name="connsiteX70" fmla="*/ 38785 w 2381036"/>
              <a:gd name="connsiteY70" fmla="*/ 1031478 h 2381036"/>
              <a:gd name="connsiteX71" fmla="*/ 70353 w 2381036"/>
              <a:gd name="connsiteY71" fmla="*/ 924954 h 2381036"/>
              <a:gd name="connsiteX72" fmla="*/ 70436 w 2381036"/>
              <a:gd name="connsiteY72" fmla="*/ 924788 h 2381036"/>
              <a:gd name="connsiteX73" fmla="*/ 70477 w 2381036"/>
              <a:gd name="connsiteY73" fmla="*/ 924622 h 2381036"/>
              <a:gd name="connsiteX74" fmla="*/ 76533 w 2381036"/>
              <a:gd name="connsiteY74" fmla="*/ 908237 h 2381036"/>
              <a:gd name="connsiteX75" fmla="*/ 80184 w 2381036"/>
              <a:gd name="connsiteY75" fmla="*/ 898654 h 2381036"/>
              <a:gd name="connsiteX76" fmla="*/ 89641 w 2381036"/>
              <a:gd name="connsiteY76" fmla="*/ 875051 h 2381036"/>
              <a:gd name="connsiteX77" fmla="*/ 90471 w 2381036"/>
              <a:gd name="connsiteY77" fmla="*/ 873060 h 2381036"/>
              <a:gd name="connsiteX78" fmla="*/ 95864 w 2381036"/>
              <a:gd name="connsiteY78" fmla="*/ 860367 h 2381036"/>
              <a:gd name="connsiteX79" fmla="*/ 101588 w 2381036"/>
              <a:gd name="connsiteY79" fmla="*/ 847715 h 2381036"/>
              <a:gd name="connsiteX80" fmla="*/ 113244 w 2381036"/>
              <a:gd name="connsiteY80" fmla="*/ 822743 h 2381036"/>
              <a:gd name="connsiteX81" fmla="*/ 113286 w 2381036"/>
              <a:gd name="connsiteY81" fmla="*/ 822619 h 2381036"/>
              <a:gd name="connsiteX82" fmla="*/ 113327 w 2381036"/>
              <a:gd name="connsiteY82" fmla="*/ 822494 h 2381036"/>
              <a:gd name="connsiteX83" fmla="*/ 166465 w 2381036"/>
              <a:gd name="connsiteY83" fmla="*/ 725303 h 2381036"/>
              <a:gd name="connsiteX84" fmla="*/ 228895 w 2381036"/>
              <a:gd name="connsiteY84" fmla="*/ 634252 h 2381036"/>
              <a:gd name="connsiteX85" fmla="*/ 375573 w 2381036"/>
              <a:gd name="connsiteY85" fmla="*/ 470607 h 2381036"/>
              <a:gd name="connsiteX86" fmla="*/ 457914 w 2381036"/>
              <a:gd name="connsiteY86" fmla="*/ 398347 h 2381036"/>
              <a:gd name="connsiteX87" fmla="*/ 479069 w 2381036"/>
              <a:gd name="connsiteY87" fmla="*/ 381464 h 2381036"/>
              <a:gd name="connsiteX88" fmla="*/ 482720 w 2381036"/>
              <a:gd name="connsiteY88" fmla="*/ 378601 h 2381036"/>
              <a:gd name="connsiteX89" fmla="*/ 500764 w 2381036"/>
              <a:gd name="connsiteY89" fmla="*/ 364788 h 2381036"/>
              <a:gd name="connsiteX90" fmla="*/ 500847 w 2381036"/>
              <a:gd name="connsiteY90" fmla="*/ 364705 h 2381036"/>
              <a:gd name="connsiteX91" fmla="*/ 500930 w 2381036"/>
              <a:gd name="connsiteY91" fmla="*/ 364622 h 2381036"/>
              <a:gd name="connsiteX92" fmla="*/ 544901 w 2381036"/>
              <a:gd name="connsiteY92" fmla="*/ 332474 h 2381036"/>
              <a:gd name="connsiteX93" fmla="*/ 730903 w 2381036"/>
              <a:gd name="connsiteY93" fmla="*/ 220806 h 2381036"/>
              <a:gd name="connsiteX94" fmla="*/ 828966 w 2381036"/>
              <a:gd name="connsiteY94" fmla="*/ 175342 h 2381036"/>
              <a:gd name="connsiteX95" fmla="*/ 929973 w 2381036"/>
              <a:gd name="connsiteY95" fmla="*/ 137760 h 2381036"/>
              <a:gd name="connsiteX96" fmla="*/ 1033469 w 2381036"/>
              <a:gd name="connsiteY96" fmla="*/ 108308 h 2381036"/>
              <a:gd name="connsiteX97" fmla="*/ 1138874 w 2381036"/>
              <a:gd name="connsiteY97" fmla="*/ 87733 h 2381036"/>
              <a:gd name="connsiteX98" fmla="*/ 1306749 w 2381036"/>
              <a:gd name="connsiteY98" fmla="*/ 75247 h 2381036"/>
              <a:gd name="connsiteX99" fmla="*/ 1353291 w 2381036"/>
              <a:gd name="connsiteY99" fmla="*/ 76243 h 2381036"/>
              <a:gd name="connsiteX100" fmla="*/ 1459899 w 2381036"/>
              <a:gd name="connsiteY100" fmla="*/ 85535 h 2381036"/>
              <a:gd name="connsiteX101" fmla="*/ 1565594 w 2381036"/>
              <a:gd name="connsiteY101" fmla="*/ 106234 h 2381036"/>
              <a:gd name="connsiteX102" fmla="*/ 1767442 w 2381036"/>
              <a:gd name="connsiteY102" fmla="*/ 184427 h 2381036"/>
              <a:gd name="connsiteX103" fmla="*/ 1859987 w 2381036"/>
              <a:gd name="connsiteY103" fmla="*/ 242210 h 2381036"/>
              <a:gd name="connsiteX104" fmla="*/ 1944610 w 2381036"/>
              <a:gd name="connsiteY104" fmla="*/ 311526 h 2381036"/>
              <a:gd name="connsiteX105" fmla="*/ 2086808 w 2381036"/>
              <a:gd name="connsiteY105" fmla="*/ 478862 h 2381036"/>
              <a:gd name="connsiteX106" fmla="*/ 2143804 w 2381036"/>
              <a:gd name="connsiteY106" fmla="*/ 573647 h 2381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2381036" h="2381036">
                <a:moveTo>
                  <a:pt x="1190518" y="0"/>
                </a:moveTo>
                <a:cubicBezTo>
                  <a:pt x="532995" y="0"/>
                  <a:pt x="0" y="532995"/>
                  <a:pt x="0" y="1190518"/>
                </a:cubicBezTo>
                <a:cubicBezTo>
                  <a:pt x="0" y="1848041"/>
                  <a:pt x="532995" y="2381036"/>
                  <a:pt x="1190518" y="2381036"/>
                </a:cubicBezTo>
                <a:cubicBezTo>
                  <a:pt x="1848041" y="2381036"/>
                  <a:pt x="2381036" y="1848041"/>
                  <a:pt x="2381036" y="1190518"/>
                </a:cubicBezTo>
                <a:cubicBezTo>
                  <a:pt x="2381036" y="532995"/>
                  <a:pt x="1848041" y="0"/>
                  <a:pt x="1190518" y="0"/>
                </a:cubicBezTo>
                <a:close/>
                <a:moveTo>
                  <a:pt x="2143804" y="573647"/>
                </a:moveTo>
                <a:cubicBezTo>
                  <a:pt x="2152764" y="590613"/>
                  <a:pt x="2161143" y="607247"/>
                  <a:pt x="2168693" y="623176"/>
                </a:cubicBezTo>
                <a:cubicBezTo>
                  <a:pt x="2176408" y="639644"/>
                  <a:pt x="2183958" y="656693"/>
                  <a:pt x="2191051" y="673783"/>
                </a:cubicBezTo>
                <a:cubicBezTo>
                  <a:pt x="2218387" y="739324"/>
                  <a:pt x="2240953" y="810340"/>
                  <a:pt x="2258085" y="884883"/>
                </a:cubicBezTo>
                <a:cubicBezTo>
                  <a:pt x="2273724" y="953078"/>
                  <a:pt x="2284924" y="1026791"/>
                  <a:pt x="2291436" y="1104029"/>
                </a:cubicBezTo>
                <a:cubicBezTo>
                  <a:pt x="2294340" y="1139620"/>
                  <a:pt x="2296206" y="1176871"/>
                  <a:pt x="2296912" y="1214702"/>
                </a:cubicBezTo>
                <a:cubicBezTo>
                  <a:pt x="2297119" y="1221380"/>
                  <a:pt x="2297161" y="1228059"/>
                  <a:pt x="2297161" y="1234571"/>
                </a:cubicBezTo>
                <a:cubicBezTo>
                  <a:pt x="2297161" y="1237226"/>
                  <a:pt x="2297202" y="1239840"/>
                  <a:pt x="2297202" y="1242494"/>
                </a:cubicBezTo>
                <a:cubicBezTo>
                  <a:pt x="2297327" y="1251081"/>
                  <a:pt x="2297202" y="1259419"/>
                  <a:pt x="2297078" y="1267549"/>
                </a:cubicBezTo>
                <a:lnTo>
                  <a:pt x="2297036" y="1269582"/>
                </a:lnTo>
                <a:cubicBezTo>
                  <a:pt x="2296580" y="1287668"/>
                  <a:pt x="2295543" y="1305380"/>
                  <a:pt x="2293925" y="1322056"/>
                </a:cubicBezTo>
                <a:cubicBezTo>
                  <a:pt x="2287039" y="1392325"/>
                  <a:pt x="2268538" y="1458571"/>
                  <a:pt x="2238962" y="1518885"/>
                </a:cubicBezTo>
                <a:cubicBezTo>
                  <a:pt x="2224817" y="1548088"/>
                  <a:pt x="2207644" y="1576793"/>
                  <a:pt x="2186364" y="1606785"/>
                </a:cubicBezTo>
                <a:cubicBezTo>
                  <a:pt x="2167490" y="1633167"/>
                  <a:pt x="2145712" y="1659590"/>
                  <a:pt x="2119869" y="1687507"/>
                </a:cubicBezTo>
                <a:cubicBezTo>
                  <a:pt x="2077433" y="1733054"/>
                  <a:pt x="2027821" y="1778227"/>
                  <a:pt x="1959087" y="1833854"/>
                </a:cubicBezTo>
                <a:cubicBezTo>
                  <a:pt x="1925279" y="1861232"/>
                  <a:pt x="1889813" y="1888817"/>
                  <a:pt x="1855549" y="1915490"/>
                </a:cubicBezTo>
                <a:cubicBezTo>
                  <a:pt x="1830950" y="1934654"/>
                  <a:pt x="1805481" y="1954441"/>
                  <a:pt x="1780385" y="1974352"/>
                </a:cubicBezTo>
                <a:lnTo>
                  <a:pt x="1735792" y="2010026"/>
                </a:lnTo>
                <a:cubicBezTo>
                  <a:pt x="1721896" y="2021018"/>
                  <a:pt x="1706921" y="2032841"/>
                  <a:pt x="1692070" y="2044124"/>
                </a:cubicBezTo>
                <a:cubicBezTo>
                  <a:pt x="1658222" y="2069925"/>
                  <a:pt x="1630056" y="2090375"/>
                  <a:pt x="1603508" y="2108461"/>
                </a:cubicBezTo>
                <a:cubicBezTo>
                  <a:pt x="1571235" y="2130447"/>
                  <a:pt x="1541617" y="2148947"/>
                  <a:pt x="1512912" y="2165042"/>
                </a:cubicBezTo>
                <a:cubicBezTo>
                  <a:pt x="1479561" y="2183875"/>
                  <a:pt x="1449031" y="2199015"/>
                  <a:pt x="1419537" y="2211336"/>
                </a:cubicBezTo>
                <a:cubicBezTo>
                  <a:pt x="1355241" y="2238506"/>
                  <a:pt x="1289078" y="2256384"/>
                  <a:pt x="1222915" y="2264473"/>
                </a:cubicBezTo>
                <a:cubicBezTo>
                  <a:pt x="1202548" y="2266879"/>
                  <a:pt x="1186826" y="2268248"/>
                  <a:pt x="1172059" y="2268912"/>
                </a:cubicBezTo>
                <a:lnTo>
                  <a:pt x="1159075" y="2269575"/>
                </a:lnTo>
                <a:lnTo>
                  <a:pt x="1146174" y="2269907"/>
                </a:lnTo>
                <a:lnTo>
                  <a:pt x="1146050" y="2269907"/>
                </a:lnTo>
                <a:lnTo>
                  <a:pt x="1145925" y="2269907"/>
                </a:lnTo>
                <a:cubicBezTo>
                  <a:pt x="1142109" y="2270073"/>
                  <a:pt x="1137878" y="2270115"/>
                  <a:pt x="1132195" y="2270115"/>
                </a:cubicBezTo>
                <a:cubicBezTo>
                  <a:pt x="1129831" y="2270115"/>
                  <a:pt x="1127508" y="2270115"/>
                  <a:pt x="1125143" y="2270073"/>
                </a:cubicBezTo>
                <a:lnTo>
                  <a:pt x="1119792" y="2270073"/>
                </a:lnTo>
                <a:cubicBezTo>
                  <a:pt x="1081629" y="2269990"/>
                  <a:pt x="1046785" y="2268497"/>
                  <a:pt x="1013226" y="2265427"/>
                </a:cubicBezTo>
                <a:cubicBezTo>
                  <a:pt x="995680" y="2263851"/>
                  <a:pt x="978340" y="2261901"/>
                  <a:pt x="961748" y="2259578"/>
                </a:cubicBezTo>
                <a:cubicBezTo>
                  <a:pt x="944077" y="2257089"/>
                  <a:pt x="926779" y="2254186"/>
                  <a:pt x="910477" y="2250950"/>
                </a:cubicBezTo>
                <a:cubicBezTo>
                  <a:pt x="875051" y="2243774"/>
                  <a:pt x="841037" y="2234939"/>
                  <a:pt x="809428" y="2224776"/>
                </a:cubicBezTo>
                <a:cubicBezTo>
                  <a:pt x="775081" y="2213741"/>
                  <a:pt x="742518" y="2201006"/>
                  <a:pt x="712652" y="2186944"/>
                </a:cubicBezTo>
                <a:lnTo>
                  <a:pt x="712569" y="2186903"/>
                </a:lnTo>
                <a:lnTo>
                  <a:pt x="712486" y="2186861"/>
                </a:lnTo>
                <a:cubicBezTo>
                  <a:pt x="683117" y="2173463"/>
                  <a:pt x="653167" y="2157078"/>
                  <a:pt x="620812" y="2136793"/>
                </a:cubicBezTo>
                <a:cubicBezTo>
                  <a:pt x="563650" y="2100663"/>
                  <a:pt x="507609" y="2055655"/>
                  <a:pt x="454346" y="2003099"/>
                </a:cubicBezTo>
                <a:cubicBezTo>
                  <a:pt x="429333" y="1978293"/>
                  <a:pt x="404278" y="1951247"/>
                  <a:pt x="379929" y="1922707"/>
                </a:cubicBezTo>
                <a:cubicBezTo>
                  <a:pt x="368853" y="1909890"/>
                  <a:pt x="358027" y="1896408"/>
                  <a:pt x="347490" y="1883383"/>
                </a:cubicBezTo>
                <a:lnTo>
                  <a:pt x="344752" y="1879981"/>
                </a:lnTo>
                <a:lnTo>
                  <a:pt x="339318" y="1872971"/>
                </a:lnTo>
                <a:cubicBezTo>
                  <a:pt x="329944" y="1860859"/>
                  <a:pt x="320237" y="1848331"/>
                  <a:pt x="311152" y="1835845"/>
                </a:cubicBezTo>
                <a:lnTo>
                  <a:pt x="311070" y="1835762"/>
                </a:lnTo>
                <a:lnTo>
                  <a:pt x="310987" y="1835679"/>
                </a:lnTo>
                <a:cubicBezTo>
                  <a:pt x="305718" y="1828669"/>
                  <a:pt x="300450" y="1821410"/>
                  <a:pt x="294892" y="1813777"/>
                </a:cubicBezTo>
                <a:cubicBezTo>
                  <a:pt x="289043" y="1805730"/>
                  <a:pt x="282987" y="1797392"/>
                  <a:pt x="276930" y="1789386"/>
                </a:cubicBezTo>
                <a:cubicBezTo>
                  <a:pt x="264195" y="1772420"/>
                  <a:pt x="251461" y="1755952"/>
                  <a:pt x="241795" y="1743466"/>
                </a:cubicBezTo>
                <a:cubicBezTo>
                  <a:pt x="232587" y="1731519"/>
                  <a:pt x="223129" y="1719490"/>
                  <a:pt x="214003" y="1707833"/>
                </a:cubicBezTo>
                <a:cubicBezTo>
                  <a:pt x="200107" y="1690079"/>
                  <a:pt x="185713" y="1671703"/>
                  <a:pt x="171982" y="1653493"/>
                </a:cubicBezTo>
                <a:cubicBezTo>
                  <a:pt x="161197" y="1639140"/>
                  <a:pt x="149748" y="1623875"/>
                  <a:pt x="138673" y="1608278"/>
                </a:cubicBezTo>
                <a:cubicBezTo>
                  <a:pt x="126892" y="1591312"/>
                  <a:pt x="117061" y="1576918"/>
                  <a:pt x="107852" y="1562192"/>
                </a:cubicBezTo>
                <a:cubicBezTo>
                  <a:pt x="96030" y="1543484"/>
                  <a:pt x="87484" y="1528841"/>
                  <a:pt x="80059" y="1514696"/>
                </a:cubicBezTo>
                <a:lnTo>
                  <a:pt x="79976" y="1514530"/>
                </a:lnTo>
                <a:lnTo>
                  <a:pt x="79893" y="1514364"/>
                </a:lnTo>
                <a:cubicBezTo>
                  <a:pt x="76658" y="1508473"/>
                  <a:pt x="73671" y="1502500"/>
                  <a:pt x="70518" y="1496195"/>
                </a:cubicBezTo>
                <a:cubicBezTo>
                  <a:pt x="69523" y="1494204"/>
                  <a:pt x="68527" y="1492213"/>
                  <a:pt x="67532" y="1490180"/>
                </a:cubicBezTo>
                <a:cubicBezTo>
                  <a:pt x="66453" y="1487774"/>
                  <a:pt x="65333" y="1485410"/>
                  <a:pt x="64255" y="1483045"/>
                </a:cubicBezTo>
                <a:cubicBezTo>
                  <a:pt x="61434" y="1476989"/>
                  <a:pt x="58779" y="1471265"/>
                  <a:pt x="56415" y="1465457"/>
                </a:cubicBezTo>
                <a:lnTo>
                  <a:pt x="56332" y="1465291"/>
                </a:lnTo>
                <a:lnTo>
                  <a:pt x="56249" y="1465125"/>
                </a:lnTo>
                <a:cubicBezTo>
                  <a:pt x="42311" y="1432853"/>
                  <a:pt x="31443" y="1397842"/>
                  <a:pt x="23852" y="1361090"/>
                </a:cubicBezTo>
                <a:cubicBezTo>
                  <a:pt x="17049" y="1326370"/>
                  <a:pt x="13481" y="1289659"/>
                  <a:pt x="13233" y="1252243"/>
                </a:cubicBezTo>
                <a:cubicBezTo>
                  <a:pt x="13191" y="1178281"/>
                  <a:pt x="21819" y="1103988"/>
                  <a:pt x="38785" y="1031478"/>
                </a:cubicBezTo>
                <a:cubicBezTo>
                  <a:pt x="46916" y="996260"/>
                  <a:pt x="57535" y="960420"/>
                  <a:pt x="70353" y="924954"/>
                </a:cubicBezTo>
                <a:lnTo>
                  <a:pt x="70436" y="924788"/>
                </a:lnTo>
                <a:lnTo>
                  <a:pt x="70477" y="924622"/>
                </a:lnTo>
                <a:cubicBezTo>
                  <a:pt x="72302" y="919229"/>
                  <a:pt x="74335" y="913878"/>
                  <a:pt x="76533" y="908237"/>
                </a:cubicBezTo>
                <a:cubicBezTo>
                  <a:pt x="77778" y="905043"/>
                  <a:pt x="78981" y="901849"/>
                  <a:pt x="80184" y="898654"/>
                </a:cubicBezTo>
                <a:cubicBezTo>
                  <a:pt x="83087" y="890814"/>
                  <a:pt x="86281" y="883140"/>
                  <a:pt x="89641" y="875051"/>
                </a:cubicBezTo>
                <a:lnTo>
                  <a:pt x="90471" y="873060"/>
                </a:lnTo>
                <a:lnTo>
                  <a:pt x="95864" y="860367"/>
                </a:lnTo>
                <a:lnTo>
                  <a:pt x="101588" y="847715"/>
                </a:lnTo>
                <a:cubicBezTo>
                  <a:pt x="104948" y="840207"/>
                  <a:pt x="108930" y="831413"/>
                  <a:pt x="113244" y="822743"/>
                </a:cubicBezTo>
                <a:lnTo>
                  <a:pt x="113286" y="822619"/>
                </a:lnTo>
                <a:lnTo>
                  <a:pt x="113327" y="822494"/>
                </a:lnTo>
                <a:cubicBezTo>
                  <a:pt x="127929" y="791964"/>
                  <a:pt x="145310" y="760189"/>
                  <a:pt x="166465" y="725303"/>
                </a:cubicBezTo>
                <a:cubicBezTo>
                  <a:pt x="185339" y="694856"/>
                  <a:pt x="206370" y="664201"/>
                  <a:pt x="228895" y="634252"/>
                </a:cubicBezTo>
                <a:cubicBezTo>
                  <a:pt x="272409" y="576426"/>
                  <a:pt x="321730" y="521381"/>
                  <a:pt x="375573" y="470607"/>
                </a:cubicBezTo>
                <a:cubicBezTo>
                  <a:pt x="400296" y="447129"/>
                  <a:pt x="427218" y="423484"/>
                  <a:pt x="457914" y="398347"/>
                </a:cubicBezTo>
                <a:cubicBezTo>
                  <a:pt x="464095" y="393286"/>
                  <a:pt x="471395" y="387312"/>
                  <a:pt x="479069" y="381464"/>
                </a:cubicBezTo>
                <a:lnTo>
                  <a:pt x="482720" y="378601"/>
                </a:lnTo>
                <a:cubicBezTo>
                  <a:pt x="488610" y="373997"/>
                  <a:pt x="494708" y="369268"/>
                  <a:pt x="500764" y="364788"/>
                </a:cubicBezTo>
                <a:lnTo>
                  <a:pt x="500847" y="364705"/>
                </a:lnTo>
                <a:lnTo>
                  <a:pt x="500930" y="364622"/>
                </a:lnTo>
                <a:cubicBezTo>
                  <a:pt x="516776" y="352468"/>
                  <a:pt x="532746" y="341061"/>
                  <a:pt x="544901" y="332474"/>
                </a:cubicBezTo>
                <a:cubicBezTo>
                  <a:pt x="603846" y="291158"/>
                  <a:pt x="666441" y="253618"/>
                  <a:pt x="730903" y="220806"/>
                </a:cubicBezTo>
                <a:cubicBezTo>
                  <a:pt x="762969" y="204504"/>
                  <a:pt x="795946" y="189197"/>
                  <a:pt x="828966" y="175342"/>
                </a:cubicBezTo>
                <a:cubicBezTo>
                  <a:pt x="861860" y="161612"/>
                  <a:pt x="895834" y="148960"/>
                  <a:pt x="929973" y="137760"/>
                </a:cubicBezTo>
                <a:cubicBezTo>
                  <a:pt x="962619" y="127016"/>
                  <a:pt x="997463" y="117102"/>
                  <a:pt x="1033469" y="108308"/>
                </a:cubicBezTo>
                <a:cubicBezTo>
                  <a:pt x="1066945" y="100261"/>
                  <a:pt x="1102411" y="93333"/>
                  <a:pt x="1138874" y="87733"/>
                </a:cubicBezTo>
                <a:cubicBezTo>
                  <a:pt x="1194915" y="79437"/>
                  <a:pt x="1251454" y="75247"/>
                  <a:pt x="1306749" y="75247"/>
                </a:cubicBezTo>
                <a:cubicBezTo>
                  <a:pt x="1322222" y="75247"/>
                  <a:pt x="1337860" y="75579"/>
                  <a:pt x="1353291" y="76243"/>
                </a:cubicBezTo>
                <a:cubicBezTo>
                  <a:pt x="1389173" y="77570"/>
                  <a:pt x="1425013" y="80681"/>
                  <a:pt x="1459899" y="85535"/>
                </a:cubicBezTo>
                <a:cubicBezTo>
                  <a:pt x="1495780" y="90554"/>
                  <a:pt x="1531330" y="97523"/>
                  <a:pt x="1565594" y="106234"/>
                </a:cubicBezTo>
                <a:cubicBezTo>
                  <a:pt x="1637315" y="124444"/>
                  <a:pt x="1705220" y="150744"/>
                  <a:pt x="1767442" y="184427"/>
                </a:cubicBezTo>
                <a:cubicBezTo>
                  <a:pt x="1797848" y="200687"/>
                  <a:pt x="1828959" y="220101"/>
                  <a:pt x="1859987" y="242210"/>
                </a:cubicBezTo>
                <a:cubicBezTo>
                  <a:pt x="1889190" y="263283"/>
                  <a:pt x="1917688" y="286637"/>
                  <a:pt x="1944610" y="311526"/>
                </a:cubicBezTo>
                <a:cubicBezTo>
                  <a:pt x="1997913" y="361179"/>
                  <a:pt x="2045783" y="417511"/>
                  <a:pt x="2086808" y="478862"/>
                </a:cubicBezTo>
                <a:cubicBezTo>
                  <a:pt x="2107881" y="509973"/>
                  <a:pt x="2126962" y="541831"/>
                  <a:pt x="2143804" y="573647"/>
                </a:cubicBezTo>
                <a:close/>
              </a:path>
            </a:pathLst>
          </a:custGeom>
          <a:ln w="4132" cap="flat">
            <a:noFill/>
            <a:prstDash val="solid"/>
            <a:miter/>
          </a:ln>
        </p:spPr>
        <p:txBody>
          <a:bodyPr rtlCol="0" anchor="ctr"/>
          <a:lstStyle/>
          <a:p>
            <a:endParaRPr lang="en-US" dirty="0"/>
          </a:p>
        </p:txBody>
      </p:sp>
    </p:spTree>
    <p:extLst>
      <p:ext uri="{BB962C8B-B14F-4D97-AF65-F5344CB8AC3E}">
        <p14:creationId xmlns:p14="http://schemas.microsoft.com/office/powerpoint/2010/main" val="327765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4"/>
          <p:cNvSpPr txBox="1">
            <a:spLocks noGrp="1"/>
          </p:cNvSpPr>
          <p:nvPr>
            <p:ph type="title"/>
          </p:nvPr>
        </p:nvSpPr>
        <p:spPr>
          <a:xfrm>
            <a:off x="415600" y="290433"/>
            <a:ext cx="5494400" cy="1032000"/>
          </a:xfrm>
          <a:prstGeom prst="rect">
            <a:avLst/>
          </a:prstGeom>
          <a:noFill/>
          <a:ln>
            <a:noFill/>
          </a:ln>
        </p:spPr>
        <p:txBody>
          <a:bodyPr spcFirstLastPara="1" vert="horz" wrap="square" lIns="121900" tIns="121900" rIns="121900" bIns="121900" rtlCol="0" anchor="t" anchorCtr="0">
            <a:normAutofit/>
          </a:bodyPr>
          <a:lstStyle/>
          <a:p>
            <a:pPr algn="ctr">
              <a:buClr>
                <a:schemeClr val="dk1"/>
              </a:buClr>
              <a:buSzPct val="55000"/>
            </a:pPr>
            <a:r>
              <a:rPr lang="en" sz="2667"/>
              <a:t>Our solution: </a:t>
            </a:r>
            <a:r>
              <a:rPr lang="en" sz="2667" b="1"/>
              <a:t>new vector</a:t>
            </a:r>
            <a:r>
              <a:rPr lang="en" sz="2667"/>
              <a:t> from the paper references.</a:t>
            </a:r>
            <a:endParaRPr sz="2667"/>
          </a:p>
        </p:txBody>
      </p:sp>
      <p:cxnSp>
        <p:nvCxnSpPr>
          <p:cNvPr id="172" name="Google Shape;172;p24"/>
          <p:cNvCxnSpPr/>
          <p:nvPr/>
        </p:nvCxnSpPr>
        <p:spPr>
          <a:xfrm>
            <a:off x="6046100" y="49900"/>
            <a:ext cx="27200" cy="6844400"/>
          </a:xfrm>
          <a:prstGeom prst="straightConnector1">
            <a:avLst/>
          </a:prstGeom>
          <a:noFill/>
          <a:ln w="9525" cap="flat" cmpd="sng">
            <a:solidFill>
              <a:schemeClr val="dk2"/>
            </a:solidFill>
            <a:prstDash val="solid"/>
            <a:round/>
            <a:headEnd type="none" w="med" len="med"/>
            <a:tailEnd type="none" w="med" len="med"/>
          </a:ln>
        </p:spPr>
      </p:cxnSp>
      <p:sp>
        <p:nvSpPr>
          <p:cNvPr id="173" name="Google Shape;173;p24"/>
          <p:cNvSpPr/>
          <p:nvPr/>
        </p:nvSpPr>
        <p:spPr>
          <a:xfrm>
            <a:off x="602801" y="1804434"/>
            <a:ext cx="1489967" cy="639633"/>
          </a:xfrm>
          <a:prstGeom prst="flowChartPredefined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t>New Paper</a:t>
            </a:r>
            <a:endParaRPr sz="1600"/>
          </a:p>
        </p:txBody>
      </p:sp>
      <p:sp>
        <p:nvSpPr>
          <p:cNvPr id="174" name="Google Shape;174;p24"/>
          <p:cNvSpPr/>
          <p:nvPr/>
        </p:nvSpPr>
        <p:spPr>
          <a:xfrm>
            <a:off x="2719168" y="5314168"/>
            <a:ext cx="2388033" cy="639633"/>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t>Centroid Method</a:t>
            </a:r>
            <a:endParaRPr sz="1600"/>
          </a:p>
        </p:txBody>
      </p:sp>
      <p:sp>
        <p:nvSpPr>
          <p:cNvPr id="175" name="Google Shape;175;p24"/>
          <p:cNvSpPr/>
          <p:nvPr/>
        </p:nvSpPr>
        <p:spPr>
          <a:xfrm>
            <a:off x="2719168" y="1804434"/>
            <a:ext cx="2388033" cy="639633"/>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t>Get Vectors</a:t>
            </a:r>
            <a:endParaRPr sz="1600"/>
          </a:p>
          <a:p>
            <a:pPr algn="ctr"/>
            <a:r>
              <a:rPr lang="en" sz="1600"/>
              <a:t>(Specter 2 or Prone)</a:t>
            </a:r>
            <a:endParaRPr sz="1600"/>
          </a:p>
        </p:txBody>
      </p:sp>
      <p:sp>
        <p:nvSpPr>
          <p:cNvPr id="176" name="Google Shape;176;p24"/>
          <p:cNvSpPr/>
          <p:nvPr/>
        </p:nvSpPr>
        <p:spPr>
          <a:xfrm>
            <a:off x="2824697" y="3668460"/>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77" name="Google Shape;177;p24"/>
          <p:cNvSpPr/>
          <p:nvPr/>
        </p:nvSpPr>
        <p:spPr>
          <a:xfrm>
            <a:off x="3069155" y="3432249"/>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78" name="Google Shape;178;p24"/>
          <p:cNvSpPr/>
          <p:nvPr/>
        </p:nvSpPr>
        <p:spPr>
          <a:xfrm>
            <a:off x="3352600" y="3249184"/>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79" name="Google Shape;179;p24"/>
          <p:cNvSpPr/>
          <p:nvPr/>
        </p:nvSpPr>
        <p:spPr>
          <a:xfrm>
            <a:off x="3665312" y="2997251"/>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100"/>
            </a:pPr>
            <a:r>
              <a:rPr lang="en" sz="2000"/>
              <a:t>Vectors</a:t>
            </a:r>
            <a:endParaRPr sz="2000">
              <a:solidFill>
                <a:srgbClr val="000000"/>
              </a:solidFill>
              <a:latin typeface="Arial"/>
              <a:ea typeface="Arial"/>
              <a:cs typeface="Arial"/>
              <a:sym typeface="Arial"/>
            </a:endParaRPr>
          </a:p>
        </p:txBody>
      </p:sp>
      <p:sp>
        <p:nvSpPr>
          <p:cNvPr id="180" name="Google Shape;180;p24"/>
          <p:cNvSpPr/>
          <p:nvPr/>
        </p:nvSpPr>
        <p:spPr>
          <a:xfrm>
            <a:off x="718779" y="5117984"/>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100"/>
            </a:pPr>
            <a:r>
              <a:rPr lang="en" sz="2000"/>
              <a:t>New</a:t>
            </a:r>
            <a:endParaRPr sz="2000"/>
          </a:p>
          <a:p>
            <a:pPr algn="ctr">
              <a:buClr>
                <a:srgbClr val="000000"/>
              </a:buClr>
              <a:buSzPts val="1100"/>
            </a:pPr>
            <a:r>
              <a:rPr lang="en" sz="2000"/>
              <a:t>Vector</a:t>
            </a:r>
            <a:endParaRPr sz="2000">
              <a:solidFill>
                <a:srgbClr val="000000"/>
              </a:solidFill>
              <a:latin typeface="Arial"/>
              <a:ea typeface="Arial"/>
              <a:cs typeface="Arial"/>
              <a:sym typeface="Arial"/>
            </a:endParaRPr>
          </a:p>
        </p:txBody>
      </p:sp>
      <p:sp>
        <p:nvSpPr>
          <p:cNvPr id="181" name="Google Shape;181;p24"/>
          <p:cNvSpPr/>
          <p:nvPr/>
        </p:nvSpPr>
        <p:spPr>
          <a:xfrm>
            <a:off x="2304133" y="1981200"/>
            <a:ext cx="354000" cy="363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2" name="Google Shape;182;p24"/>
          <p:cNvSpPr/>
          <p:nvPr/>
        </p:nvSpPr>
        <p:spPr>
          <a:xfrm>
            <a:off x="3787333" y="2552700"/>
            <a:ext cx="295200" cy="317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3" name="Google Shape;183;p24"/>
          <p:cNvSpPr/>
          <p:nvPr/>
        </p:nvSpPr>
        <p:spPr>
          <a:xfrm>
            <a:off x="3867184" y="4848517"/>
            <a:ext cx="295200" cy="317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4" name="Google Shape;184;p24"/>
          <p:cNvSpPr/>
          <p:nvPr/>
        </p:nvSpPr>
        <p:spPr>
          <a:xfrm>
            <a:off x="2140867" y="5478233"/>
            <a:ext cx="354000" cy="3636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5" name="Google Shape;185;p24"/>
          <p:cNvSpPr/>
          <p:nvPr/>
        </p:nvSpPr>
        <p:spPr>
          <a:xfrm>
            <a:off x="8452449" y="1201996"/>
            <a:ext cx="1083200" cy="7792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100"/>
            </a:pPr>
            <a:r>
              <a:rPr lang="en" sz="2000"/>
              <a:t>New</a:t>
            </a:r>
            <a:endParaRPr sz="2000"/>
          </a:p>
          <a:p>
            <a:pPr algn="ctr">
              <a:buClr>
                <a:srgbClr val="000000"/>
              </a:buClr>
              <a:buSzPts val="1100"/>
            </a:pPr>
            <a:r>
              <a:rPr lang="en" sz="2000"/>
              <a:t>Vector</a:t>
            </a:r>
            <a:endParaRPr sz="2000">
              <a:solidFill>
                <a:srgbClr val="000000"/>
              </a:solidFill>
              <a:latin typeface="Arial"/>
              <a:ea typeface="Arial"/>
              <a:cs typeface="Arial"/>
              <a:sym typeface="Arial"/>
            </a:endParaRPr>
          </a:p>
        </p:txBody>
      </p:sp>
      <p:sp>
        <p:nvSpPr>
          <p:cNvPr id="186" name="Google Shape;186;p24"/>
          <p:cNvSpPr/>
          <p:nvPr/>
        </p:nvSpPr>
        <p:spPr>
          <a:xfrm>
            <a:off x="7891315" y="3203468"/>
            <a:ext cx="2205500" cy="906033"/>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lnSpc>
                <a:spcPct val="120000"/>
              </a:lnSpc>
              <a:spcBef>
                <a:spcPts val="1867"/>
              </a:spcBef>
              <a:buClr>
                <a:schemeClr val="dk1"/>
              </a:buClr>
              <a:buSzPts val="1100"/>
            </a:pPr>
            <a:r>
              <a:rPr lang="en" sz="1733">
                <a:solidFill>
                  <a:srgbClr val="212529"/>
                </a:solidFill>
                <a:highlight>
                  <a:srgbClr val="EEEEEE"/>
                </a:highlight>
                <a:latin typeface="Roboto"/>
                <a:ea typeface="Roboto"/>
                <a:cs typeface="Roboto"/>
                <a:sym typeface="Roboto"/>
              </a:rPr>
              <a:t>Nearest Neighbors</a:t>
            </a:r>
            <a:endParaRPr sz="1733">
              <a:solidFill>
                <a:srgbClr val="212529"/>
              </a:solidFill>
              <a:highlight>
                <a:srgbClr val="EEEEEE"/>
              </a:highlight>
              <a:latin typeface="Roboto"/>
              <a:ea typeface="Roboto"/>
              <a:cs typeface="Roboto"/>
              <a:sym typeface="Roboto"/>
            </a:endParaRPr>
          </a:p>
          <a:p>
            <a:pPr algn="ctr">
              <a:spcBef>
                <a:spcPts val="533"/>
              </a:spcBef>
            </a:pPr>
            <a:endParaRPr sz="1600"/>
          </a:p>
        </p:txBody>
      </p:sp>
      <p:sp>
        <p:nvSpPr>
          <p:cNvPr id="187" name="Google Shape;187;p24"/>
          <p:cNvSpPr/>
          <p:nvPr/>
        </p:nvSpPr>
        <p:spPr>
          <a:xfrm>
            <a:off x="8846467" y="2536167"/>
            <a:ext cx="295200" cy="473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8" name="Google Shape;188;p24"/>
          <p:cNvSpPr txBox="1"/>
          <p:nvPr/>
        </p:nvSpPr>
        <p:spPr>
          <a:xfrm>
            <a:off x="8164433" y="2076884"/>
            <a:ext cx="1659200" cy="363600"/>
          </a:xfrm>
          <a:prstGeom prst="rect">
            <a:avLst/>
          </a:prstGeom>
          <a:noFill/>
          <a:ln>
            <a:noFill/>
          </a:ln>
        </p:spPr>
        <p:txBody>
          <a:bodyPr spcFirstLastPara="1" wrap="square" lIns="121900" tIns="121900" rIns="121900" bIns="121900" anchor="t" anchorCtr="0">
            <a:noAutofit/>
          </a:bodyPr>
          <a:lstStyle/>
          <a:p>
            <a:pPr algn="ctr"/>
            <a:r>
              <a:rPr lang="en" sz="2400"/>
              <a:t>INPUT</a:t>
            </a:r>
            <a:endParaRPr sz="2400"/>
          </a:p>
        </p:txBody>
      </p:sp>
      <p:sp>
        <p:nvSpPr>
          <p:cNvPr id="189" name="Google Shape;189;p24"/>
          <p:cNvSpPr/>
          <p:nvPr/>
        </p:nvSpPr>
        <p:spPr>
          <a:xfrm>
            <a:off x="8846467" y="4263367"/>
            <a:ext cx="295200" cy="473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0" name="Google Shape;190;p24"/>
          <p:cNvSpPr txBox="1"/>
          <p:nvPr/>
        </p:nvSpPr>
        <p:spPr>
          <a:xfrm>
            <a:off x="8164467" y="4890817"/>
            <a:ext cx="1659200" cy="363600"/>
          </a:xfrm>
          <a:prstGeom prst="rect">
            <a:avLst/>
          </a:prstGeom>
          <a:noFill/>
          <a:ln>
            <a:noFill/>
          </a:ln>
        </p:spPr>
        <p:txBody>
          <a:bodyPr spcFirstLastPara="1" wrap="square" lIns="121900" tIns="121900" rIns="121900" bIns="121900" anchor="t" anchorCtr="0">
            <a:noAutofit/>
          </a:bodyPr>
          <a:lstStyle/>
          <a:p>
            <a:pPr algn="ctr"/>
            <a:r>
              <a:rPr lang="en" sz="2400"/>
              <a:t>OUTPUT</a:t>
            </a:r>
            <a:endParaRPr sz="2400"/>
          </a:p>
        </p:txBody>
      </p:sp>
      <p:sp>
        <p:nvSpPr>
          <p:cNvPr id="191" name="Google Shape;191;p24"/>
          <p:cNvSpPr/>
          <p:nvPr/>
        </p:nvSpPr>
        <p:spPr>
          <a:xfrm>
            <a:off x="7789700" y="5478233"/>
            <a:ext cx="2388000" cy="7792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100"/>
            </a:pPr>
            <a:r>
              <a:rPr lang="en" sz="2000"/>
              <a:t>Recommendations</a:t>
            </a:r>
            <a:endParaRPr sz="2000">
              <a:solidFill>
                <a:srgbClr val="000000"/>
              </a:solidFill>
              <a:latin typeface="Arial"/>
              <a:ea typeface="Arial"/>
              <a:cs typeface="Arial"/>
              <a:sym typeface="Arial"/>
            </a:endParaRPr>
          </a:p>
        </p:txBody>
      </p:sp>
      <p:sp>
        <p:nvSpPr>
          <p:cNvPr id="192" name="Google Shape;192;p24"/>
          <p:cNvSpPr txBox="1"/>
          <p:nvPr/>
        </p:nvSpPr>
        <p:spPr>
          <a:xfrm>
            <a:off x="6291067" y="277633"/>
            <a:ext cx="5494400" cy="779200"/>
          </a:xfrm>
          <a:prstGeom prst="rect">
            <a:avLst/>
          </a:prstGeom>
          <a:noFill/>
          <a:ln>
            <a:noFill/>
          </a:ln>
        </p:spPr>
        <p:txBody>
          <a:bodyPr spcFirstLastPara="1" wrap="square" lIns="121900" tIns="121900" rIns="121900" bIns="121900" anchor="t" anchorCtr="0">
            <a:noAutofit/>
          </a:bodyPr>
          <a:lstStyle/>
          <a:p>
            <a:pPr algn="ctr"/>
            <a:r>
              <a:rPr lang="en" sz="2667"/>
              <a:t>Now! We can </a:t>
            </a:r>
            <a:r>
              <a:rPr lang="en" sz="2667" b="1"/>
              <a:t>find similar papers</a:t>
            </a:r>
            <a:endParaRPr sz="2667"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a:t>Using all reference citations                                </a:t>
            </a:r>
            <a:r>
              <a:rPr lang="en" sz="2696" b="1"/>
              <a:t>Cosine</a:t>
            </a:r>
            <a:endParaRPr sz="2696" b="1"/>
          </a:p>
        </p:txBody>
      </p:sp>
      <p:sp>
        <p:nvSpPr>
          <p:cNvPr id="198" name="Google Shape;198;p25"/>
          <p:cNvSpPr txBox="1">
            <a:spLocks noGrp="1"/>
          </p:cNvSpPr>
          <p:nvPr>
            <p:ph type="body" idx="1"/>
          </p:nvPr>
        </p:nvSpPr>
        <p:spPr>
          <a:xfrm>
            <a:off x="415600" y="1536633"/>
            <a:ext cx="9753600" cy="4555200"/>
          </a:xfrm>
          <a:prstGeom prst="rect">
            <a:avLst/>
          </a:prstGeom>
        </p:spPr>
        <p:txBody>
          <a:bodyPr spcFirstLastPara="1" vert="horz" wrap="square" lIns="121900" tIns="121900" rIns="121900" bIns="121900" rtlCol="0" anchor="t" anchorCtr="0">
            <a:normAutofit fontScale="85000" lnSpcReduction="20000"/>
          </a:bodyPr>
          <a:lstStyle/>
          <a:p>
            <a:pPr marL="0" indent="0">
              <a:lnSpc>
                <a:spcPct val="100000"/>
              </a:lnSpc>
              <a:buNone/>
            </a:pPr>
            <a:r>
              <a:rPr lang="en" sz="3133" b="1" u="sng">
                <a:solidFill>
                  <a:schemeClr val="dk1"/>
                </a:solidFill>
              </a:rPr>
              <a:t>Prone</a:t>
            </a:r>
            <a:endParaRPr sz="3133" b="1" u="sng">
              <a:solidFill>
                <a:schemeClr val="dk1"/>
              </a:solidFill>
            </a:endParaRPr>
          </a:p>
          <a:p>
            <a:pPr marL="0" indent="0">
              <a:lnSpc>
                <a:spcPct val="100000"/>
              </a:lnSpc>
              <a:buNone/>
            </a:pPr>
            <a:endParaRPr sz="2667" b="1">
              <a:solidFill>
                <a:schemeClr val="dk1"/>
              </a:solidFill>
            </a:endParaRPr>
          </a:p>
          <a:p>
            <a:pPr marL="0" indent="0">
              <a:lnSpc>
                <a:spcPct val="100000"/>
              </a:lnSpc>
              <a:buNone/>
            </a:pPr>
            <a:r>
              <a:rPr lang="en" sz="2641">
                <a:solidFill>
                  <a:schemeClr val="dk1"/>
                </a:solidFill>
              </a:rPr>
              <a:t>Impact of Tokenization on Language Models: An Analysis for Turkish    </a:t>
            </a:r>
            <a:r>
              <a:rPr lang="en" sz="2641">
                <a:solidFill>
                  <a:srgbClr val="FF0000"/>
                </a:solidFill>
              </a:rPr>
              <a:t> 	</a:t>
            </a:r>
            <a:endParaRPr sz="2641" b="1">
              <a:solidFill>
                <a:srgbClr val="FF0000"/>
              </a:solidFill>
            </a:endParaRPr>
          </a:p>
          <a:p>
            <a:pPr marL="0" indent="0">
              <a:lnSpc>
                <a:spcPct val="100000"/>
              </a:lnSpc>
              <a:buNone/>
            </a:pPr>
            <a:endParaRPr sz="2641">
              <a:solidFill>
                <a:schemeClr val="dk1"/>
              </a:solidFill>
            </a:endParaRPr>
          </a:p>
          <a:p>
            <a:pPr marL="0" indent="0">
              <a:lnSpc>
                <a:spcPct val="100000"/>
              </a:lnSpc>
              <a:buNone/>
            </a:pPr>
            <a:r>
              <a:rPr lang="en" sz="2641">
                <a:solidFill>
                  <a:schemeClr val="dk1"/>
                </a:solidFill>
              </a:rPr>
              <a:t>Cross-Lingual Named Entity Recognition Using Parallel Corpus: A New Approach Using XLM-RoBERTa Alignment</a:t>
            </a:r>
            <a:endParaRPr sz="1841">
              <a:solidFill>
                <a:srgbClr val="000000"/>
              </a:solidFill>
            </a:endParaRPr>
          </a:p>
          <a:p>
            <a:pPr marL="0" indent="0">
              <a:lnSpc>
                <a:spcPct val="100000"/>
              </a:lnSpc>
              <a:buNone/>
            </a:pPr>
            <a:r>
              <a:rPr lang="en" sz="2000">
                <a:solidFill>
                  <a:schemeClr val="dk1"/>
                </a:solidFill>
              </a:rPr>
              <a:t> </a:t>
            </a:r>
            <a:endParaRPr sz="2000">
              <a:solidFill>
                <a:schemeClr val="dk1"/>
              </a:solidFill>
            </a:endParaRPr>
          </a:p>
          <a:p>
            <a:pPr marL="0" indent="0">
              <a:lnSpc>
                <a:spcPct val="100000"/>
              </a:lnSpc>
              <a:buNone/>
            </a:pPr>
            <a:endParaRPr sz="2000">
              <a:solidFill>
                <a:schemeClr val="dk1"/>
              </a:solidFill>
            </a:endParaRPr>
          </a:p>
          <a:p>
            <a:pPr marL="0" indent="0">
              <a:lnSpc>
                <a:spcPct val="100000"/>
              </a:lnSpc>
              <a:buNone/>
            </a:pPr>
            <a:r>
              <a:rPr lang="en" sz="3133" b="1" u="sng">
                <a:solidFill>
                  <a:schemeClr val="dk1"/>
                </a:solidFill>
              </a:rPr>
              <a:t>Specter 2</a:t>
            </a:r>
            <a:endParaRPr sz="3133" b="1" u="sng">
              <a:solidFill>
                <a:schemeClr val="dk1"/>
              </a:solidFill>
            </a:endParaRPr>
          </a:p>
          <a:p>
            <a:pPr marL="0" indent="0">
              <a:lnSpc>
                <a:spcPct val="100000"/>
              </a:lnSpc>
              <a:buNone/>
            </a:pPr>
            <a:endParaRPr sz="2667" b="1">
              <a:solidFill>
                <a:schemeClr val="dk1"/>
              </a:solidFill>
            </a:endParaRPr>
          </a:p>
          <a:p>
            <a:pPr marL="0" indent="0">
              <a:lnSpc>
                <a:spcPct val="100000"/>
              </a:lnSpc>
              <a:buNone/>
            </a:pPr>
            <a:r>
              <a:rPr lang="en" sz="2533">
                <a:solidFill>
                  <a:schemeClr val="dk1"/>
                </a:solidFill>
              </a:rPr>
              <a:t>oLMpics-On What Language Model Pre-training Captures</a:t>
            </a:r>
            <a:endParaRPr sz="2533">
              <a:solidFill>
                <a:schemeClr val="dk1"/>
              </a:solidFill>
            </a:endParaRPr>
          </a:p>
          <a:p>
            <a:pPr marL="0" indent="0">
              <a:lnSpc>
                <a:spcPct val="100000"/>
              </a:lnSpc>
              <a:buNone/>
            </a:pPr>
            <a:endParaRPr sz="2533">
              <a:solidFill>
                <a:schemeClr val="dk1"/>
              </a:solidFill>
            </a:endParaRPr>
          </a:p>
          <a:p>
            <a:pPr marL="0" indent="0">
              <a:lnSpc>
                <a:spcPct val="100000"/>
              </a:lnSpc>
              <a:buNone/>
            </a:pPr>
            <a:r>
              <a:rPr lang="en" sz="2533">
                <a:solidFill>
                  <a:schemeClr val="dk1"/>
                </a:solidFill>
              </a:rPr>
              <a:t>Fast, Effective, and Self-Supervised: Transforming Masked Language Models into Universal Lexical and Sentence Encoders</a:t>
            </a:r>
            <a:endParaRPr sz="2533">
              <a:solidFill>
                <a:schemeClr val="dk1"/>
              </a:solidFill>
            </a:endParaRPr>
          </a:p>
          <a:p>
            <a:pPr marL="0" indent="0">
              <a:lnSpc>
                <a:spcPct val="100000"/>
              </a:lnSpc>
              <a:buNone/>
            </a:pPr>
            <a:r>
              <a:rPr lang="en" sz="2000">
                <a:solidFill>
                  <a:schemeClr val="dk1"/>
                </a:solidFill>
              </a:rPr>
              <a:t>   </a:t>
            </a:r>
            <a:r>
              <a:rPr lang="en" sz="2000">
                <a:solidFill>
                  <a:srgbClr val="FF0000"/>
                </a:solidFill>
              </a:rPr>
              <a:t>                 	</a:t>
            </a:r>
            <a:endParaRPr sz="2667" b="1">
              <a:solidFill>
                <a:schemeClr val="dk1"/>
              </a:solidFill>
            </a:endParaRPr>
          </a:p>
          <a:p>
            <a:pPr marL="0" indent="0">
              <a:lnSpc>
                <a:spcPct val="100000"/>
              </a:lnSpc>
              <a:buNone/>
            </a:pPr>
            <a:endParaRPr sz="2667" b="1">
              <a:solidFill>
                <a:schemeClr val="dk1"/>
              </a:solidFill>
            </a:endParaRPr>
          </a:p>
          <a:p>
            <a:pPr marL="0" indent="0">
              <a:lnSpc>
                <a:spcPct val="100000"/>
              </a:lnSpc>
              <a:buNone/>
            </a:pPr>
            <a:endParaRPr sz="2000">
              <a:solidFill>
                <a:schemeClr val="dk1"/>
              </a:solidFill>
            </a:endParaRPr>
          </a:p>
          <a:p>
            <a:pPr marL="0" indent="0">
              <a:lnSpc>
                <a:spcPct val="100000"/>
              </a:lnSpc>
              <a:buClr>
                <a:schemeClr val="dk1"/>
              </a:buClr>
              <a:buSzPct val="73333"/>
              <a:buNone/>
            </a:pPr>
            <a:endParaRPr sz="2000">
              <a:solidFill>
                <a:schemeClr val="dk1"/>
              </a:solidFill>
            </a:endParaRPr>
          </a:p>
        </p:txBody>
      </p:sp>
      <p:sp>
        <p:nvSpPr>
          <p:cNvPr id="199" name="Google Shape;199;p25"/>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11</a:t>
            </a:fld>
            <a:endParaRPr/>
          </a:p>
        </p:txBody>
      </p:sp>
      <p:sp>
        <p:nvSpPr>
          <p:cNvPr id="200" name="Google Shape;200;p25"/>
          <p:cNvSpPr txBox="1"/>
          <p:nvPr/>
        </p:nvSpPr>
        <p:spPr>
          <a:xfrm>
            <a:off x="9916400" y="1624400"/>
            <a:ext cx="1197600" cy="1564000"/>
          </a:xfrm>
          <a:prstGeom prst="rect">
            <a:avLst/>
          </a:prstGeom>
          <a:noFill/>
          <a:ln>
            <a:noFill/>
          </a:ln>
        </p:spPr>
        <p:txBody>
          <a:bodyPr spcFirstLastPara="1" wrap="square" lIns="121900" tIns="121900" rIns="121900" bIns="121900" anchor="t" anchorCtr="0">
            <a:noAutofit/>
          </a:bodyPr>
          <a:lstStyle/>
          <a:p>
            <a:pPr algn="ctr"/>
            <a:endParaRPr sz="2000" b="1">
              <a:solidFill>
                <a:srgbClr val="FF0000"/>
              </a:solidFill>
            </a:endParaRPr>
          </a:p>
          <a:p>
            <a:pPr algn="ctr"/>
            <a:r>
              <a:rPr lang="en" sz="2000" b="1">
                <a:solidFill>
                  <a:srgbClr val="FF0000"/>
                </a:solidFill>
              </a:rPr>
              <a:t>97%</a:t>
            </a:r>
            <a:endParaRPr sz="2000" b="1">
              <a:solidFill>
                <a:srgbClr val="FF0000"/>
              </a:solidFill>
            </a:endParaRPr>
          </a:p>
          <a:p>
            <a:pPr algn="ctr"/>
            <a:endParaRPr sz="2000" b="1">
              <a:solidFill>
                <a:srgbClr val="FF0000"/>
              </a:solidFill>
            </a:endParaRPr>
          </a:p>
          <a:p>
            <a:pPr algn="ctr"/>
            <a:r>
              <a:rPr lang="en" sz="2000" b="1">
                <a:solidFill>
                  <a:srgbClr val="FF0000"/>
                </a:solidFill>
              </a:rPr>
              <a:t>95%</a:t>
            </a:r>
            <a:endParaRPr sz="2000" b="1">
              <a:solidFill>
                <a:srgbClr val="FF0000"/>
              </a:solidFill>
            </a:endParaRPr>
          </a:p>
          <a:p>
            <a:pPr algn="ctr"/>
            <a:endParaRPr sz="2000" b="1">
              <a:solidFill>
                <a:srgbClr val="FF0000"/>
              </a:solidFill>
            </a:endParaRPr>
          </a:p>
          <a:p>
            <a:pPr algn="ctr"/>
            <a:endParaRPr sz="2000" b="1">
              <a:solidFill>
                <a:srgbClr val="FF0000"/>
              </a:solidFill>
            </a:endParaRPr>
          </a:p>
          <a:p>
            <a:pPr algn="ctr"/>
            <a:endParaRPr sz="2000" b="1">
              <a:solidFill>
                <a:srgbClr val="FF0000"/>
              </a:solidFill>
            </a:endParaRPr>
          </a:p>
          <a:p>
            <a:r>
              <a:rPr lang="en" sz="2000" b="1">
                <a:solidFill>
                  <a:srgbClr val="FF0000"/>
                </a:solidFill>
              </a:rPr>
              <a:t>   </a:t>
            </a:r>
            <a:endParaRPr sz="2000" b="1">
              <a:solidFill>
                <a:srgbClr val="FF0000"/>
              </a:solidFill>
            </a:endParaRPr>
          </a:p>
        </p:txBody>
      </p:sp>
      <p:sp>
        <p:nvSpPr>
          <p:cNvPr id="201" name="Google Shape;201;p25"/>
          <p:cNvSpPr txBox="1"/>
          <p:nvPr/>
        </p:nvSpPr>
        <p:spPr>
          <a:xfrm>
            <a:off x="1392167" y="5480700"/>
            <a:ext cx="9264400" cy="932400"/>
          </a:xfrm>
          <a:prstGeom prst="rect">
            <a:avLst/>
          </a:prstGeom>
          <a:noFill/>
          <a:ln>
            <a:noFill/>
          </a:ln>
        </p:spPr>
        <p:txBody>
          <a:bodyPr spcFirstLastPara="1" wrap="square" lIns="121900" tIns="121900" rIns="121900" bIns="121900" anchor="t" anchorCtr="0">
            <a:noAutofit/>
          </a:bodyPr>
          <a:lstStyle/>
          <a:p>
            <a:pPr algn="ctr"/>
            <a:r>
              <a:rPr lang="en" sz="2133"/>
              <a:t>I believe that </a:t>
            </a:r>
            <a:r>
              <a:rPr lang="en" sz="2133" b="1"/>
              <a:t>Prone results</a:t>
            </a:r>
            <a:r>
              <a:rPr lang="en" sz="2133"/>
              <a:t> are closer to my paper.</a:t>
            </a:r>
            <a:endParaRPr sz="2133"/>
          </a:p>
        </p:txBody>
      </p:sp>
      <p:sp>
        <p:nvSpPr>
          <p:cNvPr id="202" name="Google Shape;202;p25"/>
          <p:cNvSpPr txBox="1"/>
          <p:nvPr/>
        </p:nvSpPr>
        <p:spPr>
          <a:xfrm>
            <a:off x="9916400" y="3920084"/>
            <a:ext cx="1197600" cy="1791200"/>
          </a:xfrm>
          <a:prstGeom prst="rect">
            <a:avLst/>
          </a:prstGeom>
          <a:noFill/>
          <a:ln>
            <a:noFill/>
          </a:ln>
        </p:spPr>
        <p:txBody>
          <a:bodyPr spcFirstLastPara="1" wrap="square" lIns="121900" tIns="121900" rIns="121900" bIns="121900" anchor="t" anchorCtr="0">
            <a:noAutofit/>
          </a:bodyPr>
          <a:lstStyle/>
          <a:p>
            <a:r>
              <a:rPr lang="en" sz="2000" b="1">
                <a:solidFill>
                  <a:srgbClr val="FF0000"/>
                </a:solidFill>
              </a:rPr>
              <a:t>   96%</a:t>
            </a:r>
            <a:endParaRPr sz="2000" b="1">
              <a:solidFill>
                <a:srgbClr val="FF0000"/>
              </a:solidFill>
            </a:endParaRPr>
          </a:p>
          <a:p>
            <a:pPr algn="ctr">
              <a:buClr>
                <a:schemeClr val="dk1"/>
              </a:buClr>
              <a:buSzPts val="1100"/>
            </a:pPr>
            <a:endParaRPr sz="2000" b="1">
              <a:solidFill>
                <a:srgbClr val="FF0000"/>
              </a:solidFill>
            </a:endParaRPr>
          </a:p>
          <a:p>
            <a:pPr algn="ctr">
              <a:buClr>
                <a:schemeClr val="dk1"/>
              </a:buClr>
              <a:buSzPts val="1100"/>
            </a:pPr>
            <a:r>
              <a:rPr lang="en" sz="2000" b="1">
                <a:solidFill>
                  <a:srgbClr val="FF0000"/>
                </a:solidFill>
              </a:rPr>
              <a:t>95%</a:t>
            </a:r>
            <a:endParaRPr sz="2000" b="1">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a:t>Related Work Hypothesis</a:t>
            </a:r>
            <a:endParaRPr/>
          </a:p>
        </p:txBody>
      </p:sp>
      <p:sp>
        <p:nvSpPr>
          <p:cNvPr id="99" name="Google Shape;99;p19"/>
          <p:cNvSpPr txBox="1">
            <a:spLocks noGrp="1"/>
          </p:cNvSpPr>
          <p:nvPr>
            <p:ph type="body" idx="1"/>
          </p:nvPr>
        </p:nvSpPr>
        <p:spPr>
          <a:xfrm>
            <a:off x="415600" y="1536633"/>
            <a:ext cx="11360800" cy="1174400"/>
          </a:xfrm>
          <a:prstGeom prst="rect">
            <a:avLst/>
          </a:prstGeom>
        </p:spPr>
        <p:txBody>
          <a:bodyPr spcFirstLastPara="1" vert="horz" wrap="square" lIns="121900" tIns="121900" rIns="121900" bIns="121900" rtlCol="0" anchor="t" anchorCtr="0">
            <a:normAutofit/>
          </a:bodyPr>
          <a:lstStyle/>
          <a:p>
            <a:pPr indent="-474121">
              <a:buClr>
                <a:schemeClr val="dk1"/>
              </a:buClr>
              <a:buSzPts val="2000"/>
            </a:pPr>
            <a:r>
              <a:rPr lang="en" sz="2667" dirty="0">
                <a:solidFill>
                  <a:schemeClr val="dk1"/>
                </a:solidFill>
              </a:rPr>
              <a:t>Related work references seem to represent entire papers.</a:t>
            </a:r>
            <a:endParaRPr sz="2667" dirty="0">
              <a:solidFill>
                <a:schemeClr val="dk1"/>
              </a:solidFill>
            </a:endParaRPr>
          </a:p>
        </p:txBody>
      </p:sp>
      <p:sp>
        <p:nvSpPr>
          <p:cNvPr id="100" name="Google Shape;100;p1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12</a:t>
            </a:fld>
            <a:endParaRPr/>
          </a:p>
        </p:txBody>
      </p:sp>
      <p:pic>
        <p:nvPicPr>
          <p:cNvPr id="101" name="Google Shape;101;p19"/>
          <p:cNvPicPr preferRelativeResize="0"/>
          <p:nvPr/>
        </p:nvPicPr>
        <p:blipFill>
          <a:blip r:embed="rId3">
            <a:alphaModFix/>
          </a:blip>
          <a:stretch>
            <a:fillRect/>
          </a:stretch>
        </p:blipFill>
        <p:spPr>
          <a:xfrm>
            <a:off x="3820033" y="2183800"/>
            <a:ext cx="3590732" cy="455863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a:t>Using only related work ref. citations                   </a:t>
            </a:r>
            <a:r>
              <a:rPr lang="en" sz="2696" b="1"/>
              <a:t>Cosine</a:t>
            </a:r>
            <a:endParaRPr sz="2696" b="1"/>
          </a:p>
        </p:txBody>
      </p:sp>
      <p:sp>
        <p:nvSpPr>
          <p:cNvPr id="216" name="Google Shape;216;p27"/>
          <p:cNvSpPr txBox="1">
            <a:spLocks noGrp="1"/>
          </p:cNvSpPr>
          <p:nvPr>
            <p:ph type="body" idx="1"/>
          </p:nvPr>
        </p:nvSpPr>
        <p:spPr>
          <a:xfrm>
            <a:off x="415600" y="1536633"/>
            <a:ext cx="9753600" cy="4555200"/>
          </a:xfrm>
          <a:prstGeom prst="rect">
            <a:avLst/>
          </a:prstGeom>
        </p:spPr>
        <p:txBody>
          <a:bodyPr spcFirstLastPara="1" vert="horz" wrap="square" lIns="121900" tIns="121900" rIns="121900" bIns="121900" rtlCol="0" anchor="t" anchorCtr="0">
            <a:normAutofit fontScale="85000" lnSpcReduction="20000"/>
          </a:bodyPr>
          <a:lstStyle/>
          <a:p>
            <a:pPr marL="0" indent="0">
              <a:lnSpc>
                <a:spcPct val="100000"/>
              </a:lnSpc>
              <a:buNone/>
            </a:pPr>
            <a:r>
              <a:rPr lang="en" sz="3133" b="1" u="sng">
                <a:solidFill>
                  <a:schemeClr val="dk1"/>
                </a:solidFill>
              </a:rPr>
              <a:t>Prone</a:t>
            </a:r>
            <a:endParaRPr sz="3133" b="1" u="sng">
              <a:solidFill>
                <a:schemeClr val="dk1"/>
              </a:solidFill>
            </a:endParaRPr>
          </a:p>
          <a:p>
            <a:pPr marL="0" indent="0">
              <a:lnSpc>
                <a:spcPct val="100000"/>
              </a:lnSpc>
              <a:buNone/>
            </a:pPr>
            <a:endParaRPr sz="2667" b="1">
              <a:solidFill>
                <a:schemeClr val="dk1"/>
              </a:solidFill>
            </a:endParaRPr>
          </a:p>
          <a:p>
            <a:pPr marL="0" indent="0">
              <a:lnSpc>
                <a:spcPct val="100000"/>
              </a:lnSpc>
              <a:buNone/>
            </a:pPr>
            <a:r>
              <a:rPr lang="en" sz="2641">
                <a:solidFill>
                  <a:schemeClr val="dk1"/>
                </a:solidFill>
              </a:rPr>
              <a:t>Impact of Tokenization on Language Models: An Analysis for Turkish    </a:t>
            </a:r>
            <a:r>
              <a:rPr lang="en" sz="2641">
                <a:solidFill>
                  <a:srgbClr val="FF0000"/>
                </a:solidFill>
              </a:rPr>
              <a:t> 	</a:t>
            </a:r>
            <a:endParaRPr sz="2641" b="1">
              <a:solidFill>
                <a:srgbClr val="FF0000"/>
              </a:solidFill>
            </a:endParaRPr>
          </a:p>
          <a:p>
            <a:pPr marL="0" indent="0">
              <a:lnSpc>
                <a:spcPct val="100000"/>
              </a:lnSpc>
              <a:buNone/>
            </a:pPr>
            <a:endParaRPr sz="2641">
              <a:solidFill>
                <a:schemeClr val="dk1"/>
              </a:solidFill>
            </a:endParaRPr>
          </a:p>
          <a:p>
            <a:pPr marL="0" indent="0">
              <a:lnSpc>
                <a:spcPct val="100000"/>
              </a:lnSpc>
              <a:buNone/>
            </a:pPr>
            <a:r>
              <a:rPr lang="en" sz="2641">
                <a:solidFill>
                  <a:schemeClr val="dk1"/>
                </a:solidFill>
              </a:rPr>
              <a:t>RobeCzech: Czech RoBERTa, a monolingual contextualized language representation model</a:t>
            </a:r>
            <a:endParaRPr sz="1841">
              <a:solidFill>
                <a:srgbClr val="000000"/>
              </a:solidFill>
            </a:endParaRPr>
          </a:p>
          <a:p>
            <a:pPr marL="0" indent="0">
              <a:lnSpc>
                <a:spcPct val="100000"/>
              </a:lnSpc>
              <a:buNone/>
            </a:pPr>
            <a:r>
              <a:rPr lang="en" sz="2000">
                <a:solidFill>
                  <a:schemeClr val="dk1"/>
                </a:solidFill>
              </a:rPr>
              <a:t> </a:t>
            </a:r>
            <a:endParaRPr sz="2000">
              <a:solidFill>
                <a:schemeClr val="dk1"/>
              </a:solidFill>
            </a:endParaRPr>
          </a:p>
          <a:p>
            <a:pPr marL="0" indent="0">
              <a:lnSpc>
                <a:spcPct val="100000"/>
              </a:lnSpc>
              <a:buNone/>
            </a:pPr>
            <a:endParaRPr sz="2000">
              <a:solidFill>
                <a:schemeClr val="dk1"/>
              </a:solidFill>
            </a:endParaRPr>
          </a:p>
          <a:p>
            <a:pPr marL="0" indent="0">
              <a:lnSpc>
                <a:spcPct val="100000"/>
              </a:lnSpc>
              <a:buNone/>
            </a:pPr>
            <a:r>
              <a:rPr lang="en" sz="3133" b="1" u="sng">
                <a:solidFill>
                  <a:schemeClr val="dk1"/>
                </a:solidFill>
              </a:rPr>
              <a:t>Specter 2</a:t>
            </a:r>
            <a:endParaRPr sz="3133" b="1" u="sng">
              <a:solidFill>
                <a:schemeClr val="dk1"/>
              </a:solidFill>
            </a:endParaRPr>
          </a:p>
          <a:p>
            <a:pPr marL="0" indent="0">
              <a:lnSpc>
                <a:spcPct val="100000"/>
              </a:lnSpc>
              <a:buNone/>
            </a:pPr>
            <a:endParaRPr sz="2667" b="1">
              <a:solidFill>
                <a:schemeClr val="dk1"/>
              </a:solidFill>
            </a:endParaRPr>
          </a:p>
          <a:p>
            <a:pPr marL="0" indent="0">
              <a:lnSpc>
                <a:spcPct val="100000"/>
              </a:lnSpc>
              <a:buNone/>
            </a:pPr>
            <a:r>
              <a:rPr lang="en" sz="2533">
                <a:solidFill>
                  <a:schemeClr val="dk1"/>
                </a:solidFill>
              </a:rPr>
              <a:t>oLMpics-On What Language Model Pre-training Captures</a:t>
            </a:r>
            <a:endParaRPr sz="2533">
              <a:solidFill>
                <a:schemeClr val="dk1"/>
              </a:solidFill>
            </a:endParaRPr>
          </a:p>
          <a:p>
            <a:pPr marL="0" indent="0">
              <a:lnSpc>
                <a:spcPct val="100000"/>
              </a:lnSpc>
              <a:buNone/>
            </a:pPr>
            <a:endParaRPr sz="2533">
              <a:solidFill>
                <a:schemeClr val="dk1"/>
              </a:solidFill>
            </a:endParaRPr>
          </a:p>
          <a:p>
            <a:pPr marL="0" indent="0">
              <a:lnSpc>
                <a:spcPct val="100000"/>
              </a:lnSpc>
              <a:buNone/>
            </a:pPr>
            <a:r>
              <a:rPr lang="en" sz="2533">
                <a:solidFill>
                  <a:schemeClr val="dk1"/>
                </a:solidFill>
              </a:rPr>
              <a:t>Fast, Effective, and Self-Supervised: Transforming Masked Language Models into Universal Lexical and Sentence Encoders</a:t>
            </a:r>
            <a:endParaRPr sz="2533">
              <a:solidFill>
                <a:schemeClr val="dk1"/>
              </a:solidFill>
            </a:endParaRPr>
          </a:p>
          <a:p>
            <a:pPr marL="0" indent="0">
              <a:lnSpc>
                <a:spcPct val="100000"/>
              </a:lnSpc>
              <a:buNone/>
            </a:pPr>
            <a:r>
              <a:rPr lang="en" sz="2000">
                <a:solidFill>
                  <a:schemeClr val="dk1"/>
                </a:solidFill>
              </a:rPr>
              <a:t>   </a:t>
            </a:r>
            <a:r>
              <a:rPr lang="en" sz="2000">
                <a:solidFill>
                  <a:srgbClr val="FF0000"/>
                </a:solidFill>
              </a:rPr>
              <a:t>                 	</a:t>
            </a:r>
            <a:endParaRPr sz="2667" b="1">
              <a:solidFill>
                <a:schemeClr val="dk1"/>
              </a:solidFill>
            </a:endParaRPr>
          </a:p>
          <a:p>
            <a:pPr marL="0" indent="0">
              <a:lnSpc>
                <a:spcPct val="100000"/>
              </a:lnSpc>
              <a:buNone/>
            </a:pPr>
            <a:endParaRPr sz="2667" b="1">
              <a:solidFill>
                <a:schemeClr val="dk1"/>
              </a:solidFill>
            </a:endParaRPr>
          </a:p>
          <a:p>
            <a:pPr marL="0" indent="0">
              <a:lnSpc>
                <a:spcPct val="100000"/>
              </a:lnSpc>
              <a:buNone/>
            </a:pPr>
            <a:endParaRPr sz="2000">
              <a:solidFill>
                <a:schemeClr val="dk1"/>
              </a:solidFill>
            </a:endParaRPr>
          </a:p>
          <a:p>
            <a:pPr marL="0" indent="0">
              <a:lnSpc>
                <a:spcPct val="100000"/>
              </a:lnSpc>
              <a:buNone/>
            </a:pPr>
            <a:endParaRPr sz="2000">
              <a:solidFill>
                <a:schemeClr val="dk1"/>
              </a:solidFill>
            </a:endParaRPr>
          </a:p>
        </p:txBody>
      </p:sp>
      <p:sp>
        <p:nvSpPr>
          <p:cNvPr id="217" name="Google Shape;217;p27"/>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13</a:t>
            </a:fld>
            <a:endParaRPr/>
          </a:p>
        </p:txBody>
      </p:sp>
      <p:sp>
        <p:nvSpPr>
          <p:cNvPr id="218" name="Google Shape;218;p27"/>
          <p:cNvSpPr txBox="1"/>
          <p:nvPr/>
        </p:nvSpPr>
        <p:spPr>
          <a:xfrm>
            <a:off x="10239833" y="1573900"/>
            <a:ext cx="1197600" cy="1524400"/>
          </a:xfrm>
          <a:prstGeom prst="rect">
            <a:avLst/>
          </a:prstGeom>
          <a:noFill/>
          <a:ln>
            <a:noFill/>
          </a:ln>
        </p:spPr>
        <p:txBody>
          <a:bodyPr spcFirstLastPara="1" wrap="square" lIns="121900" tIns="121900" rIns="121900" bIns="121900" anchor="t" anchorCtr="0">
            <a:noAutofit/>
          </a:bodyPr>
          <a:lstStyle/>
          <a:p>
            <a:pPr algn="ctr"/>
            <a:endParaRPr sz="2000" b="1">
              <a:solidFill>
                <a:srgbClr val="FF0000"/>
              </a:solidFill>
            </a:endParaRPr>
          </a:p>
          <a:p>
            <a:pPr algn="ctr"/>
            <a:r>
              <a:rPr lang="en" sz="2000" b="1">
                <a:solidFill>
                  <a:srgbClr val="FF0000"/>
                </a:solidFill>
              </a:rPr>
              <a:t>99%</a:t>
            </a:r>
            <a:endParaRPr sz="2000" b="1">
              <a:solidFill>
                <a:srgbClr val="FF0000"/>
              </a:solidFill>
            </a:endParaRPr>
          </a:p>
          <a:p>
            <a:pPr algn="ctr"/>
            <a:endParaRPr sz="2000" b="1">
              <a:solidFill>
                <a:srgbClr val="FF0000"/>
              </a:solidFill>
            </a:endParaRPr>
          </a:p>
          <a:p>
            <a:pPr algn="ctr"/>
            <a:r>
              <a:rPr lang="en" sz="2000" b="1">
                <a:solidFill>
                  <a:srgbClr val="FF0000"/>
                </a:solidFill>
              </a:rPr>
              <a:t>95%</a:t>
            </a:r>
            <a:endParaRPr sz="2000" b="1">
              <a:solidFill>
                <a:srgbClr val="FF0000"/>
              </a:solidFill>
            </a:endParaRPr>
          </a:p>
          <a:p>
            <a:pPr algn="ctr"/>
            <a:endParaRPr sz="2000" b="1">
              <a:solidFill>
                <a:srgbClr val="FF0000"/>
              </a:solidFill>
            </a:endParaRPr>
          </a:p>
        </p:txBody>
      </p:sp>
      <p:sp>
        <p:nvSpPr>
          <p:cNvPr id="219" name="Google Shape;219;p27"/>
          <p:cNvSpPr txBox="1"/>
          <p:nvPr/>
        </p:nvSpPr>
        <p:spPr>
          <a:xfrm>
            <a:off x="10239833" y="3692184"/>
            <a:ext cx="1197600" cy="1791200"/>
          </a:xfrm>
          <a:prstGeom prst="rect">
            <a:avLst/>
          </a:prstGeom>
          <a:noFill/>
          <a:ln>
            <a:noFill/>
          </a:ln>
        </p:spPr>
        <p:txBody>
          <a:bodyPr spcFirstLastPara="1" wrap="square" lIns="121900" tIns="121900" rIns="121900" bIns="121900" anchor="t" anchorCtr="0">
            <a:noAutofit/>
          </a:bodyPr>
          <a:lstStyle/>
          <a:p>
            <a:r>
              <a:rPr lang="en" sz="2000" b="1">
                <a:solidFill>
                  <a:srgbClr val="FF0000"/>
                </a:solidFill>
              </a:rPr>
              <a:t>   97%</a:t>
            </a:r>
            <a:endParaRPr sz="2000" b="1">
              <a:solidFill>
                <a:srgbClr val="FF0000"/>
              </a:solidFill>
            </a:endParaRPr>
          </a:p>
          <a:p>
            <a:pPr algn="ctr">
              <a:buClr>
                <a:schemeClr val="dk1"/>
              </a:buClr>
              <a:buSzPts val="1100"/>
            </a:pPr>
            <a:endParaRPr sz="2000" b="1">
              <a:solidFill>
                <a:srgbClr val="FF0000"/>
              </a:solidFill>
            </a:endParaRPr>
          </a:p>
          <a:p>
            <a:pPr algn="ctr">
              <a:buClr>
                <a:schemeClr val="dk1"/>
              </a:buClr>
              <a:buSzPts val="1100"/>
            </a:pPr>
            <a:r>
              <a:rPr lang="en" sz="2000" b="1">
                <a:solidFill>
                  <a:srgbClr val="FF0000"/>
                </a:solidFill>
              </a:rPr>
              <a:t>95%</a:t>
            </a:r>
            <a:endParaRPr sz="2000" b="1">
              <a:solidFill>
                <a:srgbClr val="FF0000"/>
              </a:solidFill>
            </a:endParaRPr>
          </a:p>
        </p:txBody>
      </p:sp>
      <p:sp>
        <p:nvSpPr>
          <p:cNvPr id="220" name="Google Shape;220;p27"/>
          <p:cNvSpPr txBox="1"/>
          <p:nvPr/>
        </p:nvSpPr>
        <p:spPr>
          <a:xfrm>
            <a:off x="1392167" y="5480700"/>
            <a:ext cx="9264400" cy="932400"/>
          </a:xfrm>
          <a:prstGeom prst="rect">
            <a:avLst/>
          </a:prstGeom>
          <a:noFill/>
          <a:ln>
            <a:noFill/>
          </a:ln>
        </p:spPr>
        <p:txBody>
          <a:bodyPr spcFirstLastPara="1" wrap="square" lIns="121900" tIns="121900" rIns="121900" bIns="121900" anchor="t" anchorCtr="0">
            <a:noAutofit/>
          </a:bodyPr>
          <a:lstStyle/>
          <a:p>
            <a:pPr algn="ctr"/>
            <a:r>
              <a:rPr lang="en" sz="2133"/>
              <a:t>I believe that </a:t>
            </a:r>
            <a:r>
              <a:rPr lang="en" sz="2133" b="1"/>
              <a:t>Prone results</a:t>
            </a:r>
            <a:r>
              <a:rPr lang="en" sz="2133"/>
              <a:t> are closer to my paper.</a:t>
            </a:r>
            <a:endParaRPr sz="2133"/>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8"/>
          <p:cNvSpPr txBox="1">
            <a:spLocks noGrp="1"/>
          </p:cNvSpPr>
          <p:nvPr>
            <p:ph type="title"/>
          </p:nvPr>
        </p:nvSpPr>
        <p:spPr>
          <a:xfrm>
            <a:off x="415600" y="593367"/>
            <a:ext cx="11360800" cy="763600"/>
          </a:xfrm>
          <a:prstGeom prst="rect">
            <a:avLst/>
          </a:prstGeom>
          <a:noFill/>
          <a:ln>
            <a:noFill/>
          </a:ln>
        </p:spPr>
        <p:txBody>
          <a:bodyPr spcFirstLastPara="1" vert="horz" wrap="square" lIns="121900" tIns="121900" rIns="121900" bIns="121900" rtlCol="0" anchor="t" anchorCtr="0">
            <a:normAutofit fontScale="90000"/>
          </a:bodyPr>
          <a:lstStyle/>
          <a:p>
            <a:pPr>
              <a:buClr>
                <a:schemeClr val="dk1"/>
              </a:buClr>
              <a:buSzPct val="111111"/>
            </a:pPr>
            <a:r>
              <a:rPr lang="en"/>
              <a:t>Related Work Neighborhood Experiment</a:t>
            </a:r>
            <a:endParaRPr/>
          </a:p>
        </p:txBody>
      </p:sp>
      <p:pic>
        <p:nvPicPr>
          <p:cNvPr id="226" name="Google Shape;226;p28"/>
          <p:cNvPicPr preferRelativeResize="0"/>
          <p:nvPr/>
        </p:nvPicPr>
        <p:blipFill rotWithShape="1">
          <a:blip r:embed="rId3">
            <a:alphaModFix/>
          </a:blip>
          <a:srcRect l="11769" t="9155" r="8542" b="9747"/>
          <a:stretch/>
        </p:blipFill>
        <p:spPr>
          <a:xfrm>
            <a:off x="3562101" y="1737167"/>
            <a:ext cx="4884967" cy="3728367"/>
          </a:xfrm>
          <a:prstGeom prst="rect">
            <a:avLst/>
          </a:prstGeom>
          <a:noFill/>
          <a:ln>
            <a:noFill/>
          </a:ln>
        </p:spPr>
      </p:pic>
      <p:sp>
        <p:nvSpPr>
          <p:cNvPr id="227" name="Google Shape;227;p28"/>
          <p:cNvSpPr/>
          <p:nvPr/>
        </p:nvSpPr>
        <p:spPr>
          <a:xfrm>
            <a:off x="5769300" y="2159600"/>
            <a:ext cx="1537600" cy="1374400"/>
          </a:xfrm>
          <a:prstGeom prst="ellipse">
            <a:avLst/>
          </a:prstGeom>
          <a:noFill/>
          <a:ln w="381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8" name="Google Shape;228;p28"/>
          <p:cNvSpPr txBox="1"/>
          <p:nvPr/>
        </p:nvSpPr>
        <p:spPr>
          <a:xfrm>
            <a:off x="1392167" y="5480700"/>
            <a:ext cx="9264400" cy="932400"/>
          </a:xfrm>
          <a:prstGeom prst="rect">
            <a:avLst/>
          </a:prstGeom>
          <a:noFill/>
          <a:ln>
            <a:noFill/>
          </a:ln>
        </p:spPr>
        <p:txBody>
          <a:bodyPr spcFirstLastPara="1" wrap="square" lIns="121900" tIns="121900" rIns="121900" bIns="121900" anchor="t" anchorCtr="0">
            <a:noAutofit/>
          </a:bodyPr>
          <a:lstStyle/>
          <a:p>
            <a:pPr algn="ctr"/>
            <a:r>
              <a:rPr lang="en" sz="2133" b="1">
                <a:solidFill>
                  <a:srgbClr val="38761D"/>
                </a:solidFill>
              </a:rPr>
              <a:t>Green dots</a:t>
            </a:r>
            <a:r>
              <a:rPr lang="en" sz="2133"/>
              <a:t> represent Related Work reference citations</a:t>
            </a:r>
            <a:endParaRPr sz="2133"/>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a:t>Using all ref citations with clustering                    </a:t>
            </a:r>
            <a:r>
              <a:rPr lang="en" sz="2696" b="1"/>
              <a:t>Cosine</a:t>
            </a:r>
            <a:endParaRPr sz="2696" b="1"/>
          </a:p>
        </p:txBody>
      </p:sp>
      <p:sp>
        <p:nvSpPr>
          <p:cNvPr id="234" name="Google Shape;234;p29"/>
          <p:cNvSpPr txBox="1">
            <a:spLocks noGrp="1"/>
          </p:cNvSpPr>
          <p:nvPr>
            <p:ph type="body" idx="1"/>
          </p:nvPr>
        </p:nvSpPr>
        <p:spPr>
          <a:xfrm>
            <a:off x="415600" y="1536633"/>
            <a:ext cx="9753600" cy="4555200"/>
          </a:xfrm>
          <a:prstGeom prst="rect">
            <a:avLst/>
          </a:prstGeom>
        </p:spPr>
        <p:txBody>
          <a:bodyPr spcFirstLastPara="1" vert="horz" wrap="square" lIns="121900" tIns="121900" rIns="121900" bIns="121900" rtlCol="0" anchor="t" anchorCtr="0">
            <a:normAutofit fontScale="85000" lnSpcReduction="20000"/>
          </a:bodyPr>
          <a:lstStyle/>
          <a:p>
            <a:pPr marL="0" indent="0">
              <a:lnSpc>
                <a:spcPct val="100000"/>
              </a:lnSpc>
              <a:buNone/>
            </a:pPr>
            <a:r>
              <a:rPr lang="en" sz="3133" b="1" u="sng">
                <a:solidFill>
                  <a:schemeClr val="dk1"/>
                </a:solidFill>
              </a:rPr>
              <a:t>Prone</a:t>
            </a:r>
            <a:endParaRPr sz="3133" b="1" u="sng">
              <a:solidFill>
                <a:schemeClr val="dk1"/>
              </a:solidFill>
            </a:endParaRPr>
          </a:p>
          <a:p>
            <a:pPr marL="0" indent="0">
              <a:lnSpc>
                <a:spcPct val="100000"/>
              </a:lnSpc>
              <a:buNone/>
            </a:pPr>
            <a:endParaRPr sz="2667" b="1">
              <a:solidFill>
                <a:schemeClr val="dk1"/>
              </a:solidFill>
            </a:endParaRPr>
          </a:p>
          <a:p>
            <a:pPr marL="0" indent="0">
              <a:lnSpc>
                <a:spcPct val="100000"/>
              </a:lnSpc>
              <a:buNone/>
            </a:pPr>
            <a:r>
              <a:rPr lang="en" sz="2641">
                <a:solidFill>
                  <a:schemeClr val="dk1"/>
                </a:solidFill>
              </a:rPr>
              <a:t>Phonologically Informed Edit Distance Algorithms for Word Alignment with Low-Resource Languages    </a:t>
            </a:r>
            <a:r>
              <a:rPr lang="en" sz="2641">
                <a:solidFill>
                  <a:srgbClr val="FF0000"/>
                </a:solidFill>
              </a:rPr>
              <a:t> 	</a:t>
            </a:r>
            <a:endParaRPr sz="2641" b="1">
              <a:solidFill>
                <a:srgbClr val="FF0000"/>
              </a:solidFill>
            </a:endParaRPr>
          </a:p>
          <a:p>
            <a:pPr marL="0" indent="0">
              <a:lnSpc>
                <a:spcPct val="100000"/>
              </a:lnSpc>
              <a:buNone/>
            </a:pPr>
            <a:endParaRPr sz="2641">
              <a:solidFill>
                <a:schemeClr val="dk1"/>
              </a:solidFill>
            </a:endParaRPr>
          </a:p>
          <a:p>
            <a:pPr marL="0" indent="0">
              <a:lnSpc>
                <a:spcPct val="100000"/>
              </a:lnSpc>
              <a:buNone/>
            </a:pPr>
            <a:r>
              <a:rPr lang="en" sz="2641">
                <a:solidFill>
                  <a:schemeClr val="dk1"/>
                </a:solidFill>
              </a:rPr>
              <a:t>A Basic Language Technology Toolkit for Quechua</a:t>
            </a:r>
            <a:endParaRPr sz="1841">
              <a:solidFill>
                <a:srgbClr val="000000"/>
              </a:solidFill>
            </a:endParaRPr>
          </a:p>
          <a:p>
            <a:pPr marL="0" indent="0">
              <a:lnSpc>
                <a:spcPct val="100000"/>
              </a:lnSpc>
              <a:buNone/>
            </a:pPr>
            <a:r>
              <a:rPr lang="en" sz="2000">
                <a:solidFill>
                  <a:schemeClr val="dk1"/>
                </a:solidFill>
              </a:rPr>
              <a:t> </a:t>
            </a:r>
            <a:endParaRPr sz="2000">
              <a:solidFill>
                <a:schemeClr val="dk1"/>
              </a:solidFill>
            </a:endParaRPr>
          </a:p>
          <a:p>
            <a:pPr marL="0" indent="0">
              <a:lnSpc>
                <a:spcPct val="100000"/>
              </a:lnSpc>
              <a:buNone/>
            </a:pPr>
            <a:endParaRPr sz="2000">
              <a:solidFill>
                <a:schemeClr val="dk1"/>
              </a:solidFill>
            </a:endParaRPr>
          </a:p>
          <a:p>
            <a:pPr marL="0" indent="0">
              <a:lnSpc>
                <a:spcPct val="100000"/>
              </a:lnSpc>
              <a:buNone/>
            </a:pPr>
            <a:r>
              <a:rPr lang="en" sz="3133" b="1" u="sng">
                <a:solidFill>
                  <a:schemeClr val="dk1"/>
                </a:solidFill>
              </a:rPr>
              <a:t>Specter 2</a:t>
            </a:r>
            <a:endParaRPr sz="3133" b="1" u="sng">
              <a:solidFill>
                <a:schemeClr val="dk1"/>
              </a:solidFill>
            </a:endParaRPr>
          </a:p>
          <a:p>
            <a:pPr marL="0" indent="0">
              <a:lnSpc>
                <a:spcPct val="100000"/>
              </a:lnSpc>
              <a:buNone/>
            </a:pPr>
            <a:endParaRPr sz="2667" b="1">
              <a:solidFill>
                <a:schemeClr val="dk1"/>
              </a:solidFill>
            </a:endParaRPr>
          </a:p>
          <a:p>
            <a:pPr marL="0" indent="0">
              <a:lnSpc>
                <a:spcPct val="100000"/>
              </a:lnSpc>
              <a:buNone/>
            </a:pPr>
            <a:r>
              <a:rPr lang="en" sz="2533">
                <a:solidFill>
                  <a:schemeClr val="dk1"/>
                </a:solidFill>
              </a:rPr>
              <a:t>On the Stability of Fine-tuning BERT: Misconceptions, Explanations, and Strong Baselines</a:t>
            </a:r>
            <a:endParaRPr sz="2533">
              <a:solidFill>
                <a:schemeClr val="dk1"/>
              </a:solidFill>
            </a:endParaRPr>
          </a:p>
          <a:p>
            <a:pPr marL="0" indent="0">
              <a:lnSpc>
                <a:spcPct val="100000"/>
              </a:lnSpc>
              <a:buNone/>
            </a:pPr>
            <a:endParaRPr sz="2533">
              <a:solidFill>
                <a:schemeClr val="dk1"/>
              </a:solidFill>
            </a:endParaRPr>
          </a:p>
          <a:p>
            <a:pPr marL="0" indent="0">
              <a:lnSpc>
                <a:spcPct val="100000"/>
              </a:lnSpc>
              <a:buNone/>
            </a:pPr>
            <a:r>
              <a:rPr lang="en" sz="2533">
                <a:solidFill>
                  <a:schemeClr val="dk1"/>
                </a:solidFill>
              </a:rPr>
              <a:t>Probing Across Time: What Does RoBERTa Know and When?</a:t>
            </a:r>
            <a:endParaRPr sz="2533">
              <a:solidFill>
                <a:schemeClr val="dk1"/>
              </a:solidFill>
            </a:endParaRPr>
          </a:p>
          <a:p>
            <a:pPr marL="0" indent="0">
              <a:lnSpc>
                <a:spcPct val="100000"/>
              </a:lnSpc>
              <a:buNone/>
            </a:pPr>
            <a:r>
              <a:rPr lang="en" sz="2000">
                <a:solidFill>
                  <a:schemeClr val="dk1"/>
                </a:solidFill>
              </a:rPr>
              <a:t>   </a:t>
            </a:r>
            <a:r>
              <a:rPr lang="en" sz="2000">
                <a:solidFill>
                  <a:srgbClr val="FF0000"/>
                </a:solidFill>
              </a:rPr>
              <a:t>                 	</a:t>
            </a:r>
            <a:endParaRPr sz="2667" b="1">
              <a:solidFill>
                <a:schemeClr val="dk1"/>
              </a:solidFill>
            </a:endParaRPr>
          </a:p>
          <a:p>
            <a:pPr marL="0" indent="0">
              <a:lnSpc>
                <a:spcPct val="100000"/>
              </a:lnSpc>
              <a:buNone/>
            </a:pPr>
            <a:endParaRPr sz="2667" b="1">
              <a:solidFill>
                <a:schemeClr val="dk1"/>
              </a:solidFill>
            </a:endParaRPr>
          </a:p>
          <a:p>
            <a:pPr marL="0" indent="0">
              <a:lnSpc>
                <a:spcPct val="100000"/>
              </a:lnSpc>
              <a:buNone/>
            </a:pPr>
            <a:endParaRPr sz="2000">
              <a:solidFill>
                <a:schemeClr val="dk1"/>
              </a:solidFill>
            </a:endParaRPr>
          </a:p>
          <a:p>
            <a:pPr marL="0" indent="0">
              <a:lnSpc>
                <a:spcPct val="100000"/>
              </a:lnSpc>
              <a:buNone/>
            </a:pPr>
            <a:endParaRPr sz="2000">
              <a:solidFill>
                <a:schemeClr val="dk1"/>
              </a:solidFill>
            </a:endParaRPr>
          </a:p>
        </p:txBody>
      </p:sp>
      <p:sp>
        <p:nvSpPr>
          <p:cNvPr id="235" name="Google Shape;235;p2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15</a:t>
            </a:fld>
            <a:endParaRPr/>
          </a:p>
        </p:txBody>
      </p:sp>
      <p:sp>
        <p:nvSpPr>
          <p:cNvPr id="236" name="Google Shape;236;p29"/>
          <p:cNvSpPr txBox="1"/>
          <p:nvPr/>
        </p:nvSpPr>
        <p:spPr>
          <a:xfrm>
            <a:off x="10239833" y="1472300"/>
            <a:ext cx="1197600" cy="4572000"/>
          </a:xfrm>
          <a:prstGeom prst="rect">
            <a:avLst/>
          </a:prstGeom>
          <a:noFill/>
          <a:ln>
            <a:noFill/>
          </a:ln>
        </p:spPr>
        <p:txBody>
          <a:bodyPr spcFirstLastPara="1" wrap="square" lIns="121900" tIns="121900" rIns="121900" bIns="121900" anchor="t" anchorCtr="0">
            <a:noAutofit/>
          </a:bodyPr>
          <a:lstStyle/>
          <a:p>
            <a:pPr algn="ctr"/>
            <a:endParaRPr sz="2000" b="1">
              <a:solidFill>
                <a:srgbClr val="FF0000"/>
              </a:solidFill>
            </a:endParaRPr>
          </a:p>
          <a:p>
            <a:pPr algn="ctr"/>
            <a:endParaRPr sz="2000" b="1">
              <a:solidFill>
                <a:srgbClr val="FF0000"/>
              </a:solidFill>
            </a:endParaRPr>
          </a:p>
          <a:p>
            <a:pPr algn="ctr"/>
            <a:r>
              <a:rPr lang="en" sz="2000" b="1">
                <a:solidFill>
                  <a:srgbClr val="FF0000"/>
                </a:solidFill>
              </a:rPr>
              <a:t>92%</a:t>
            </a:r>
            <a:endParaRPr sz="2000" b="1">
              <a:solidFill>
                <a:srgbClr val="FF0000"/>
              </a:solidFill>
            </a:endParaRPr>
          </a:p>
          <a:p>
            <a:pPr algn="ctr"/>
            <a:endParaRPr sz="2000" b="1">
              <a:solidFill>
                <a:srgbClr val="FF0000"/>
              </a:solidFill>
            </a:endParaRPr>
          </a:p>
          <a:p>
            <a:pPr algn="ctr"/>
            <a:r>
              <a:rPr lang="en" sz="2000" b="1">
                <a:solidFill>
                  <a:srgbClr val="FF0000"/>
                </a:solidFill>
              </a:rPr>
              <a:t>90%</a:t>
            </a:r>
            <a:endParaRPr sz="2000" b="1">
              <a:solidFill>
                <a:srgbClr val="FF0000"/>
              </a:solidFill>
            </a:endParaRPr>
          </a:p>
          <a:p>
            <a:pPr algn="ctr"/>
            <a:endParaRPr sz="2000" b="1">
              <a:solidFill>
                <a:srgbClr val="FF0000"/>
              </a:solidFill>
            </a:endParaRPr>
          </a:p>
          <a:p>
            <a:pPr algn="ctr"/>
            <a:endParaRPr sz="2000" b="1">
              <a:solidFill>
                <a:srgbClr val="FF0000"/>
              </a:solidFill>
            </a:endParaRPr>
          </a:p>
          <a:p>
            <a:endParaRPr sz="2000" b="1">
              <a:solidFill>
                <a:srgbClr val="FF0000"/>
              </a:solidFill>
            </a:endParaRPr>
          </a:p>
          <a:p>
            <a:pPr algn="ctr"/>
            <a:r>
              <a:rPr lang="en" sz="2000" b="1">
                <a:solidFill>
                  <a:srgbClr val="FF0000"/>
                </a:solidFill>
              </a:rPr>
              <a:t>92%</a:t>
            </a:r>
            <a:endParaRPr sz="2000" b="1">
              <a:solidFill>
                <a:srgbClr val="FF0000"/>
              </a:solidFill>
            </a:endParaRPr>
          </a:p>
          <a:p>
            <a:pPr algn="ctr"/>
            <a:endParaRPr sz="2000" b="1">
              <a:solidFill>
                <a:srgbClr val="FF0000"/>
              </a:solidFill>
            </a:endParaRPr>
          </a:p>
          <a:p>
            <a:pPr algn="ctr"/>
            <a:r>
              <a:rPr lang="en" sz="2000" b="1">
                <a:solidFill>
                  <a:srgbClr val="FF0000"/>
                </a:solidFill>
              </a:rPr>
              <a:t>91%</a:t>
            </a:r>
            <a:endParaRPr sz="2000" b="1">
              <a:solidFill>
                <a:srgbClr val="FF0000"/>
              </a:solidFill>
            </a:endParaRPr>
          </a:p>
        </p:txBody>
      </p:sp>
      <p:sp>
        <p:nvSpPr>
          <p:cNvPr id="237" name="Google Shape;237;p29"/>
          <p:cNvSpPr txBox="1"/>
          <p:nvPr/>
        </p:nvSpPr>
        <p:spPr>
          <a:xfrm>
            <a:off x="1382133" y="5711300"/>
            <a:ext cx="9264400" cy="932400"/>
          </a:xfrm>
          <a:prstGeom prst="rect">
            <a:avLst/>
          </a:prstGeom>
          <a:noFill/>
          <a:ln>
            <a:noFill/>
          </a:ln>
        </p:spPr>
        <p:txBody>
          <a:bodyPr spcFirstLastPara="1" wrap="square" lIns="121900" tIns="121900" rIns="121900" bIns="121900" anchor="t" anchorCtr="0">
            <a:noAutofit/>
          </a:bodyPr>
          <a:lstStyle/>
          <a:p>
            <a:pPr algn="ctr"/>
            <a:r>
              <a:rPr lang="en" sz="2133"/>
              <a:t>I believe that </a:t>
            </a:r>
            <a:r>
              <a:rPr lang="en" sz="2133" b="1"/>
              <a:t>Prone results</a:t>
            </a:r>
            <a:r>
              <a:rPr lang="en" sz="2133"/>
              <a:t> are closer to my paper.</a:t>
            </a:r>
            <a:endParaRPr sz="2133"/>
          </a:p>
          <a:p>
            <a:pPr algn="ctr"/>
            <a:endParaRPr sz="2133">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C6C55F-3EE7-1C4A-DAD8-9150B4EB9070}"/>
              </a:ext>
            </a:extLst>
          </p:cNvPr>
          <p:cNvSpPr>
            <a:spLocks noGrp="1"/>
          </p:cNvSpPr>
          <p:nvPr>
            <p:ph type="title"/>
          </p:nvPr>
        </p:nvSpPr>
        <p:spPr/>
        <p:txBody>
          <a:bodyPr>
            <a:normAutofit fontScale="90000"/>
          </a:bodyPr>
          <a:lstStyle/>
          <a:p>
            <a:r>
              <a:rPr lang="en" dirty="0"/>
              <a:t>Related Work Hypothesis</a:t>
            </a:r>
            <a:endParaRPr lang="es-ES" dirty="0"/>
          </a:p>
        </p:txBody>
      </p:sp>
      <p:sp>
        <p:nvSpPr>
          <p:cNvPr id="3" name="Marcador de texto 2">
            <a:extLst>
              <a:ext uri="{FF2B5EF4-FFF2-40B4-BE49-F238E27FC236}">
                <a16:creationId xmlns:a16="http://schemas.microsoft.com/office/drawing/2014/main" id="{7E20438E-F455-C140-AFA9-679128A1370C}"/>
              </a:ext>
            </a:extLst>
          </p:cNvPr>
          <p:cNvSpPr>
            <a:spLocks noGrp="1"/>
          </p:cNvSpPr>
          <p:nvPr>
            <p:ph type="body" idx="1"/>
          </p:nvPr>
        </p:nvSpPr>
        <p:spPr>
          <a:xfrm>
            <a:off x="415600" y="1536633"/>
            <a:ext cx="11584416" cy="4555200"/>
          </a:xfrm>
        </p:spPr>
        <p:txBody>
          <a:bodyPr/>
          <a:lstStyle/>
          <a:p>
            <a:pPr marL="152396" indent="0">
              <a:buNone/>
            </a:pPr>
            <a:endParaRPr lang="es-ES" dirty="0"/>
          </a:p>
          <a:p>
            <a:pPr marL="152396" indent="0">
              <a:buNone/>
            </a:pPr>
            <a:endParaRPr lang="es-ES" dirty="0"/>
          </a:p>
          <a:p>
            <a:pPr marL="152396" indent="0">
              <a:buNone/>
            </a:pPr>
            <a:endParaRPr lang="es-ES" dirty="0"/>
          </a:p>
          <a:p>
            <a:pPr marL="152396" indent="0">
              <a:buNone/>
            </a:pPr>
            <a:endParaRPr lang="es-ES" dirty="0"/>
          </a:p>
          <a:p>
            <a:pPr marL="152396" indent="0" algn="ctr">
              <a:buNone/>
            </a:pPr>
            <a:r>
              <a:rPr lang="es-ES" dirty="0" err="1"/>
              <a:t>Cosine_similarity</a:t>
            </a:r>
            <a:r>
              <a:rPr lang="es-ES" dirty="0"/>
              <a:t>(</a:t>
            </a:r>
            <a:r>
              <a:rPr lang="es-ES" dirty="0" err="1"/>
              <a:t>V_prone</a:t>
            </a:r>
            <a:r>
              <a:rPr lang="es-ES" dirty="0"/>
              <a:t>, </a:t>
            </a:r>
            <a:r>
              <a:rPr lang="es-ES" dirty="0" err="1"/>
              <a:t>V_rw</a:t>
            </a:r>
            <a:r>
              <a:rPr lang="es-ES" dirty="0"/>
              <a:t>) &gt; </a:t>
            </a:r>
            <a:r>
              <a:rPr lang="es-ES" dirty="0" err="1"/>
              <a:t>Cosine_similarity</a:t>
            </a:r>
            <a:r>
              <a:rPr lang="es-ES" dirty="0"/>
              <a:t>(</a:t>
            </a:r>
            <a:r>
              <a:rPr lang="es-ES" dirty="0" err="1"/>
              <a:t>V_prone</a:t>
            </a:r>
            <a:r>
              <a:rPr lang="es-ES" dirty="0"/>
              <a:t>, </a:t>
            </a:r>
            <a:r>
              <a:rPr lang="es-ES" dirty="0" err="1"/>
              <a:t>V_all</a:t>
            </a:r>
            <a:r>
              <a:rPr lang="es-ES" dirty="0"/>
              <a:t>) </a:t>
            </a:r>
          </a:p>
        </p:txBody>
      </p:sp>
    </p:spTree>
    <p:extLst>
      <p:ext uri="{BB962C8B-B14F-4D97-AF65-F5344CB8AC3E}">
        <p14:creationId xmlns:p14="http://schemas.microsoft.com/office/powerpoint/2010/main" val="2306921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dirty="0"/>
              <a:t>Related Work Experiments</a:t>
            </a:r>
            <a:endParaRPr dirty="0"/>
          </a:p>
        </p:txBody>
      </p:sp>
      <p:sp>
        <p:nvSpPr>
          <p:cNvPr id="109" name="Google Shape;109;p20"/>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indent="-478289">
              <a:buClr>
                <a:schemeClr val="dk1"/>
              </a:buClr>
              <a:buSzPts val="2049"/>
            </a:pPr>
            <a:r>
              <a:rPr lang="en" sz="2732" dirty="0">
                <a:solidFill>
                  <a:schemeClr val="dk1"/>
                </a:solidFill>
              </a:rPr>
              <a:t>400k papers</a:t>
            </a:r>
            <a:endParaRPr sz="2732" dirty="0">
              <a:solidFill>
                <a:schemeClr val="dk1"/>
              </a:solidFill>
            </a:endParaRPr>
          </a:p>
          <a:p>
            <a:pPr indent="-478289">
              <a:buClr>
                <a:schemeClr val="dk1"/>
              </a:buClr>
              <a:buSzPts val="2049"/>
            </a:pPr>
            <a:r>
              <a:rPr lang="en" sz="2732" dirty="0">
                <a:solidFill>
                  <a:schemeClr val="dk1"/>
                </a:solidFill>
              </a:rPr>
              <a:t>Organized by Martin Dočekal (PhD student, BRNO UNIVERSITY OF TECHNOLOGY, Czech Republic)</a:t>
            </a:r>
            <a:endParaRPr sz="2732" dirty="0">
              <a:solidFill>
                <a:schemeClr val="dk1"/>
              </a:solidFill>
            </a:endParaRPr>
          </a:p>
          <a:p>
            <a:pPr indent="-478289">
              <a:buClr>
                <a:schemeClr val="dk1"/>
              </a:buClr>
              <a:buSzPts val="2049"/>
            </a:pPr>
            <a:r>
              <a:rPr lang="en" sz="2732" dirty="0">
                <a:solidFill>
                  <a:schemeClr val="dk1"/>
                </a:solidFill>
              </a:rPr>
              <a:t>Related Work annotated dataset</a:t>
            </a:r>
            <a:endParaRPr sz="2732" dirty="0">
              <a:solidFill>
                <a:schemeClr val="dk1"/>
              </a:solidFill>
            </a:endParaRPr>
          </a:p>
          <a:p>
            <a:pPr indent="-478289">
              <a:buClr>
                <a:schemeClr val="dk1"/>
              </a:buClr>
              <a:buSzPts val="2049"/>
            </a:pPr>
            <a:r>
              <a:rPr lang="en" sz="2732" dirty="0">
                <a:solidFill>
                  <a:schemeClr val="dk1"/>
                </a:solidFill>
              </a:rPr>
              <a:t>Corpus ids mapped to Semantic Scholar ids</a:t>
            </a:r>
            <a:endParaRPr sz="2732" dirty="0">
              <a:solidFill>
                <a:schemeClr val="dk1"/>
              </a:solidFill>
            </a:endParaRPr>
          </a:p>
          <a:p>
            <a:pPr marL="0" indent="0">
              <a:spcBef>
                <a:spcPts val="1600"/>
              </a:spcBef>
              <a:buNone/>
            </a:pPr>
            <a:endParaRPr sz="2667" dirty="0">
              <a:solidFill>
                <a:schemeClr val="dk1"/>
              </a:solidFill>
            </a:endParaRPr>
          </a:p>
          <a:p>
            <a:pPr marL="0" indent="0">
              <a:spcBef>
                <a:spcPts val="1600"/>
              </a:spcBef>
              <a:buNone/>
            </a:pPr>
            <a:endParaRPr sz="2637" dirty="0">
              <a:solidFill>
                <a:schemeClr val="dk1"/>
              </a:solidFill>
            </a:endParaRPr>
          </a:p>
          <a:p>
            <a:pPr indent="0">
              <a:spcBef>
                <a:spcPts val="1600"/>
              </a:spcBef>
              <a:spcAft>
                <a:spcPts val="1600"/>
              </a:spcAft>
              <a:buNone/>
            </a:pPr>
            <a:endParaRPr dirty="0"/>
          </a:p>
        </p:txBody>
      </p:sp>
      <p:sp>
        <p:nvSpPr>
          <p:cNvPr id="111" name="Google Shape;111;p20"/>
          <p:cNvSpPr txBox="1"/>
          <p:nvPr/>
        </p:nvSpPr>
        <p:spPr>
          <a:xfrm>
            <a:off x="1521260" y="4188974"/>
            <a:ext cx="9325600" cy="1934800"/>
          </a:xfrm>
          <a:prstGeom prst="rect">
            <a:avLst/>
          </a:prstGeom>
          <a:noFill/>
          <a:ln>
            <a:noFill/>
          </a:ln>
        </p:spPr>
        <p:txBody>
          <a:bodyPr spcFirstLastPara="1" wrap="square" lIns="121900" tIns="121900" rIns="121900" bIns="121900" anchor="t" anchorCtr="0">
            <a:noAutofit/>
          </a:bodyPr>
          <a:lstStyle/>
          <a:p>
            <a:pPr>
              <a:lnSpc>
                <a:spcPct val="115000"/>
              </a:lnSpc>
              <a:buClr>
                <a:schemeClr val="dk1"/>
              </a:buClr>
              <a:buSzPts val="1100"/>
            </a:pPr>
            <a:r>
              <a:rPr lang="en" sz="1600" dirty="0">
                <a:solidFill>
                  <a:schemeClr val="dk1"/>
                </a:solidFill>
                <a:latin typeface="Consolas"/>
                <a:ea typeface="Consolas"/>
                <a:cs typeface="Consolas"/>
                <a:sym typeface="Consolas"/>
              </a:rPr>
              <a:t>"</a:t>
            </a:r>
            <a:r>
              <a:rPr lang="en" sz="1600" b="1" dirty="0">
                <a:solidFill>
                  <a:schemeClr val="dk1"/>
                </a:solidFill>
                <a:latin typeface="Consolas"/>
                <a:ea typeface="Consolas"/>
                <a:cs typeface="Consolas"/>
                <a:sym typeface="Consolas"/>
              </a:rPr>
              <a:t>paper_id</a:t>
            </a:r>
            <a:r>
              <a:rPr lang="en" sz="1600" dirty="0">
                <a:solidFill>
                  <a:schemeClr val="dk1"/>
                </a:solidFill>
                <a:latin typeface="Consolas"/>
                <a:ea typeface="Consolas"/>
                <a:cs typeface="Consolas"/>
                <a:sym typeface="Consolas"/>
              </a:rPr>
              <a:t>":54955648,</a:t>
            </a:r>
            <a:endParaRPr sz="1600" dirty="0">
              <a:solidFill>
                <a:schemeClr val="dk1"/>
              </a:solidFill>
              <a:latin typeface="Consolas"/>
              <a:ea typeface="Consolas"/>
              <a:cs typeface="Consolas"/>
              <a:sym typeface="Consolas"/>
            </a:endParaRPr>
          </a:p>
          <a:p>
            <a:pPr>
              <a:lnSpc>
                <a:spcPct val="115000"/>
              </a:lnSpc>
              <a:spcBef>
                <a:spcPts val="1600"/>
              </a:spcBef>
              <a:buClr>
                <a:schemeClr val="dk1"/>
              </a:buClr>
              <a:buSzPts val="1100"/>
            </a:pPr>
            <a:r>
              <a:rPr lang="en" sz="1600" dirty="0">
                <a:solidFill>
                  <a:schemeClr val="dk1"/>
                </a:solidFill>
                <a:latin typeface="Consolas"/>
                <a:ea typeface="Consolas"/>
                <a:cs typeface="Consolas"/>
                <a:sym typeface="Consolas"/>
              </a:rPr>
              <a:t>"</a:t>
            </a:r>
            <a:r>
              <a:rPr lang="en" sz="1600" b="1" dirty="0">
                <a:solidFill>
                  <a:schemeClr val="dk1"/>
                </a:solidFill>
                <a:latin typeface="Consolas"/>
                <a:ea typeface="Consolas"/>
                <a:cs typeface="Consolas"/>
                <a:sym typeface="Consolas"/>
              </a:rPr>
              <a:t>rw_citations</a:t>
            </a:r>
            <a:r>
              <a:rPr lang="en" sz="1600" dirty="0">
                <a:solidFill>
                  <a:schemeClr val="dk1"/>
                </a:solidFill>
                <a:latin typeface="Consolas"/>
                <a:ea typeface="Consolas"/>
                <a:cs typeface="Consolas"/>
                <a:sym typeface="Consolas"/>
              </a:rPr>
              <a:t>":[3045997,2770517,5569544,36379,1665288,74632109,2223771],</a:t>
            </a:r>
            <a:endParaRPr sz="1600" dirty="0">
              <a:solidFill>
                <a:schemeClr val="dk1"/>
              </a:solidFill>
              <a:latin typeface="Consolas"/>
              <a:ea typeface="Consolas"/>
              <a:cs typeface="Consolas"/>
              <a:sym typeface="Consolas"/>
            </a:endParaRPr>
          </a:p>
          <a:p>
            <a:pPr>
              <a:lnSpc>
                <a:spcPct val="115000"/>
              </a:lnSpc>
              <a:spcBef>
                <a:spcPts val="1600"/>
              </a:spcBef>
              <a:spcAft>
                <a:spcPts val="1600"/>
              </a:spcAft>
              <a:buClr>
                <a:schemeClr val="dk1"/>
              </a:buClr>
              <a:buSzPts val="1100"/>
            </a:pPr>
            <a:r>
              <a:rPr lang="en" sz="1600" dirty="0">
                <a:solidFill>
                  <a:schemeClr val="dk1"/>
                </a:solidFill>
                <a:latin typeface="Consolas"/>
                <a:ea typeface="Consolas"/>
                <a:cs typeface="Consolas"/>
                <a:sym typeface="Consolas"/>
              </a:rPr>
              <a:t>"</a:t>
            </a:r>
            <a:r>
              <a:rPr lang="en" sz="1600" b="1" dirty="0">
                <a:solidFill>
                  <a:schemeClr val="dk1"/>
                </a:solidFill>
                <a:latin typeface="Consolas"/>
                <a:ea typeface="Consolas"/>
                <a:cs typeface="Consolas"/>
                <a:sym typeface="Consolas"/>
              </a:rPr>
              <a:t>Other_citations</a:t>
            </a:r>
            <a:r>
              <a:rPr lang="en" sz="1600" dirty="0">
                <a:solidFill>
                  <a:schemeClr val="dk1"/>
                </a:solidFill>
                <a:latin typeface="Consolas"/>
                <a:ea typeface="Consolas"/>
                <a:cs typeface="Consolas"/>
                <a:sym typeface="Consolas"/>
              </a:rPr>
              <a:t>":[16395612,14432142]</a:t>
            </a:r>
            <a:endParaRPr sz="1600" dirty="0">
              <a:highlight>
                <a:srgbClr val="FFFF00"/>
              </a:highlight>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a:t>Related Work Experiments</a:t>
            </a:r>
            <a:endParaRPr/>
          </a:p>
        </p:txBody>
      </p:sp>
      <p:sp>
        <p:nvSpPr>
          <p:cNvPr id="117" name="Google Shape;117;p21"/>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indent="-446592">
              <a:buClr>
                <a:schemeClr val="dk1"/>
              </a:buClr>
              <a:buSzPct val="100000"/>
            </a:pPr>
            <a:r>
              <a:rPr lang="en" sz="3189" dirty="0">
                <a:solidFill>
                  <a:schemeClr val="dk1"/>
                </a:solidFill>
              </a:rPr>
              <a:t>Vector representations of referenced papers</a:t>
            </a:r>
            <a:endParaRPr sz="3189" dirty="0">
              <a:solidFill>
                <a:schemeClr val="dk1"/>
              </a:solidFill>
            </a:endParaRPr>
          </a:p>
          <a:p>
            <a:pPr lvl="1" indent="-446592">
              <a:buClr>
                <a:schemeClr val="dk1"/>
              </a:buClr>
              <a:buSzPct val="100000"/>
              <a:buAutoNum type="alphaLcPeriod"/>
            </a:pPr>
            <a:r>
              <a:rPr lang="en" sz="3189" dirty="0">
                <a:solidFill>
                  <a:schemeClr val="dk1"/>
                </a:solidFill>
              </a:rPr>
              <a:t>Specter 1 and 2</a:t>
            </a:r>
            <a:endParaRPr sz="3189" dirty="0">
              <a:solidFill>
                <a:schemeClr val="dk1"/>
              </a:solidFill>
            </a:endParaRPr>
          </a:p>
          <a:p>
            <a:pPr lvl="1" indent="-446592">
              <a:buClr>
                <a:schemeClr val="dk1"/>
              </a:buClr>
              <a:buSzPct val="100000"/>
              <a:buAutoNum type="alphaLcPeriod"/>
            </a:pPr>
            <a:r>
              <a:rPr lang="en" sz="3189" dirty="0">
                <a:solidFill>
                  <a:schemeClr val="dk1"/>
                </a:solidFill>
              </a:rPr>
              <a:t>Prone</a:t>
            </a:r>
            <a:endParaRPr sz="3189" dirty="0">
              <a:solidFill>
                <a:schemeClr val="dk1"/>
              </a:solidFill>
            </a:endParaRPr>
          </a:p>
          <a:p>
            <a:pPr indent="-446592">
              <a:buClr>
                <a:schemeClr val="dk1"/>
              </a:buClr>
              <a:buSzPct val="100000"/>
            </a:pPr>
            <a:r>
              <a:rPr lang="en" sz="3189" dirty="0">
                <a:solidFill>
                  <a:schemeClr val="dk1"/>
                </a:solidFill>
              </a:rPr>
              <a:t>Centroids</a:t>
            </a:r>
            <a:endParaRPr sz="3189" dirty="0">
              <a:solidFill>
                <a:schemeClr val="dk1"/>
              </a:solidFill>
            </a:endParaRPr>
          </a:p>
          <a:p>
            <a:pPr lvl="1" indent="-446592">
              <a:buClr>
                <a:schemeClr val="dk1"/>
              </a:buClr>
              <a:buSzPct val="100000"/>
              <a:buAutoNum type="alphaLcPeriod"/>
            </a:pPr>
            <a:r>
              <a:rPr lang="en" sz="3189" dirty="0">
                <a:solidFill>
                  <a:schemeClr val="dk1"/>
                </a:solidFill>
              </a:rPr>
              <a:t>related work references</a:t>
            </a:r>
            <a:endParaRPr sz="3189" dirty="0">
              <a:solidFill>
                <a:schemeClr val="dk1"/>
              </a:solidFill>
            </a:endParaRPr>
          </a:p>
          <a:p>
            <a:pPr lvl="1" indent="-446592">
              <a:buClr>
                <a:schemeClr val="dk1"/>
              </a:buClr>
              <a:buSzPct val="100000"/>
              <a:buAutoNum type="alphaLcPeriod"/>
            </a:pPr>
            <a:r>
              <a:rPr lang="en" sz="3189" dirty="0">
                <a:solidFill>
                  <a:schemeClr val="dk1"/>
                </a:solidFill>
              </a:rPr>
              <a:t>non-related work references</a:t>
            </a:r>
            <a:endParaRPr sz="3189" dirty="0">
              <a:solidFill>
                <a:schemeClr val="dk1"/>
              </a:solidFill>
            </a:endParaRPr>
          </a:p>
          <a:p>
            <a:pPr lvl="1" indent="-446592">
              <a:buClr>
                <a:schemeClr val="dk1"/>
              </a:buClr>
              <a:buSzPct val="100000"/>
              <a:buAutoNum type="alphaLcPeriod"/>
            </a:pPr>
            <a:r>
              <a:rPr lang="en" sz="3189" dirty="0">
                <a:solidFill>
                  <a:schemeClr val="dk1"/>
                </a:solidFill>
              </a:rPr>
              <a:t>ALL references</a:t>
            </a:r>
            <a:endParaRPr sz="3189" dirty="0">
              <a:solidFill>
                <a:schemeClr val="dk1"/>
              </a:solidFill>
            </a:endParaRPr>
          </a:p>
          <a:p>
            <a:pPr marL="0" indent="0">
              <a:spcBef>
                <a:spcPts val="1600"/>
              </a:spcBef>
              <a:buNone/>
            </a:pPr>
            <a:endParaRPr sz="2667" dirty="0">
              <a:solidFill>
                <a:schemeClr val="dk1"/>
              </a:solidFill>
            </a:endParaRPr>
          </a:p>
          <a:p>
            <a:pPr marL="0" indent="0">
              <a:spcBef>
                <a:spcPts val="1600"/>
              </a:spcBef>
              <a:buNone/>
            </a:pPr>
            <a:endParaRPr sz="2637" dirty="0">
              <a:solidFill>
                <a:schemeClr val="dk1"/>
              </a:solidFill>
            </a:endParaRPr>
          </a:p>
          <a:p>
            <a:pPr indent="0">
              <a:spcBef>
                <a:spcPts val="1600"/>
              </a:spcBef>
              <a:spcAft>
                <a:spcPts val="160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a:t>Related Work Experiments</a:t>
            </a:r>
            <a:endParaRPr/>
          </a:p>
        </p:txBody>
      </p:sp>
      <p:graphicFrame>
        <p:nvGraphicFramePr>
          <p:cNvPr id="123" name="Google Shape;123;p22"/>
          <p:cNvGraphicFramePr/>
          <p:nvPr/>
        </p:nvGraphicFramePr>
        <p:xfrm>
          <a:off x="598233" y="1783133"/>
          <a:ext cx="2456667" cy="3886080"/>
        </p:xfrm>
        <a:graphic>
          <a:graphicData uri="http://schemas.openxmlformats.org/drawingml/2006/table">
            <a:tbl>
              <a:tblPr>
                <a:noFill/>
              </a:tblPr>
              <a:tblGrid>
                <a:gridCol w="2456667">
                  <a:extLst>
                    <a:ext uri="{9D8B030D-6E8A-4147-A177-3AD203B41FA5}">
                      <a16:colId xmlns:a16="http://schemas.microsoft.com/office/drawing/2014/main" val="20000"/>
                    </a:ext>
                  </a:extLst>
                </a:gridCol>
              </a:tblGrid>
              <a:tr h="1280120">
                <a:tc>
                  <a:txBody>
                    <a:bodyPr/>
                    <a:lstStyle/>
                    <a:p>
                      <a:pPr marL="0" lvl="0" indent="0" algn="l" rtl="0">
                        <a:spcBef>
                          <a:spcPts val="0"/>
                        </a:spcBef>
                        <a:spcAft>
                          <a:spcPts val="0"/>
                        </a:spcAft>
                        <a:buNone/>
                      </a:pPr>
                      <a:r>
                        <a:rPr lang="en" sz="2300" b="1"/>
                        <a:t>Introduction</a:t>
                      </a:r>
                      <a:endParaRPr sz="2300" b="1"/>
                    </a:p>
                    <a:p>
                      <a:pPr marL="0" lvl="0" indent="0" algn="l" rtl="0">
                        <a:spcBef>
                          <a:spcPts val="0"/>
                        </a:spcBef>
                        <a:spcAft>
                          <a:spcPts val="0"/>
                        </a:spcAft>
                        <a:buNone/>
                      </a:pPr>
                      <a:endParaRPr sz="2300"/>
                    </a:p>
                    <a:p>
                      <a:pPr marL="0" lvl="0" indent="0" algn="l" rtl="0">
                        <a:spcBef>
                          <a:spcPts val="0"/>
                        </a:spcBef>
                        <a:spcAft>
                          <a:spcPts val="0"/>
                        </a:spcAft>
                        <a:buNone/>
                      </a:pPr>
                      <a:r>
                        <a:rPr lang="en" sz="2300"/>
                        <a:t>Ref1, Ref2, Ref3</a:t>
                      </a:r>
                      <a:endParaRPr sz="2300"/>
                    </a:p>
                  </a:txBody>
                  <a:tcPr marL="121900" marR="121900" marT="121900" marB="121900"/>
                </a:tc>
                <a:extLst>
                  <a:ext uri="{0D108BD9-81ED-4DB2-BD59-A6C34878D82A}">
                    <a16:rowId xmlns:a16="http://schemas.microsoft.com/office/drawing/2014/main" val="10000"/>
                  </a:ext>
                </a:extLst>
              </a:tr>
              <a:tr h="1280120">
                <a:tc>
                  <a:txBody>
                    <a:bodyPr/>
                    <a:lstStyle/>
                    <a:p>
                      <a:pPr marL="0" lvl="0" indent="0" algn="l" rtl="0">
                        <a:spcBef>
                          <a:spcPts val="0"/>
                        </a:spcBef>
                        <a:spcAft>
                          <a:spcPts val="0"/>
                        </a:spcAft>
                        <a:buNone/>
                      </a:pPr>
                      <a:r>
                        <a:rPr lang="en" sz="2300" b="1"/>
                        <a:t>Related Work</a:t>
                      </a:r>
                      <a:endParaRPr sz="2300" b="1"/>
                    </a:p>
                    <a:p>
                      <a:pPr marL="0" lvl="0" indent="0" algn="l" rtl="0">
                        <a:spcBef>
                          <a:spcPts val="0"/>
                        </a:spcBef>
                        <a:spcAft>
                          <a:spcPts val="0"/>
                        </a:spcAft>
                        <a:buNone/>
                      </a:pPr>
                      <a:endParaRPr sz="2300"/>
                    </a:p>
                    <a:p>
                      <a:pPr marL="0" lvl="0" indent="0" algn="l" rtl="0">
                        <a:spcBef>
                          <a:spcPts val="0"/>
                        </a:spcBef>
                        <a:spcAft>
                          <a:spcPts val="0"/>
                        </a:spcAft>
                        <a:buNone/>
                      </a:pPr>
                      <a:r>
                        <a:rPr lang="en" sz="2300"/>
                        <a:t>Ref4, Ref5, Ref6</a:t>
                      </a:r>
                      <a:endParaRPr sz="2300"/>
                    </a:p>
                  </a:txBody>
                  <a:tcPr marL="121900" marR="121900" marT="121900" marB="121900"/>
                </a:tc>
                <a:extLst>
                  <a:ext uri="{0D108BD9-81ED-4DB2-BD59-A6C34878D82A}">
                    <a16:rowId xmlns:a16="http://schemas.microsoft.com/office/drawing/2014/main" val="10001"/>
                  </a:ext>
                </a:extLst>
              </a:tr>
              <a:tr h="1280120">
                <a:tc>
                  <a:txBody>
                    <a:bodyPr/>
                    <a:lstStyle/>
                    <a:p>
                      <a:pPr marL="0" lvl="0" indent="0" algn="l" rtl="0">
                        <a:spcBef>
                          <a:spcPts val="0"/>
                        </a:spcBef>
                        <a:spcAft>
                          <a:spcPts val="0"/>
                        </a:spcAft>
                        <a:buNone/>
                      </a:pPr>
                      <a:r>
                        <a:rPr lang="en" sz="2300" b="1"/>
                        <a:t>Conclusion</a:t>
                      </a:r>
                      <a:endParaRPr sz="2300" b="1"/>
                    </a:p>
                    <a:p>
                      <a:pPr marL="0" lvl="0" indent="0" algn="l" rtl="0">
                        <a:spcBef>
                          <a:spcPts val="0"/>
                        </a:spcBef>
                        <a:spcAft>
                          <a:spcPts val="0"/>
                        </a:spcAft>
                        <a:buNone/>
                      </a:pPr>
                      <a:endParaRPr sz="2300"/>
                    </a:p>
                    <a:p>
                      <a:pPr marL="0" lvl="0" indent="0" algn="l" rtl="0">
                        <a:spcBef>
                          <a:spcPts val="0"/>
                        </a:spcBef>
                        <a:spcAft>
                          <a:spcPts val="0"/>
                        </a:spcAft>
                        <a:buNone/>
                      </a:pPr>
                      <a:r>
                        <a:rPr lang="en" sz="2300"/>
                        <a:t>Ref7, Ref8, Ref9</a:t>
                      </a:r>
                      <a:endParaRPr sz="2300"/>
                    </a:p>
                  </a:txBody>
                  <a:tcPr marL="121900" marR="121900" marT="121900" marB="121900"/>
                </a:tc>
                <a:extLst>
                  <a:ext uri="{0D108BD9-81ED-4DB2-BD59-A6C34878D82A}">
                    <a16:rowId xmlns:a16="http://schemas.microsoft.com/office/drawing/2014/main" val="10002"/>
                  </a:ext>
                </a:extLst>
              </a:tr>
            </a:tbl>
          </a:graphicData>
        </a:graphic>
      </p:graphicFrame>
      <p:sp>
        <p:nvSpPr>
          <p:cNvPr id="124" name="Google Shape;124;p22"/>
          <p:cNvSpPr txBox="1"/>
          <p:nvPr/>
        </p:nvSpPr>
        <p:spPr>
          <a:xfrm>
            <a:off x="3639200" y="2516717"/>
            <a:ext cx="2456800" cy="2373200"/>
          </a:xfrm>
          <a:prstGeom prst="rect">
            <a:avLst/>
          </a:prstGeom>
          <a:noFill/>
          <a:ln>
            <a:noFill/>
          </a:ln>
        </p:spPr>
        <p:txBody>
          <a:bodyPr spcFirstLastPara="1" wrap="square" lIns="121900" tIns="121900" rIns="121900" bIns="121900" anchor="t" anchorCtr="0">
            <a:noAutofit/>
          </a:bodyPr>
          <a:lstStyle/>
          <a:p>
            <a:r>
              <a:rPr lang="en" sz="2667" b="1" u="sng"/>
              <a:t>9 </a:t>
            </a:r>
            <a:r>
              <a:rPr lang="en" sz="2667" u="sng"/>
              <a:t>References</a:t>
            </a:r>
            <a:endParaRPr sz="2667" u="sng"/>
          </a:p>
          <a:p>
            <a:r>
              <a:rPr lang="en" sz="2667" b="1"/>
              <a:t>3 </a:t>
            </a:r>
            <a:r>
              <a:rPr lang="en" sz="2667"/>
              <a:t>Introduction</a:t>
            </a:r>
            <a:endParaRPr sz="2667"/>
          </a:p>
          <a:p>
            <a:r>
              <a:rPr lang="en" sz="2667" b="1"/>
              <a:t>3 </a:t>
            </a:r>
            <a:r>
              <a:rPr lang="en" sz="2667"/>
              <a:t>Rel Work</a:t>
            </a:r>
            <a:endParaRPr sz="2667"/>
          </a:p>
          <a:p>
            <a:r>
              <a:rPr lang="en" sz="2667" b="1"/>
              <a:t>3 </a:t>
            </a:r>
            <a:r>
              <a:rPr lang="en" sz="2667"/>
              <a:t>Conclusion</a:t>
            </a:r>
            <a:endParaRPr sz="2667"/>
          </a:p>
        </p:txBody>
      </p:sp>
      <p:sp>
        <p:nvSpPr>
          <p:cNvPr id="125" name="Google Shape;125;p22"/>
          <p:cNvSpPr txBox="1"/>
          <p:nvPr/>
        </p:nvSpPr>
        <p:spPr>
          <a:xfrm>
            <a:off x="598167" y="5886600"/>
            <a:ext cx="2456800" cy="478800"/>
          </a:xfrm>
          <a:prstGeom prst="rect">
            <a:avLst/>
          </a:prstGeom>
          <a:noFill/>
          <a:ln>
            <a:noFill/>
          </a:ln>
        </p:spPr>
        <p:txBody>
          <a:bodyPr spcFirstLastPara="1" wrap="square" lIns="121900" tIns="121900" rIns="121900" bIns="121900" anchor="t" anchorCtr="0">
            <a:noAutofit/>
          </a:bodyPr>
          <a:lstStyle/>
          <a:p>
            <a:pPr algn="ctr"/>
            <a:r>
              <a:rPr lang="en" sz="2400"/>
              <a:t>Sample Paper</a:t>
            </a:r>
            <a:endParaRPr sz="2400"/>
          </a:p>
        </p:txBody>
      </p:sp>
      <p:graphicFrame>
        <p:nvGraphicFramePr>
          <p:cNvPr id="126" name="Google Shape;126;p22"/>
          <p:cNvGraphicFramePr/>
          <p:nvPr>
            <p:extLst>
              <p:ext uri="{D42A27DB-BD31-4B8C-83A1-F6EECF244321}">
                <p14:modId xmlns:p14="http://schemas.microsoft.com/office/powerpoint/2010/main" val="2318197648"/>
              </p:ext>
            </p:extLst>
          </p:nvPr>
        </p:nvGraphicFramePr>
        <p:xfrm>
          <a:off x="7304200" y="3057256"/>
          <a:ext cx="2041868" cy="609560"/>
        </p:xfrm>
        <a:graphic>
          <a:graphicData uri="http://schemas.openxmlformats.org/drawingml/2006/table">
            <a:tbl>
              <a:tblPr>
                <a:noFill/>
              </a:tblPr>
              <a:tblGrid>
                <a:gridCol w="510467">
                  <a:extLst>
                    <a:ext uri="{9D8B030D-6E8A-4147-A177-3AD203B41FA5}">
                      <a16:colId xmlns:a16="http://schemas.microsoft.com/office/drawing/2014/main" val="20000"/>
                    </a:ext>
                  </a:extLst>
                </a:gridCol>
                <a:gridCol w="510467">
                  <a:extLst>
                    <a:ext uri="{9D8B030D-6E8A-4147-A177-3AD203B41FA5}">
                      <a16:colId xmlns:a16="http://schemas.microsoft.com/office/drawing/2014/main" val="20001"/>
                    </a:ext>
                  </a:extLst>
                </a:gridCol>
                <a:gridCol w="510467">
                  <a:extLst>
                    <a:ext uri="{9D8B030D-6E8A-4147-A177-3AD203B41FA5}">
                      <a16:colId xmlns:a16="http://schemas.microsoft.com/office/drawing/2014/main" val="20002"/>
                    </a:ext>
                  </a:extLst>
                </a:gridCol>
                <a:gridCol w="510467">
                  <a:extLst>
                    <a:ext uri="{9D8B030D-6E8A-4147-A177-3AD203B41FA5}">
                      <a16:colId xmlns:a16="http://schemas.microsoft.com/office/drawing/2014/main" val="20003"/>
                    </a:ext>
                  </a:extLst>
                </a:gridCol>
              </a:tblGrid>
              <a:tr h="609560">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0"/>
                  </a:ext>
                </a:extLst>
              </a:tr>
            </a:tbl>
          </a:graphicData>
        </a:graphic>
      </p:graphicFrame>
      <p:sp>
        <p:nvSpPr>
          <p:cNvPr id="127" name="Google Shape;127;p22"/>
          <p:cNvSpPr txBox="1"/>
          <p:nvPr/>
        </p:nvSpPr>
        <p:spPr>
          <a:xfrm>
            <a:off x="6084995" y="2431699"/>
            <a:ext cx="6096000" cy="763600"/>
          </a:xfrm>
          <a:prstGeom prst="rect">
            <a:avLst/>
          </a:prstGeom>
          <a:noFill/>
          <a:ln>
            <a:noFill/>
          </a:ln>
        </p:spPr>
        <p:txBody>
          <a:bodyPr spcFirstLastPara="1" wrap="square" lIns="121900" tIns="121900" rIns="121900" bIns="121900" anchor="t" anchorCtr="0">
            <a:noAutofit/>
          </a:bodyPr>
          <a:lstStyle/>
          <a:p>
            <a:r>
              <a:rPr lang="en" sz="2400" b="1" dirty="0"/>
              <a:t>ALL </a:t>
            </a:r>
            <a:r>
              <a:rPr lang="en" sz="2400" dirty="0"/>
              <a:t>References Vector = 9 References (V_all)</a:t>
            </a:r>
            <a:endParaRPr sz="2400" dirty="0"/>
          </a:p>
        </p:txBody>
      </p:sp>
      <p:graphicFrame>
        <p:nvGraphicFramePr>
          <p:cNvPr id="130" name="Google Shape;130;p22"/>
          <p:cNvGraphicFramePr/>
          <p:nvPr>
            <p:extLst>
              <p:ext uri="{D42A27DB-BD31-4B8C-83A1-F6EECF244321}">
                <p14:modId xmlns:p14="http://schemas.microsoft.com/office/powerpoint/2010/main" val="4287795487"/>
              </p:ext>
            </p:extLst>
          </p:nvPr>
        </p:nvGraphicFramePr>
        <p:xfrm>
          <a:off x="7296233" y="5064122"/>
          <a:ext cx="2041868" cy="609560"/>
        </p:xfrm>
        <a:graphic>
          <a:graphicData uri="http://schemas.openxmlformats.org/drawingml/2006/table">
            <a:tbl>
              <a:tblPr>
                <a:noFill/>
              </a:tblPr>
              <a:tblGrid>
                <a:gridCol w="510467">
                  <a:extLst>
                    <a:ext uri="{9D8B030D-6E8A-4147-A177-3AD203B41FA5}">
                      <a16:colId xmlns:a16="http://schemas.microsoft.com/office/drawing/2014/main" val="20000"/>
                    </a:ext>
                  </a:extLst>
                </a:gridCol>
                <a:gridCol w="510467">
                  <a:extLst>
                    <a:ext uri="{9D8B030D-6E8A-4147-A177-3AD203B41FA5}">
                      <a16:colId xmlns:a16="http://schemas.microsoft.com/office/drawing/2014/main" val="20001"/>
                    </a:ext>
                  </a:extLst>
                </a:gridCol>
                <a:gridCol w="510467">
                  <a:extLst>
                    <a:ext uri="{9D8B030D-6E8A-4147-A177-3AD203B41FA5}">
                      <a16:colId xmlns:a16="http://schemas.microsoft.com/office/drawing/2014/main" val="20002"/>
                    </a:ext>
                  </a:extLst>
                </a:gridCol>
                <a:gridCol w="510467">
                  <a:extLst>
                    <a:ext uri="{9D8B030D-6E8A-4147-A177-3AD203B41FA5}">
                      <a16:colId xmlns:a16="http://schemas.microsoft.com/office/drawing/2014/main" val="20003"/>
                    </a:ext>
                  </a:extLst>
                </a:gridCol>
              </a:tblGrid>
              <a:tr h="609560">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0"/>
                  </a:ext>
                </a:extLst>
              </a:tr>
            </a:tbl>
          </a:graphicData>
        </a:graphic>
      </p:graphicFrame>
      <p:sp>
        <p:nvSpPr>
          <p:cNvPr id="131" name="Google Shape;131;p22"/>
          <p:cNvSpPr txBox="1"/>
          <p:nvPr/>
        </p:nvSpPr>
        <p:spPr>
          <a:xfrm>
            <a:off x="5264943" y="4476691"/>
            <a:ext cx="6635962" cy="763600"/>
          </a:xfrm>
          <a:prstGeom prst="rect">
            <a:avLst/>
          </a:prstGeom>
          <a:noFill/>
          <a:ln>
            <a:noFill/>
          </a:ln>
        </p:spPr>
        <p:txBody>
          <a:bodyPr spcFirstLastPara="1" wrap="square" lIns="121900" tIns="121900" rIns="121900" bIns="121900" anchor="t" anchorCtr="0">
            <a:noAutofit/>
          </a:bodyPr>
          <a:lstStyle/>
          <a:p>
            <a:r>
              <a:rPr lang="en" sz="2400" b="1" dirty="0"/>
              <a:t>Rel Work </a:t>
            </a:r>
            <a:r>
              <a:rPr lang="en" sz="2400" dirty="0"/>
              <a:t>References Vector = 3 References (V_rw)</a:t>
            </a:r>
            <a:endParaRPr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rmAutofit fontScale="90000"/>
          </a:bodyPr>
          <a:lstStyle/>
          <a:p>
            <a:r>
              <a:rPr lang="en"/>
              <a:t>What to do with a </a:t>
            </a:r>
            <a:r>
              <a:rPr lang="en" b="1"/>
              <a:t>new paper</a:t>
            </a:r>
            <a:r>
              <a:rPr lang="en"/>
              <a:t>?</a:t>
            </a:r>
            <a:endParaRPr/>
          </a:p>
        </p:txBody>
      </p:sp>
      <p:sp>
        <p:nvSpPr>
          <p:cNvPr id="74" name="Google Shape;74;p16"/>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3"/>
          <p:cNvSpPr txBox="1">
            <a:spLocks noGrp="1"/>
          </p:cNvSpPr>
          <p:nvPr>
            <p:ph type="title"/>
          </p:nvPr>
        </p:nvSpPr>
        <p:spPr>
          <a:xfrm>
            <a:off x="190500" y="456067"/>
            <a:ext cx="11360800" cy="763600"/>
          </a:xfrm>
          <a:prstGeom prst="rect">
            <a:avLst/>
          </a:prstGeom>
        </p:spPr>
        <p:txBody>
          <a:bodyPr spcFirstLastPara="1" vert="horz" wrap="square" lIns="121900" tIns="121900" rIns="121900" bIns="121900" rtlCol="0" anchor="t" anchorCtr="0">
            <a:normAutofit fontScale="90000"/>
          </a:bodyPr>
          <a:lstStyle/>
          <a:p>
            <a:r>
              <a:rPr lang="en" dirty="0"/>
              <a:t>Related Work Experiments</a:t>
            </a:r>
            <a:endParaRPr dirty="0"/>
          </a:p>
        </p:txBody>
      </p:sp>
      <p:graphicFrame>
        <p:nvGraphicFramePr>
          <p:cNvPr id="139" name="Google Shape;139;p23"/>
          <p:cNvGraphicFramePr/>
          <p:nvPr/>
        </p:nvGraphicFramePr>
        <p:xfrm>
          <a:off x="190500" y="2581267"/>
          <a:ext cx="2456667" cy="4023240"/>
        </p:xfrm>
        <a:graphic>
          <a:graphicData uri="http://schemas.openxmlformats.org/drawingml/2006/table">
            <a:tbl>
              <a:tblPr>
                <a:noFill/>
              </a:tblPr>
              <a:tblGrid>
                <a:gridCol w="2456667">
                  <a:extLst>
                    <a:ext uri="{9D8B030D-6E8A-4147-A177-3AD203B41FA5}">
                      <a16:colId xmlns:a16="http://schemas.microsoft.com/office/drawing/2014/main" val="20000"/>
                    </a:ext>
                  </a:extLst>
                </a:gridCol>
              </a:tblGrid>
              <a:tr h="1341080">
                <a:tc>
                  <a:txBody>
                    <a:bodyPr/>
                    <a:lstStyle/>
                    <a:p>
                      <a:pPr marL="0" lvl="0" indent="0" algn="l" rtl="0">
                        <a:spcBef>
                          <a:spcPts val="0"/>
                        </a:spcBef>
                        <a:spcAft>
                          <a:spcPts val="0"/>
                        </a:spcAft>
                        <a:buNone/>
                      </a:pPr>
                      <a:r>
                        <a:rPr lang="en" sz="2400" b="1"/>
                        <a:t>Introduction</a:t>
                      </a:r>
                      <a:endParaRPr sz="2400" b="1"/>
                    </a:p>
                    <a:p>
                      <a:pPr marL="0" lvl="0" indent="0" algn="l" rtl="0">
                        <a:spcBef>
                          <a:spcPts val="0"/>
                        </a:spcBef>
                        <a:spcAft>
                          <a:spcPts val="0"/>
                        </a:spcAft>
                        <a:buNone/>
                      </a:pPr>
                      <a:endParaRPr sz="2400"/>
                    </a:p>
                    <a:p>
                      <a:pPr marL="0" lvl="0" indent="0" algn="l" rtl="0">
                        <a:spcBef>
                          <a:spcPts val="0"/>
                        </a:spcBef>
                        <a:spcAft>
                          <a:spcPts val="0"/>
                        </a:spcAft>
                        <a:buNone/>
                      </a:pPr>
                      <a:r>
                        <a:rPr lang="en" sz="2400"/>
                        <a:t>Ref1, Ref2, Ref3</a:t>
                      </a:r>
                      <a:endParaRPr sz="2400"/>
                    </a:p>
                  </a:txBody>
                  <a:tcPr marL="121900" marR="121900" marT="121900" marB="121900"/>
                </a:tc>
                <a:extLst>
                  <a:ext uri="{0D108BD9-81ED-4DB2-BD59-A6C34878D82A}">
                    <a16:rowId xmlns:a16="http://schemas.microsoft.com/office/drawing/2014/main" val="10000"/>
                  </a:ext>
                </a:extLst>
              </a:tr>
              <a:tr h="1341080">
                <a:tc>
                  <a:txBody>
                    <a:bodyPr/>
                    <a:lstStyle/>
                    <a:p>
                      <a:pPr marL="0" lvl="0" indent="0" algn="l" rtl="0">
                        <a:spcBef>
                          <a:spcPts val="0"/>
                        </a:spcBef>
                        <a:spcAft>
                          <a:spcPts val="0"/>
                        </a:spcAft>
                        <a:buNone/>
                      </a:pPr>
                      <a:r>
                        <a:rPr lang="en" sz="2400" b="1"/>
                        <a:t>Related Work</a:t>
                      </a:r>
                      <a:endParaRPr sz="2400" b="1"/>
                    </a:p>
                    <a:p>
                      <a:pPr marL="0" lvl="0" indent="0" algn="l" rtl="0">
                        <a:spcBef>
                          <a:spcPts val="0"/>
                        </a:spcBef>
                        <a:spcAft>
                          <a:spcPts val="0"/>
                        </a:spcAft>
                        <a:buNone/>
                      </a:pPr>
                      <a:endParaRPr sz="2400"/>
                    </a:p>
                    <a:p>
                      <a:pPr marL="0" lvl="0" indent="0" algn="l" rtl="0">
                        <a:spcBef>
                          <a:spcPts val="0"/>
                        </a:spcBef>
                        <a:spcAft>
                          <a:spcPts val="0"/>
                        </a:spcAft>
                        <a:buNone/>
                      </a:pPr>
                      <a:r>
                        <a:rPr lang="en" sz="2400"/>
                        <a:t>Ref4, Ref5, Ref6</a:t>
                      </a:r>
                      <a:endParaRPr sz="2400"/>
                    </a:p>
                  </a:txBody>
                  <a:tcPr marL="121900" marR="121900" marT="121900" marB="121900"/>
                </a:tc>
                <a:extLst>
                  <a:ext uri="{0D108BD9-81ED-4DB2-BD59-A6C34878D82A}">
                    <a16:rowId xmlns:a16="http://schemas.microsoft.com/office/drawing/2014/main" val="10001"/>
                  </a:ext>
                </a:extLst>
              </a:tr>
              <a:tr h="1341080">
                <a:tc>
                  <a:txBody>
                    <a:bodyPr/>
                    <a:lstStyle/>
                    <a:p>
                      <a:pPr marL="0" lvl="0" indent="0" algn="l" rtl="0">
                        <a:spcBef>
                          <a:spcPts val="0"/>
                        </a:spcBef>
                        <a:spcAft>
                          <a:spcPts val="0"/>
                        </a:spcAft>
                        <a:buNone/>
                      </a:pPr>
                      <a:r>
                        <a:rPr lang="en" sz="2400" b="1"/>
                        <a:t>Conclusion</a:t>
                      </a:r>
                      <a:endParaRPr sz="2400" b="1"/>
                    </a:p>
                    <a:p>
                      <a:pPr marL="0" lvl="0" indent="0" algn="l" rtl="0">
                        <a:spcBef>
                          <a:spcPts val="0"/>
                        </a:spcBef>
                        <a:spcAft>
                          <a:spcPts val="0"/>
                        </a:spcAft>
                        <a:buNone/>
                      </a:pPr>
                      <a:endParaRPr sz="2400"/>
                    </a:p>
                    <a:p>
                      <a:pPr marL="0" lvl="0" indent="0" algn="l" rtl="0">
                        <a:spcBef>
                          <a:spcPts val="0"/>
                        </a:spcBef>
                        <a:spcAft>
                          <a:spcPts val="0"/>
                        </a:spcAft>
                        <a:buNone/>
                      </a:pPr>
                      <a:r>
                        <a:rPr lang="en" sz="2400"/>
                        <a:t>Ref7, Ref8, Ref9</a:t>
                      </a:r>
                      <a:endParaRPr sz="2400"/>
                    </a:p>
                  </a:txBody>
                  <a:tcPr marL="121900" marR="121900" marT="121900" marB="121900"/>
                </a:tc>
                <a:extLst>
                  <a:ext uri="{0D108BD9-81ED-4DB2-BD59-A6C34878D82A}">
                    <a16:rowId xmlns:a16="http://schemas.microsoft.com/office/drawing/2014/main" val="10002"/>
                  </a:ext>
                </a:extLst>
              </a:tr>
            </a:tbl>
          </a:graphicData>
        </a:graphic>
      </p:graphicFrame>
      <p:sp>
        <p:nvSpPr>
          <p:cNvPr id="140" name="Google Shape;140;p23"/>
          <p:cNvSpPr/>
          <p:nvPr/>
        </p:nvSpPr>
        <p:spPr>
          <a:xfrm>
            <a:off x="2697973" y="4373762"/>
            <a:ext cx="402412" cy="564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1" name="Google Shape;141;p23"/>
          <p:cNvSpPr/>
          <p:nvPr/>
        </p:nvSpPr>
        <p:spPr>
          <a:xfrm>
            <a:off x="8631433" y="1672551"/>
            <a:ext cx="1108800" cy="834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2" name="Google Shape;142;p23"/>
          <p:cNvSpPr txBox="1"/>
          <p:nvPr/>
        </p:nvSpPr>
        <p:spPr>
          <a:xfrm>
            <a:off x="10023651" y="1416367"/>
            <a:ext cx="1535600" cy="533600"/>
          </a:xfrm>
          <a:prstGeom prst="rect">
            <a:avLst/>
          </a:prstGeom>
          <a:noFill/>
          <a:ln>
            <a:noFill/>
          </a:ln>
        </p:spPr>
        <p:txBody>
          <a:bodyPr spcFirstLastPara="1" wrap="square" lIns="121900" tIns="121900" rIns="121900" bIns="121900" anchor="t" anchorCtr="0">
            <a:noAutofit/>
          </a:bodyPr>
          <a:lstStyle/>
          <a:p>
            <a:pPr algn="ctr"/>
            <a:r>
              <a:rPr lang="en" sz="2400" b="1" dirty="0"/>
              <a:t>V_model </a:t>
            </a:r>
            <a:endParaRPr sz="2400" b="1" dirty="0"/>
          </a:p>
        </p:txBody>
      </p:sp>
      <p:sp>
        <p:nvSpPr>
          <p:cNvPr id="143" name="Google Shape;143;p23"/>
          <p:cNvSpPr/>
          <p:nvPr/>
        </p:nvSpPr>
        <p:spPr>
          <a:xfrm>
            <a:off x="6948000" y="1546233"/>
            <a:ext cx="1547800" cy="11192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t>model</a:t>
            </a:r>
            <a:endParaRPr sz="2400"/>
          </a:p>
        </p:txBody>
      </p:sp>
      <p:sp>
        <p:nvSpPr>
          <p:cNvPr id="144" name="Google Shape;144;p23"/>
          <p:cNvSpPr/>
          <p:nvPr/>
        </p:nvSpPr>
        <p:spPr>
          <a:xfrm>
            <a:off x="1287767" y="1973067"/>
            <a:ext cx="5544800" cy="533600"/>
          </a:xfrm>
          <a:prstGeom prst="bentArrow">
            <a:avLst>
              <a:gd name="adj1" fmla="val 25000"/>
              <a:gd name="adj2" fmla="val 3215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aphicFrame>
        <p:nvGraphicFramePr>
          <p:cNvPr id="145" name="Google Shape;145;p23"/>
          <p:cNvGraphicFramePr/>
          <p:nvPr/>
        </p:nvGraphicFramePr>
        <p:xfrm>
          <a:off x="9876933" y="1911933"/>
          <a:ext cx="2041868" cy="609560"/>
        </p:xfrm>
        <a:graphic>
          <a:graphicData uri="http://schemas.openxmlformats.org/drawingml/2006/table">
            <a:tbl>
              <a:tblPr>
                <a:noFill/>
              </a:tblPr>
              <a:tblGrid>
                <a:gridCol w="510467">
                  <a:extLst>
                    <a:ext uri="{9D8B030D-6E8A-4147-A177-3AD203B41FA5}">
                      <a16:colId xmlns:a16="http://schemas.microsoft.com/office/drawing/2014/main" val="20000"/>
                    </a:ext>
                  </a:extLst>
                </a:gridCol>
                <a:gridCol w="510467">
                  <a:extLst>
                    <a:ext uri="{9D8B030D-6E8A-4147-A177-3AD203B41FA5}">
                      <a16:colId xmlns:a16="http://schemas.microsoft.com/office/drawing/2014/main" val="20001"/>
                    </a:ext>
                  </a:extLst>
                </a:gridCol>
                <a:gridCol w="510467">
                  <a:extLst>
                    <a:ext uri="{9D8B030D-6E8A-4147-A177-3AD203B41FA5}">
                      <a16:colId xmlns:a16="http://schemas.microsoft.com/office/drawing/2014/main" val="20002"/>
                    </a:ext>
                  </a:extLst>
                </a:gridCol>
                <a:gridCol w="510467">
                  <a:extLst>
                    <a:ext uri="{9D8B030D-6E8A-4147-A177-3AD203B41FA5}">
                      <a16:colId xmlns:a16="http://schemas.microsoft.com/office/drawing/2014/main" val="20003"/>
                    </a:ext>
                  </a:extLst>
                </a:gridCol>
              </a:tblGrid>
              <a:tr h="609560">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extLst>
                  <a:ext uri="{0D108BD9-81ED-4DB2-BD59-A6C34878D82A}">
                    <a16:rowId xmlns:a16="http://schemas.microsoft.com/office/drawing/2014/main" val="10000"/>
                  </a:ext>
                </a:extLst>
              </a:tr>
            </a:tbl>
          </a:graphicData>
        </a:graphic>
      </p:graphicFrame>
      <p:sp>
        <p:nvSpPr>
          <p:cNvPr id="146" name="Google Shape;146;p23"/>
          <p:cNvSpPr txBox="1"/>
          <p:nvPr/>
        </p:nvSpPr>
        <p:spPr>
          <a:xfrm>
            <a:off x="1287767" y="1546233"/>
            <a:ext cx="5071900" cy="428800"/>
          </a:xfrm>
          <a:prstGeom prst="rect">
            <a:avLst/>
          </a:prstGeom>
          <a:noFill/>
          <a:ln>
            <a:noFill/>
          </a:ln>
        </p:spPr>
        <p:txBody>
          <a:bodyPr spcFirstLastPara="1" wrap="square" lIns="121900" tIns="121900" rIns="121900" bIns="121900" anchor="t" anchorCtr="0">
            <a:noAutofit/>
          </a:bodyPr>
          <a:lstStyle/>
          <a:p>
            <a:r>
              <a:rPr lang="en" sz="2400" i="1" dirty="0"/>
              <a:t>get_paper_embedding</a:t>
            </a:r>
            <a:r>
              <a:rPr lang="en" sz="2400" dirty="0"/>
              <a:t>(sample_paper)</a:t>
            </a:r>
            <a:endParaRPr sz="2400" dirty="0"/>
          </a:p>
        </p:txBody>
      </p:sp>
      <p:graphicFrame>
        <p:nvGraphicFramePr>
          <p:cNvPr id="147" name="Google Shape;147;p23"/>
          <p:cNvGraphicFramePr/>
          <p:nvPr>
            <p:extLst>
              <p:ext uri="{D42A27DB-BD31-4B8C-83A1-F6EECF244321}">
                <p14:modId xmlns:p14="http://schemas.microsoft.com/office/powerpoint/2010/main" val="1493198351"/>
              </p:ext>
            </p:extLst>
          </p:nvPr>
        </p:nvGraphicFramePr>
        <p:xfrm>
          <a:off x="4836700" y="4161337"/>
          <a:ext cx="2041868" cy="609560"/>
        </p:xfrm>
        <a:graphic>
          <a:graphicData uri="http://schemas.openxmlformats.org/drawingml/2006/table">
            <a:tbl>
              <a:tblPr>
                <a:noFill/>
              </a:tblPr>
              <a:tblGrid>
                <a:gridCol w="510467">
                  <a:extLst>
                    <a:ext uri="{9D8B030D-6E8A-4147-A177-3AD203B41FA5}">
                      <a16:colId xmlns:a16="http://schemas.microsoft.com/office/drawing/2014/main" val="20000"/>
                    </a:ext>
                  </a:extLst>
                </a:gridCol>
                <a:gridCol w="510467">
                  <a:extLst>
                    <a:ext uri="{9D8B030D-6E8A-4147-A177-3AD203B41FA5}">
                      <a16:colId xmlns:a16="http://schemas.microsoft.com/office/drawing/2014/main" val="20001"/>
                    </a:ext>
                  </a:extLst>
                </a:gridCol>
                <a:gridCol w="510467">
                  <a:extLst>
                    <a:ext uri="{9D8B030D-6E8A-4147-A177-3AD203B41FA5}">
                      <a16:colId xmlns:a16="http://schemas.microsoft.com/office/drawing/2014/main" val="20002"/>
                    </a:ext>
                  </a:extLst>
                </a:gridCol>
                <a:gridCol w="510467">
                  <a:extLst>
                    <a:ext uri="{9D8B030D-6E8A-4147-A177-3AD203B41FA5}">
                      <a16:colId xmlns:a16="http://schemas.microsoft.com/office/drawing/2014/main" val="20003"/>
                    </a:ext>
                  </a:extLst>
                </a:gridCol>
              </a:tblGrid>
              <a:tr h="609560">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0"/>
                  </a:ext>
                </a:extLst>
              </a:tr>
            </a:tbl>
          </a:graphicData>
        </a:graphic>
      </p:graphicFrame>
      <p:sp>
        <p:nvSpPr>
          <p:cNvPr id="148" name="Google Shape;148;p23"/>
          <p:cNvSpPr txBox="1"/>
          <p:nvPr/>
        </p:nvSpPr>
        <p:spPr>
          <a:xfrm>
            <a:off x="3395734" y="3562055"/>
            <a:ext cx="6096000" cy="763600"/>
          </a:xfrm>
          <a:prstGeom prst="rect">
            <a:avLst/>
          </a:prstGeom>
          <a:noFill/>
          <a:ln>
            <a:noFill/>
          </a:ln>
        </p:spPr>
        <p:txBody>
          <a:bodyPr spcFirstLastPara="1" wrap="square" lIns="121900" tIns="121900" rIns="121900" bIns="121900" anchor="t" anchorCtr="0">
            <a:noAutofit/>
          </a:bodyPr>
          <a:lstStyle/>
          <a:p>
            <a:r>
              <a:rPr lang="en" sz="2400" i="1" dirty="0"/>
              <a:t>get_centroid_vector</a:t>
            </a:r>
            <a:r>
              <a:rPr lang="en" sz="2400" dirty="0"/>
              <a:t>(All References) = </a:t>
            </a:r>
            <a:r>
              <a:rPr lang="en" sz="2400" b="1" dirty="0"/>
              <a:t>V_all</a:t>
            </a:r>
            <a:endParaRPr sz="2400" b="1" dirty="0"/>
          </a:p>
        </p:txBody>
      </p:sp>
      <p:graphicFrame>
        <p:nvGraphicFramePr>
          <p:cNvPr id="149" name="Google Shape;149;p23"/>
          <p:cNvGraphicFramePr/>
          <p:nvPr>
            <p:extLst>
              <p:ext uri="{D42A27DB-BD31-4B8C-83A1-F6EECF244321}">
                <p14:modId xmlns:p14="http://schemas.microsoft.com/office/powerpoint/2010/main" val="4041946881"/>
              </p:ext>
            </p:extLst>
          </p:nvPr>
        </p:nvGraphicFramePr>
        <p:xfrm>
          <a:off x="4828733" y="5438230"/>
          <a:ext cx="2041868" cy="609560"/>
        </p:xfrm>
        <a:graphic>
          <a:graphicData uri="http://schemas.openxmlformats.org/drawingml/2006/table">
            <a:tbl>
              <a:tblPr>
                <a:noFill/>
              </a:tblPr>
              <a:tblGrid>
                <a:gridCol w="510467">
                  <a:extLst>
                    <a:ext uri="{9D8B030D-6E8A-4147-A177-3AD203B41FA5}">
                      <a16:colId xmlns:a16="http://schemas.microsoft.com/office/drawing/2014/main" val="20000"/>
                    </a:ext>
                  </a:extLst>
                </a:gridCol>
                <a:gridCol w="510467">
                  <a:extLst>
                    <a:ext uri="{9D8B030D-6E8A-4147-A177-3AD203B41FA5}">
                      <a16:colId xmlns:a16="http://schemas.microsoft.com/office/drawing/2014/main" val="20001"/>
                    </a:ext>
                  </a:extLst>
                </a:gridCol>
                <a:gridCol w="510467">
                  <a:extLst>
                    <a:ext uri="{9D8B030D-6E8A-4147-A177-3AD203B41FA5}">
                      <a16:colId xmlns:a16="http://schemas.microsoft.com/office/drawing/2014/main" val="20002"/>
                    </a:ext>
                  </a:extLst>
                </a:gridCol>
                <a:gridCol w="510467">
                  <a:extLst>
                    <a:ext uri="{9D8B030D-6E8A-4147-A177-3AD203B41FA5}">
                      <a16:colId xmlns:a16="http://schemas.microsoft.com/office/drawing/2014/main" val="20003"/>
                    </a:ext>
                  </a:extLst>
                </a:gridCol>
              </a:tblGrid>
              <a:tr h="609560">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0"/>
                  </a:ext>
                </a:extLst>
              </a:tr>
            </a:tbl>
          </a:graphicData>
        </a:graphic>
      </p:graphicFrame>
      <p:sp>
        <p:nvSpPr>
          <p:cNvPr id="150" name="Google Shape;150;p23"/>
          <p:cNvSpPr txBox="1"/>
          <p:nvPr/>
        </p:nvSpPr>
        <p:spPr>
          <a:xfrm>
            <a:off x="2950369" y="4863881"/>
            <a:ext cx="6986731" cy="763600"/>
          </a:xfrm>
          <a:prstGeom prst="rect">
            <a:avLst/>
          </a:prstGeom>
          <a:noFill/>
          <a:ln>
            <a:noFill/>
          </a:ln>
        </p:spPr>
        <p:txBody>
          <a:bodyPr spcFirstLastPara="1" wrap="square" lIns="121900" tIns="121900" rIns="121900" bIns="121900" anchor="t" anchorCtr="0">
            <a:noAutofit/>
          </a:bodyPr>
          <a:lstStyle/>
          <a:p>
            <a:r>
              <a:rPr lang="en" sz="2400" i="1" dirty="0"/>
              <a:t>get_centroid_vector</a:t>
            </a:r>
            <a:r>
              <a:rPr lang="en" sz="2400" dirty="0"/>
              <a:t>(Related Work References) = </a:t>
            </a:r>
            <a:r>
              <a:rPr lang="en" sz="2400" b="1" dirty="0"/>
              <a:t>V_rw</a:t>
            </a:r>
            <a:endParaRPr sz="2400" b="1" dirty="0"/>
          </a:p>
        </p:txBody>
      </p:sp>
      <p:sp>
        <p:nvSpPr>
          <p:cNvPr id="153" name="Google Shape;153;p23"/>
          <p:cNvSpPr/>
          <p:nvPr/>
        </p:nvSpPr>
        <p:spPr>
          <a:xfrm>
            <a:off x="9983124" y="3447091"/>
            <a:ext cx="1945086" cy="18648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dirty="0"/>
              <a:t>Compare</a:t>
            </a:r>
            <a:endParaRPr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190500" y="456067"/>
            <a:ext cx="11360800" cy="763600"/>
          </a:xfrm>
          <a:prstGeom prst="rect">
            <a:avLst/>
          </a:prstGeom>
        </p:spPr>
        <p:txBody>
          <a:bodyPr spcFirstLastPara="1" vert="horz" wrap="square" lIns="121900" tIns="121900" rIns="121900" bIns="121900" rtlCol="0" anchor="t" anchorCtr="0">
            <a:normAutofit fontScale="90000"/>
          </a:bodyPr>
          <a:lstStyle/>
          <a:p>
            <a:r>
              <a:rPr lang="en" dirty="0"/>
              <a:t>Related Work Experiments (Prone)</a:t>
            </a:r>
            <a:endParaRPr dirty="0"/>
          </a:p>
        </p:txBody>
      </p:sp>
      <p:graphicFrame>
        <p:nvGraphicFramePr>
          <p:cNvPr id="5" name="Gráfico 4">
            <a:extLst>
              <a:ext uri="{FF2B5EF4-FFF2-40B4-BE49-F238E27FC236}">
                <a16:creationId xmlns:a16="http://schemas.microsoft.com/office/drawing/2014/main" id="{E8C01F4E-669A-1B29-DF9E-12F4CBEA1FEA}"/>
              </a:ext>
            </a:extLst>
          </p:cNvPr>
          <p:cNvGraphicFramePr/>
          <p:nvPr>
            <p:extLst>
              <p:ext uri="{D42A27DB-BD31-4B8C-83A1-F6EECF244321}">
                <p14:modId xmlns:p14="http://schemas.microsoft.com/office/powerpoint/2010/main" val="1897967962"/>
              </p:ext>
            </p:extLst>
          </p:nvPr>
        </p:nvGraphicFramePr>
        <p:xfrm>
          <a:off x="268514" y="1276575"/>
          <a:ext cx="6417294" cy="48261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Gráfico 7">
            <a:extLst>
              <a:ext uri="{FF2B5EF4-FFF2-40B4-BE49-F238E27FC236}">
                <a16:creationId xmlns:a16="http://schemas.microsoft.com/office/drawing/2014/main" id="{AA2292E3-4C1D-8755-99CF-E1FCE4424EE4}"/>
              </a:ext>
            </a:extLst>
          </p:cNvPr>
          <p:cNvGraphicFramePr/>
          <p:nvPr>
            <p:extLst>
              <p:ext uri="{D42A27DB-BD31-4B8C-83A1-F6EECF244321}">
                <p14:modId xmlns:p14="http://schemas.microsoft.com/office/powerpoint/2010/main" val="3462862659"/>
              </p:ext>
            </p:extLst>
          </p:nvPr>
        </p:nvGraphicFramePr>
        <p:xfrm>
          <a:off x="6096000" y="1543745"/>
          <a:ext cx="5962650" cy="4457005"/>
        </p:xfrm>
        <a:graphic>
          <a:graphicData uri="http://schemas.openxmlformats.org/drawingml/2006/chart">
            <c:chart xmlns:c="http://schemas.openxmlformats.org/drawingml/2006/chart" xmlns:r="http://schemas.openxmlformats.org/officeDocument/2006/relationships" r:id="rId4"/>
          </a:graphicData>
        </a:graphic>
      </p:graphicFrame>
      <p:sp>
        <p:nvSpPr>
          <p:cNvPr id="9" name="CuadroTexto 8">
            <a:extLst>
              <a:ext uri="{FF2B5EF4-FFF2-40B4-BE49-F238E27FC236}">
                <a16:creationId xmlns:a16="http://schemas.microsoft.com/office/drawing/2014/main" id="{A2CCF946-717E-44BE-768F-6303335AEAEF}"/>
              </a:ext>
            </a:extLst>
          </p:cNvPr>
          <p:cNvSpPr txBox="1"/>
          <p:nvPr/>
        </p:nvSpPr>
        <p:spPr>
          <a:xfrm>
            <a:off x="4000496" y="1219667"/>
            <a:ext cx="5272088" cy="646331"/>
          </a:xfrm>
          <a:prstGeom prst="rect">
            <a:avLst/>
          </a:prstGeom>
          <a:noFill/>
        </p:spPr>
        <p:txBody>
          <a:bodyPr wrap="square" rtlCol="0">
            <a:spAutoFit/>
          </a:bodyPr>
          <a:lstStyle/>
          <a:p>
            <a:r>
              <a:rPr lang="en-US" sz="1800" b="1" i="0" u="none" strike="noStrike" kern="1200" spc="0" baseline="0" dirty="0"/>
              <a:t>Comparison of Cosine Similarity: </a:t>
            </a:r>
            <a:r>
              <a:rPr lang="en-US" sz="1800" b="1" i="0" u="none" strike="noStrike" kern="1200" spc="0" baseline="0" dirty="0" err="1"/>
              <a:t>V_rw</a:t>
            </a:r>
            <a:r>
              <a:rPr lang="en-US" sz="1800" b="1" i="0" u="none" strike="noStrike" kern="1200" spc="0" baseline="0" dirty="0"/>
              <a:t> and </a:t>
            </a:r>
            <a:r>
              <a:rPr lang="en-US" sz="1800" b="1" i="0" u="none" strike="noStrike" kern="1200" spc="0" baseline="0" dirty="0" err="1"/>
              <a:t>V_all</a:t>
            </a:r>
            <a:endParaRPr lang="en-US" sz="1800" b="1" i="0" u="none" strike="noStrike" kern="1200" spc="0" baseline="0" dirty="0"/>
          </a:p>
          <a:p>
            <a:endParaRPr lang="es-ES"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190500" y="456067"/>
            <a:ext cx="11360800" cy="763600"/>
          </a:xfrm>
          <a:prstGeom prst="rect">
            <a:avLst/>
          </a:prstGeom>
        </p:spPr>
        <p:txBody>
          <a:bodyPr spcFirstLastPara="1" vert="horz" wrap="square" lIns="121900" tIns="121900" rIns="121900" bIns="121900" rtlCol="0" anchor="t" anchorCtr="0">
            <a:normAutofit fontScale="90000"/>
          </a:bodyPr>
          <a:lstStyle/>
          <a:p>
            <a:r>
              <a:rPr lang="en" dirty="0"/>
              <a:t>Related Work Experiments (Specter 2)</a:t>
            </a:r>
            <a:endParaRPr dirty="0"/>
          </a:p>
        </p:txBody>
      </p:sp>
      <p:graphicFrame>
        <p:nvGraphicFramePr>
          <p:cNvPr id="4" name="Gráfico 3">
            <a:extLst>
              <a:ext uri="{FF2B5EF4-FFF2-40B4-BE49-F238E27FC236}">
                <a16:creationId xmlns:a16="http://schemas.microsoft.com/office/drawing/2014/main" id="{60F2F8E9-12D1-A072-9415-DC1D4A085182}"/>
              </a:ext>
            </a:extLst>
          </p:cNvPr>
          <p:cNvGraphicFramePr/>
          <p:nvPr>
            <p:extLst>
              <p:ext uri="{D42A27DB-BD31-4B8C-83A1-F6EECF244321}">
                <p14:modId xmlns:p14="http://schemas.microsoft.com/office/powerpoint/2010/main" val="299277288"/>
              </p:ext>
            </p:extLst>
          </p:nvPr>
        </p:nvGraphicFramePr>
        <p:xfrm>
          <a:off x="374651" y="1621630"/>
          <a:ext cx="7011988" cy="501670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Gráfico 6">
            <a:extLst>
              <a:ext uri="{FF2B5EF4-FFF2-40B4-BE49-F238E27FC236}">
                <a16:creationId xmlns:a16="http://schemas.microsoft.com/office/drawing/2014/main" id="{A1444484-632A-7731-E4F7-BC8AD05238E6}"/>
              </a:ext>
            </a:extLst>
          </p:cNvPr>
          <p:cNvGraphicFramePr/>
          <p:nvPr>
            <p:extLst>
              <p:ext uri="{D42A27DB-BD31-4B8C-83A1-F6EECF244321}">
                <p14:modId xmlns:p14="http://schemas.microsoft.com/office/powerpoint/2010/main" val="1825903153"/>
              </p:ext>
            </p:extLst>
          </p:nvPr>
        </p:nvGraphicFramePr>
        <p:xfrm>
          <a:off x="6260308" y="2035969"/>
          <a:ext cx="6333331" cy="4365964"/>
        </p:xfrm>
        <a:graphic>
          <a:graphicData uri="http://schemas.openxmlformats.org/drawingml/2006/chart">
            <c:chart xmlns:c="http://schemas.openxmlformats.org/drawingml/2006/chart" xmlns:r="http://schemas.openxmlformats.org/officeDocument/2006/relationships" r:id="rId4"/>
          </a:graphicData>
        </a:graphic>
      </p:graphicFrame>
      <p:sp>
        <p:nvSpPr>
          <p:cNvPr id="9" name="CuadroTexto 8">
            <a:extLst>
              <a:ext uri="{FF2B5EF4-FFF2-40B4-BE49-F238E27FC236}">
                <a16:creationId xmlns:a16="http://schemas.microsoft.com/office/drawing/2014/main" id="{FAB1C3E7-D14E-ED72-631A-5378FAAC60B5}"/>
              </a:ext>
            </a:extLst>
          </p:cNvPr>
          <p:cNvSpPr txBox="1"/>
          <p:nvPr/>
        </p:nvSpPr>
        <p:spPr>
          <a:xfrm>
            <a:off x="4000496" y="1219667"/>
            <a:ext cx="5272088" cy="646331"/>
          </a:xfrm>
          <a:prstGeom prst="rect">
            <a:avLst/>
          </a:prstGeom>
          <a:noFill/>
        </p:spPr>
        <p:txBody>
          <a:bodyPr wrap="square" rtlCol="0">
            <a:spAutoFit/>
          </a:bodyPr>
          <a:lstStyle/>
          <a:p>
            <a:r>
              <a:rPr lang="en-US" sz="1800" b="1" i="0" u="none" strike="noStrike" kern="1200" spc="0" baseline="0" dirty="0"/>
              <a:t>Comparison of Cosine Similarity: </a:t>
            </a:r>
            <a:r>
              <a:rPr lang="en-US" sz="1800" b="1" i="0" u="none" strike="noStrike" kern="1200" spc="0" baseline="0" dirty="0" err="1"/>
              <a:t>V_rw</a:t>
            </a:r>
            <a:r>
              <a:rPr lang="en-US" sz="1800" b="1" i="0" u="none" strike="noStrike" kern="1200" spc="0" baseline="0" dirty="0"/>
              <a:t> and </a:t>
            </a:r>
            <a:r>
              <a:rPr lang="en-US" sz="1800" b="1" i="0" u="none" strike="noStrike" kern="1200" spc="0" baseline="0" dirty="0" err="1"/>
              <a:t>V_all</a:t>
            </a:r>
            <a:endParaRPr lang="en-US" sz="1800" b="1" i="0" u="none" strike="noStrike" kern="1200" spc="0" baseline="0" dirty="0"/>
          </a:p>
          <a:p>
            <a:endParaRPr lang="es-ES"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title"/>
          </p:nvPr>
        </p:nvSpPr>
        <p:spPr>
          <a:xfrm>
            <a:off x="190500" y="456067"/>
            <a:ext cx="11360800" cy="763600"/>
          </a:xfrm>
          <a:prstGeom prst="rect">
            <a:avLst/>
          </a:prstGeom>
        </p:spPr>
        <p:txBody>
          <a:bodyPr spcFirstLastPara="1" vert="horz" wrap="square" lIns="121900" tIns="121900" rIns="121900" bIns="121900" rtlCol="0" anchor="t" anchorCtr="0">
            <a:normAutofit fontScale="90000"/>
          </a:bodyPr>
          <a:lstStyle/>
          <a:p>
            <a:r>
              <a:rPr lang="en" dirty="0"/>
              <a:t>Is possible predict new vectors (V_model)?</a:t>
            </a:r>
            <a:endParaRPr dirty="0"/>
          </a:p>
        </p:txBody>
      </p:sp>
      <p:sp>
        <p:nvSpPr>
          <p:cNvPr id="173" name="Google Shape;173;p26"/>
          <p:cNvSpPr txBox="1"/>
          <p:nvPr/>
        </p:nvSpPr>
        <p:spPr>
          <a:xfrm>
            <a:off x="901600" y="1490500"/>
            <a:ext cx="9676000" cy="3173200"/>
          </a:xfrm>
          <a:prstGeom prst="rect">
            <a:avLst/>
          </a:prstGeom>
          <a:noFill/>
          <a:ln>
            <a:noFill/>
          </a:ln>
        </p:spPr>
        <p:txBody>
          <a:bodyPr spcFirstLastPara="1" wrap="square" lIns="121900" tIns="121900" rIns="121900" bIns="121900" anchor="t" anchorCtr="0">
            <a:noAutofit/>
          </a:bodyPr>
          <a:lstStyle/>
          <a:p>
            <a:pPr algn="ctr"/>
            <a:endParaRPr sz="2533" dirty="0"/>
          </a:p>
          <a:p>
            <a:pPr algn="ctr"/>
            <a:r>
              <a:rPr lang="en" sz="2667" dirty="0">
                <a:solidFill>
                  <a:srgbClr val="202122"/>
                </a:solidFill>
                <a:highlight>
                  <a:srgbClr val="FFFFFF"/>
                </a:highlight>
              </a:rPr>
              <a:t> </a:t>
            </a:r>
            <a:r>
              <a:rPr lang="en" sz="3600" dirty="0"/>
              <a:t>V_rw + V_nrw = V_predic  ≈ V_model</a:t>
            </a:r>
          </a:p>
          <a:p>
            <a:pPr algn="ctr"/>
            <a:endParaRPr lang="en" sz="3600" dirty="0"/>
          </a:p>
          <a:p>
            <a:pPr algn="ctr"/>
            <a:r>
              <a:rPr lang="es-ES" sz="2667" dirty="0">
                <a:solidFill>
                  <a:srgbClr val="202122"/>
                </a:solidFill>
                <a:highlight>
                  <a:srgbClr val="FFFFFF"/>
                </a:highlight>
              </a:rPr>
              <a:t> </a:t>
            </a:r>
            <a:r>
              <a:rPr lang="es-ES" sz="3600" dirty="0" err="1"/>
              <a:t>V_rw</a:t>
            </a:r>
            <a:r>
              <a:rPr lang="es-ES" sz="3600" dirty="0"/>
              <a:t> = </a:t>
            </a:r>
            <a:r>
              <a:rPr lang="es-ES" sz="3600" dirty="0" err="1"/>
              <a:t>V_predic</a:t>
            </a:r>
            <a:r>
              <a:rPr lang="es-ES" sz="3600" dirty="0"/>
              <a:t>  ≈ </a:t>
            </a:r>
            <a:r>
              <a:rPr lang="es-ES" sz="3600" dirty="0" err="1"/>
              <a:t>V_model</a:t>
            </a:r>
            <a:endParaRPr lang="es-ES" sz="3600" dirty="0"/>
          </a:p>
          <a:p>
            <a:pPr algn="ctr"/>
            <a:endParaRPr sz="3600" dirty="0"/>
          </a:p>
          <a:p>
            <a:pPr algn="ctr"/>
            <a:endParaRPr sz="2667" dirty="0"/>
          </a:p>
          <a:p>
            <a:endParaRPr sz="2400" dirty="0"/>
          </a:p>
        </p:txBody>
      </p:sp>
      <p:sp>
        <p:nvSpPr>
          <p:cNvPr id="174" name="Google Shape;174;p26"/>
          <p:cNvSpPr txBox="1"/>
          <p:nvPr/>
        </p:nvSpPr>
        <p:spPr>
          <a:xfrm>
            <a:off x="825335" y="4633800"/>
            <a:ext cx="10185593" cy="637200"/>
          </a:xfrm>
          <a:prstGeom prst="rect">
            <a:avLst/>
          </a:prstGeom>
          <a:noFill/>
          <a:ln>
            <a:noFill/>
          </a:ln>
        </p:spPr>
        <p:txBody>
          <a:bodyPr spcFirstLastPara="1" wrap="square" lIns="121900" tIns="121900" rIns="121900" bIns="121900" anchor="t" anchorCtr="0">
            <a:noAutofit/>
          </a:bodyPr>
          <a:lstStyle/>
          <a:p>
            <a:pPr algn="ctr"/>
            <a:r>
              <a:rPr lang="en" sz="2000" dirty="0"/>
              <a:t>We experiment with predicting the entire vector using all references and only related work references.</a:t>
            </a:r>
            <a:endParaRPr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DC9B2D-FED7-CAC8-D036-3068617D440B}"/>
              </a:ext>
            </a:extLst>
          </p:cNvPr>
          <p:cNvSpPr>
            <a:spLocks noGrp="1"/>
          </p:cNvSpPr>
          <p:nvPr>
            <p:ph type="title"/>
          </p:nvPr>
        </p:nvSpPr>
        <p:spPr/>
        <p:txBody>
          <a:bodyPr/>
          <a:lstStyle/>
          <a:p>
            <a:r>
              <a:rPr lang="en" dirty="0"/>
              <a:t>Related Work Experiments</a:t>
            </a:r>
            <a:endParaRPr lang="es-ES" dirty="0"/>
          </a:p>
        </p:txBody>
      </p:sp>
      <p:sp>
        <p:nvSpPr>
          <p:cNvPr id="3" name="Marcador de contenido 2">
            <a:extLst>
              <a:ext uri="{FF2B5EF4-FFF2-40B4-BE49-F238E27FC236}">
                <a16:creationId xmlns:a16="http://schemas.microsoft.com/office/drawing/2014/main" id="{7193FB63-2751-E3D4-A3A1-48682DCBF077}"/>
              </a:ext>
            </a:extLst>
          </p:cNvPr>
          <p:cNvSpPr>
            <a:spLocks noGrp="1"/>
          </p:cNvSpPr>
          <p:nvPr>
            <p:ph idx="1"/>
          </p:nvPr>
        </p:nvSpPr>
        <p:spPr>
          <a:xfrm>
            <a:off x="838200" y="1825625"/>
            <a:ext cx="5135088" cy="4351338"/>
          </a:xfrm>
        </p:spPr>
        <p:txBody>
          <a:bodyPr/>
          <a:lstStyle/>
          <a:p>
            <a:r>
              <a:rPr lang="en-US" dirty="0"/>
              <a:t>We built a neural network to predict the </a:t>
            </a:r>
            <a:r>
              <a:rPr lang="en-US" dirty="0" err="1"/>
              <a:t>V_model</a:t>
            </a:r>
            <a:endParaRPr lang="en-US" dirty="0"/>
          </a:p>
          <a:p>
            <a:r>
              <a:rPr lang="en-US" dirty="0"/>
              <a:t>We used Martin's 400k paper archive</a:t>
            </a:r>
          </a:p>
          <a:p>
            <a:r>
              <a:rPr lang="en-US" dirty="0"/>
              <a:t>Our NN was trained with a </a:t>
            </a:r>
            <a:r>
              <a:rPr lang="en-US" dirty="0" err="1"/>
              <a:t>lr</a:t>
            </a:r>
            <a:r>
              <a:rPr lang="en-US" dirty="0"/>
              <a:t> of 5e-5, in 3 epochs, using </a:t>
            </a:r>
            <a:r>
              <a:rPr lang="en-US" dirty="0" err="1"/>
              <a:t>AdamW</a:t>
            </a:r>
            <a:r>
              <a:rPr lang="en-US" dirty="0"/>
              <a:t> as an optimizer, in addition, we use a dropout of 0.2 and a batch of 8</a:t>
            </a:r>
            <a:endParaRPr lang="es-ES" dirty="0"/>
          </a:p>
        </p:txBody>
      </p:sp>
      <p:pic>
        <p:nvPicPr>
          <p:cNvPr id="5" name="Imagen 4">
            <a:extLst>
              <a:ext uri="{FF2B5EF4-FFF2-40B4-BE49-F238E27FC236}">
                <a16:creationId xmlns:a16="http://schemas.microsoft.com/office/drawing/2014/main" id="{50AAEBDE-62F6-A062-9BCD-7FF33BD071DF}"/>
              </a:ext>
            </a:extLst>
          </p:cNvPr>
          <p:cNvPicPr>
            <a:picLocks noChangeAspect="1"/>
          </p:cNvPicPr>
          <p:nvPr/>
        </p:nvPicPr>
        <p:blipFill>
          <a:blip r:embed="rId2"/>
          <a:stretch>
            <a:fillRect/>
          </a:stretch>
        </p:blipFill>
        <p:spPr>
          <a:xfrm>
            <a:off x="6096000" y="1373899"/>
            <a:ext cx="5691844" cy="4927422"/>
          </a:xfrm>
          <a:prstGeom prst="rect">
            <a:avLst/>
          </a:prstGeom>
        </p:spPr>
      </p:pic>
      <p:sp>
        <p:nvSpPr>
          <p:cNvPr id="6" name="CuadroTexto 5">
            <a:extLst>
              <a:ext uri="{FF2B5EF4-FFF2-40B4-BE49-F238E27FC236}">
                <a16:creationId xmlns:a16="http://schemas.microsoft.com/office/drawing/2014/main" id="{5FD27017-376D-2A60-D3B4-2EF17FABD88C}"/>
              </a:ext>
            </a:extLst>
          </p:cNvPr>
          <p:cNvSpPr txBox="1"/>
          <p:nvPr/>
        </p:nvSpPr>
        <p:spPr>
          <a:xfrm>
            <a:off x="10093123" y="3615610"/>
            <a:ext cx="2662733" cy="369332"/>
          </a:xfrm>
          <a:prstGeom prst="rect">
            <a:avLst/>
          </a:prstGeom>
          <a:noFill/>
        </p:spPr>
        <p:txBody>
          <a:bodyPr wrap="square" rtlCol="0">
            <a:spAutoFit/>
          </a:bodyPr>
          <a:lstStyle/>
          <a:p>
            <a:r>
              <a:rPr lang="es-ES" dirty="0" err="1"/>
              <a:t>Our</a:t>
            </a:r>
            <a:r>
              <a:rPr lang="es-ES" dirty="0"/>
              <a:t> Neural Network</a:t>
            </a:r>
          </a:p>
        </p:txBody>
      </p:sp>
      <p:sp>
        <p:nvSpPr>
          <p:cNvPr id="7" name="CuadroTexto 6">
            <a:extLst>
              <a:ext uri="{FF2B5EF4-FFF2-40B4-BE49-F238E27FC236}">
                <a16:creationId xmlns:a16="http://schemas.microsoft.com/office/drawing/2014/main" id="{7C9EA051-3120-B1C5-3C0D-26AA91EA07D0}"/>
              </a:ext>
            </a:extLst>
          </p:cNvPr>
          <p:cNvSpPr txBox="1"/>
          <p:nvPr/>
        </p:nvSpPr>
        <p:spPr>
          <a:xfrm>
            <a:off x="7327077" y="1543792"/>
            <a:ext cx="2939143" cy="369332"/>
          </a:xfrm>
          <a:prstGeom prst="rect">
            <a:avLst/>
          </a:prstGeom>
          <a:noFill/>
        </p:spPr>
        <p:txBody>
          <a:bodyPr wrap="square" rtlCol="0">
            <a:spAutoFit/>
          </a:bodyPr>
          <a:lstStyle/>
          <a:p>
            <a:r>
              <a:rPr lang="es-ES" dirty="0"/>
              <a:t>                   </a:t>
            </a:r>
            <a:r>
              <a:rPr lang="es-ES" dirty="0" err="1"/>
              <a:t>V_predic</a:t>
            </a:r>
            <a:endParaRPr lang="es-ES" dirty="0"/>
          </a:p>
        </p:txBody>
      </p:sp>
      <p:sp>
        <p:nvSpPr>
          <p:cNvPr id="8" name="CuadroTexto 7">
            <a:extLst>
              <a:ext uri="{FF2B5EF4-FFF2-40B4-BE49-F238E27FC236}">
                <a16:creationId xmlns:a16="http://schemas.microsoft.com/office/drawing/2014/main" id="{B6216852-3012-E0FF-261F-2D7355397781}"/>
              </a:ext>
            </a:extLst>
          </p:cNvPr>
          <p:cNvSpPr txBox="1"/>
          <p:nvPr/>
        </p:nvSpPr>
        <p:spPr>
          <a:xfrm>
            <a:off x="7479470" y="5698177"/>
            <a:ext cx="2939143" cy="369332"/>
          </a:xfrm>
          <a:prstGeom prst="rect">
            <a:avLst/>
          </a:prstGeom>
          <a:noFill/>
        </p:spPr>
        <p:txBody>
          <a:bodyPr wrap="square" rtlCol="0">
            <a:spAutoFit/>
          </a:bodyPr>
          <a:lstStyle/>
          <a:p>
            <a:pPr algn="ctr"/>
            <a:r>
              <a:rPr lang="es-ES" dirty="0" err="1"/>
              <a:t>V_rw</a:t>
            </a:r>
            <a:r>
              <a:rPr lang="es-ES" dirty="0"/>
              <a:t> + </a:t>
            </a:r>
            <a:r>
              <a:rPr lang="es-ES" dirty="0" err="1"/>
              <a:t>V_nrw</a:t>
            </a:r>
            <a:r>
              <a:rPr lang="es-ES" dirty="0"/>
              <a:t> / </a:t>
            </a:r>
            <a:r>
              <a:rPr lang="es-ES" dirty="0" err="1"/>
              <a:t>V_rw</a:t>
            </a:r>
            <a:endParaRPr lang="es-ES" dirty="0"/>
          </a:p>
        </p:txBody>
      </p:sp>
    </p:spTree>
    <p:extLst>
      <p:ext uri="{BB962C8B-B14F-4D97-AF65-F5344CB8AC3E}">
        <p14:creationId xmlns:p14="http://schemas.microsoft.com/office/powerpoint/2010/main" val="2203989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190500" y="456067"/>
            <a:ext cx="11360800" cy="763600"/>
          </a:xfrm>
          <a:prstGeom prst="rect">
            <a:avLst/>
          </a:prstGeom>
        </p:spPr>
        <p:txBody>
          <a:bodyPr spcFirstLastPara="1" vert="horz" wrap="square" lIns="121900" tIns="121900" rIns="121900" bIns="121900" rtlCol="0" anchor="t" anchorCtr="0">
            <a:normAutofit fontScale="90000"/>
          </a:bodyPr>
          <a:lstStyle/>
          <a:p>
            <a:r>
              <a:rPr lang="en" dirty="0"/>
              <a:t>Related Work Experiments</a:t>
            </a:r>
            <a:endParaRPr dirty="0"/>
          </a:p>
        </p:txBody>
      </p:sp>
      <p:sp>
        <p:nvSpPr>
          <p:cNvPr id="180" name="Google Shape;180;p27"/>
          <p:cNvSpPr txBox="1">
            <a:spLocks noGrp="1"/>
          </p:cNvSpPr>
          <p:nvPr>
            <p:ph type="sldNum" idx="12"/>
          </p:nvPr>
        </p:nvSpPr>
        <p:spPr>
          <a:xfrm>
            <a:off x="11285044" y="6101789"/>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25</a:t>
            </a:fld>
            <a:endParaRPr/>
          </a:p>
        </p:txBody>
      </p:sp>
      <p:graphicFrame>
        <p:nvGraphicFramePr>
          <p:cNvPr id="4" name="Gráfico 3">
            <a:extLst>
              <a:ext uri="{FF2B5EF4-FFF2-40B4-BE49-F238E27FC236}">
                <a16:creationId xmlns:a16="http://schemas.microsoft.com/office/drawing/2014/main" id="{060D4D5E-183E-CC12-3704-5952D16FDF5F}"/>
              </a:ext>
            </a:extLst>
          </p:cNvPr>
          <p:cNvGraphicFramePr/>
          <p:nvPr>
            <p:extLst>
              <p:ext uri="{D42A27DB-BD31-4B8C-83A1-F6EECF244321}">
                <p14:modId xmlns:p14="http://schemas.microsoft.com/office/powerpoint/2010/main" val="1813366291"/>
              </p:ext>
            </p:extLst>
          </p:nvPr>
        </p:nvGraphicFramePr>
        <p:xfrm>
          <a:off x="2032000" y="1169727"/>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190500" y="456067"/>
            <a:ext cx="11360800" cy="763600"/>
          </a:xfrm>
          <a:prstGeom prst="rect">
            <a:avLst/>
          </a:prstGeom>
        </p:spPr>
        <p:txBody>
          <a:bodyPr spcFirstLastPara="1" vert="horz" wrap="square" lIns="121900" tIns="121900" rIns="121900" bIns="121900" rtlCol="0" anchor="t" anchorCtr="0">
            <a:normAutofit fontScale="90000"/>
          </a:bodyPr>
          <a:lstStyle/>
          <a:p>
            <a:r>
              <a:rPr lang="en" dirty="0"/>
              <a:t>Related Work Experiments</a:t>
            </a:r>
            <a:endParaRPr dirty="0"/>
          </a:p>
        </p:txBody>
      </p:sp>
      <p:sp>
        <p:nvSpPr>
          <p:cNvPr id="180" name="Google Shape;180;p27"/>
          <p:cNvSpPr txBox="1">
            <a:spLocks noGrp="1"/>
          </p:cNvSpPr>
          <p:nvPr>
            <p:ph type="sldNum" idx="12"/>
          </p:nvPr>
        </p:nvSpPr>
        <p:spPr>
          <a:xfrm>
            <a:off x="11285044" y="6101789"/>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26</a:t>
            </a:fld>
            <a:endParaRPr/>
          </a:p>
        </p:txBody>
      </p:sp>
      <p:graphicFrame>
        <p:nvGraphicFramePr>
          <p:cNvPr id="4" name="Gráfico 3">
            <a:extLst>
              <a:ext uri="{FF2B5EF4-FFF2-40B4-BE49-F238E27FC236}">
                <a16:creationId xmlns:a16="http://schemas.microsoft.com/office/drawing/2014/main" id="{060D4D5E-183E-CC12-3704-5952D16FDF5F}"/>
              </a:ext>
            </a:extLst>
          </p:cNvPr>
          <p:cNvGraphicFramePr/>
          <p:nvPr>
            <p:extLst>
              <p:ext uri="{D42A27DB-BD31-4B8C-83A1-F6EECF244321}">
                <p14:modId xmlns:p14="http://schemas.microsoft.com/office/powerpoint/2010/main" val="523766876"/>
              </p:ext>
            </p:extLst>
          </p:nvPr>
        </p:nvGraphicFramePr>
        <p:xfrm>
          <a:off x="2032000" y="1169727"/>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87090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190500" y="456067"/>
            <a:ext cx="11360800" cy="763600"/>
          </a:xfrm>
          <a:prstGeom prst="rect">
            <a:avLst/>
          </a:prstGeom>
        </p:spPr>
        <p:txBody>
          <a:bodyPr spcFirstLastPara="1" vert="horz" wrap="square" lIns="121900" tIns="121900" rIns="121900" bIns="121900" rtlCol="0" anchor="t" anchorCtr="0">
            <a:normAutofit fontScale="90000"/>
          </a:bodyPr>
          <a:lstStyle/>
          <a:p>
            <a:r>
              <a:rPr lang="en" dirty="0"/>
              <a:t>Conclusion</a:t>
            </a:r>
            <a:endParaRPr dirty="0"/>
          </a:p>
        </p:txBody>
      </p:sp>
      <p:sp>
        <p:nvSpPr>
          <p:cNvPr id="187" name="Google Shape;187;p28"/>
          <p:cNvSpPr txBox="1">
            <a:spLocks noGrp="1"/>
          </p:cNvSpPr>
          <p:nvPr>
            <p:ph type="sldNum" idx="12"/>
          </p:nvPr>
        </p:nvSpPr>
        <p:spPr>
          <a:xfrm>
            <a:off x="11285044" y="6101789"/>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27</a:t>
            </a:fld>
            <a:endParaRPr/>
          </a:p>
        </p:txBody>
      </p:sp>
      <p:sp>
        <p:nvSpPr>
          <p:cNvPr id="188" name="Google Shape;188;p2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indent="-465655">
              <a:lnSpc>
                <a:spcPct val="150000"/>
              </a:lnSpc>
              <a:buClr>
                <a:schemeClr val="dk1"/>
              </a:buClr>
              <a:buSzPts val="1900"/>
              <a:buFont typeface="Arial" panose="020B0604020202020204" pitchFamily="34" charset="0"/>
              <a:buAutoNum type="arabicPeriod"/>
            </a:pPr>
            <a:r>
              <a:rPr lang="en-US" sz="2533" dirty="0">
                <a:solidFill>
                  <a:schemeClr val="dk1"/>
                </a:solidFill>
              </a:rPr>
              <a:t>The centroid vector of the references approximates the vector of the model.</a:t>
            </a:r>
          </a:p>
          <a:p>
            <a:pPr indent="-465655">
              <a:lnSpc>
                <a:spcPct val="150000"/>
              </a:lnSpc>
              <a:buClr>
                <a:schemeClr val="dk1"/>
              </a:buClr>
              <a:buSzPts val="1900"/>
              <a:buAutoNum type="arabicPeriod"/>
            </a:pPr>
            <a:r>
              <a:rPr lang="en-US" sz="2533" dirty="0">
                <a:solidFill>
                  <a:schemeClr val="dk1"/>
                </a:solidFill>
              </a:rPr>
              <a:t>The centroid vector of </a:t>
            </a:r>
            <a:r>
              <a:rPr lang="en" sz="2533" dirty="0">
                <a:solidFill>
                  <a:schemeClr val="dk1"/>
                </a:solidFill>
              </a:rPr>
              <a:t>Related Work references is better than use all references.</a:t>
            </a:r>
          </a:p>
          <a:p>
            <a:pPr indent="-465655">
              <a:lnSpc>
                <a:spcPct val="150000"/>
              </a:lnSpc>
              <a:buClr>
                <a:schemeClr val="dk1"/>
              </a:buClr>
              <a:buSzPts val="1900"/>
              <a:buAutoNum type="arabicPeriod"/>
            </a:pPr>
            <a:r>
              <a:rPr lang="en-US" sz="2533" dirty="0">
                <a:solidFill>
                  <a:schemeClr val="dk1"/>
                </a:solidFill>
              </a:rPr>
              <a:t>Using a clustering method helps to get the related work references in case you don't have them.</a:t>
            </a:r>
          </a:p>
          <a:p>
            <a:pPr indent="-465655">
              <a:lnSpc>
                <a:spcPct val="150000"/>
              </a:lnSpc>
              <a:buClr>
                <a:schemeClr val="dk1"/>
              </a:buClr>
              <a:buSzPts val="1900"/>
              <a:buAutoNum type="arabicPeriod"/>
            </a:pPr>
            <a:r>
              <a:rPr lang="en-US" sz="2533" dirty="0">
                <a:solidFill>
                  <a:schemeClr val="dk1"/>
                </a:solidFill>
              </a:rPr>
              <a:t>The vector generated by the neural model is closer to the </a:t>
            </a:r>
            <a:r>
              <a:rPr lang="en-US" sz="2533" dirty="0" err="1">
                <a:solidFill>
                  <a:schemeClr val="dk1"/>
                </a:solidFill>
              </a:rPr>
              <a:t>V_model</a:t>
            </a:r>
            <a:r>
              <a:rPr lang="en-US" sz="2533" dirty="0">
                <a:solidFill>
                  <a:schemeClr val="dk1"/>
                </a:solidFill>
              </a:rPr>
              <a:t> than the vector of related work references</a:t>
            </a:r>
            <a:endParaRPr sz="2533"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rmAutofit fontScale="90000"/>
          </a:bodyPr>
          <a:lstStyle/>
          <a:p>
            <a:r>
              <a:rPr lang="en"/>
              <a:t>What to do with a </a:t>
            </a:r>
            <a:r>
              <a:rPr lang="en" b="1"/>
              <a:t>new paper</a:t>
            </a:r>
            <a:r>
              <a:rPr lang="en"/>
              <a:t>?</a:t>
            </a:r>
            <a:endParaRPr/>
          </a:p>
        </p:txBody>
      </p:sp>
      <p:sp>
        <p:nvSpPr>
          <p:cNvPr id="80" name="Google Shape;80;p17"/>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3</a:t>
            </a:fld>
            <a:endParaRPr/>
          </a:p>
        </p:txBody>
      </p:sp>
      <p:pic>
        <p:nvPicPr>
          <p:cNvPr id="81" name="Google Shape;81;p17"/>
          <p:cNvPicPr preferRelativeResize="0"/>
          <p:nvPr/>
        </p:nvPicPr>
        <p:blipFill rotWithShape="1">
          <a:blip r:embed="rId3">
            <a:alphaModFix/>
          </a:blip>
          <a:srcRect/>
          <a:stretch/>
        </p:blipFill>
        <p:spPr>
          <a:xfrm>
            <a:off x="5073101" y="1052168"/>
            <a:ext cx="6757732" cy="5116665"/>
          </a:xfrm>
          <a:prstGeom prst="rect">
            <a:avLst/>
          </a:prstGeom>
          <a:noFill/>
          <a:ln>
            <a:noFill/>
          </a:ln>
        </p:spPr>
      </p:pic>
      <p:sp>
        <p:nvSpPr>
          <p:cNvPr id="82" name="Google Shape;82;p17"/>
          <p:cNvSpPr/>
          <p:nvPr/>
        </p:nvSpPr>
        <p:spPr>
          <a:xfrm rot="668402">
            <a:off x="4819520" y="1022218"/>
            <a:ext cx="1904688" cy="421965"/>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3" name="Google Shape;83;p17"/>
          <p:cNvSpPr txBox="1"/>
          <p:nvPr/>
        </p:nvSpPr>
        <p:spPr>
          <a:xfrm>
            <a:off x="7492567" y="1157033"/>
            <a:ext cx="1918800" cy="707600"/>
          </a:xfrm>
          <a:prstGeom prst="rect">
            <a:avLst/>
          </a:prstGeom>
          <a:noFill/>
          <a:ln>
            <a:noFill/>
          </a:ln>
        </p:spPr>
        <p:txBody>
          <a:bodyPr spcFirstLastPara="1" wrap="square" lIns="121900" tIns="121900" rIns="121900" bIns="121900" anchor="t" anchorCtr="0">
            <a:noAutofit/>
          </a:bodyPr>
          <a:lstStyle/>
          <a:p>
            <a:pPr algn="ctr"/>
            <a:r>
              <a:rPr lang="en" sz="2533" b="1"/>
              <a:t>ACL 2023</a:t>
            </a:r>
            <a:endParaRPr sz="2533"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rmAutofit fontScale="90000"/>
          </a:bodyPr>
          <a:lstStyle/>
          <a:p>
            <a:r>
              <a:rPr lang="en"/>
              <a:t>What to do with a </a:t>
            </a:r>
            <a:r>
              <a:rPr lang="en" b="1"/>
              <a:t>new paper</a:t>
            </a:r>
            <a:r>
              <a:rPr lang="en"/>
              <a:t>?</a:t>
            </a:r>
            <a:endParaRPr/>
          </a:p>
        </p:txBody>
      </p:sp>
      <p:sp>
        <p:nvSpPr>
          <p:cNvPr id="89" name="Google Shape;89;p18"/>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4</a:t>
            </a:fld>
            <a:endParaRPr/>
          </a:p>
        </p:txBody>
      </p:sp>
      <p:pic>
        <p:nvPicPr>
          <p:cNvPr id="90" name="Google Shape;90;p18"/>
          <p:cNvPicPr preferRelativeResize="0"/>
          <p:nvPr/>
        </p:nvPicPr>
        <p:blipFill rotWithShape="1">
          <a:blip r:embed="rId3">
            <a:alphaModFix/>
          </a:blip>
          <a:srcRect/>
          <a:stretch/>
        </p:blipFill>
        <p:spPr>
          <a:xfrm>
            <a:off x="5073101" y="1052168"/>
            <a:ext cx="6757732" cy="5116665"/>
          </a:xfrm>
          <a:prstGeom prst="rect">
            <a:avLst/>
          </a:prstGeom>
          <a:noFill/>
          <a:ln>
            <a:noFill/>
          </a:ln>
        </p:spPr>
      </p:pic>
      <p:sp>
        <p:nvSpPr>
          <p:cNvPr id="91" name="Google Shape;91;p18"/>
          <p:cNvSpPr txBox="1"/>
          <p:nvPr/>
        </p:nvSpPr>
        <p:spPr>
          <a:xfrm>
            <a:off x="189333" y="2039267"/>
            <a:ext cx="5081200" cy="707600"/>
          </a:xfrm>
          <a:prstGeom prst="rect">
            <a:avLst/>
          </a:prstGeom>
          <a:noFill/>
          <a:ln>
            <a:noFill/>
          </a:ln>
        </p:spPr>
        <p:txBody>
          <a:bodyPr spcFirstLastPara="1" wrap="square" lIns="121900" tIns="121900" rIns="121900" bIns="121900" anchor="t" anchorCtr="0">
            <a:noAutofit/>
          </a:bodyPr>
          <a:lstStyle/>
          <a:p>
            <a:pPr marL="609585" indent="-431789">
              <a:buClr>
                <a:schemeClr val="dk1"/>
              </a:buClr>
              <a:buSzPts val="1500"/>
              <a:buChar char="●"/>
            </a:pPr>
            <a:r>
              <a:rPr lang="en" sz="2000">
                <a:solidFill>
                  <a:schemeClr val="dk1"/>
                </a:solidFill>
              </a:rPr>
              <a:t>Task: find similar papers </a:t>
            </a:r>
            <a:endParaRPr sz="2000">
              <a:solidFill>
                <a:schemeClr val="dk1"/>
              </a:solidFill>
            </a:endParaRPr>
          </a:p>
          <a:p>
            <a:endParaRPr sz="2000">
              <a:solidFill>
                <a:schemeClr val="dk1"/>
              </a:solidFill>
            </a:endParaRPr>
          </a:p>
          <a:p>
            <a:pPr marL="609585"/>
            <a:endParaRPr sz="2000">
              <a:solidFill>
                <a:schemeClr val="dk1"/>
              </a:solidFill>
            </a:endParaRPr>
          </a:p>
          <a:p>
            <a:pPr marL="609585"/>
            <a:endParaRPr sz="2000">
              <a:solidFill>
                <a:schemeClr val="dk1"/>
              </a:solidFill>
            </a:endParaRPr>
          </a:p>
          <a:p>
            <a:pPr marL="609585"/>
            <a:endParaRPr sz="2000">
              <a:solidFill>
                <a:schemeClr val="dk1"/>
              </a:solidFill>
            </a:endParaRPr>
          </a:p>
          <a:p>
            <a:pPr marL="609585"/>
            <a:endParaRPr sz="2000">
              <a:solidFill>
                <a:schemeClr val="dk1"/>
              </a:solidFill>
            </a:endParaRPr>
          </a:p>
          <a:p>
            <a:endParaRPr sz="2000">
              <a:solidFill>
                <a:schemeClr val="dk1"/>
              </a:solidFill>
            </a:endParaRPr>
          </a:p>
          <a:p>
            <a:pPr marL="609585"/>
            <a:endParaRPr sz="2000"/>
          </a:p>
          <a:p>
            <a:endParaRPr sz="2000"/>
          </a:p>
        </p:txBody>
      </p:sp>
      <p:sp>
        <p:nvSpPr>
          <p:cNvPr id="92" name="Google Shape;92;p18"/>
          <p:cNvSpPr/>
          <p:nvPr/>
        </p:nvSpPr>
        <p:spPr>
          <a:xfrm rot="668402">
            <a:off x="4819520" y="1022218"/>
            <a:ext cx="1904688" cy="421965"/>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3" name="Google Shape;93;p18"/>
          <p:cNvSpPr txBox="1"/>
          <p:nvPr/>
        </p:nvSpPr>
        <p:spPr>
          <a:xfrm>
            <a:off x="7492567" y="1157033"/>
            <a:ext cx="1918800" cy="707600"/>
          </a:xfrm>
          <a:prstGeom prst="rect">
            <a:avLst/>
          </a:prstGeom>
          <a:noFill/>
          <a:ln>
            <a:noFill/>
          </a:ln>
        </p:spPr>
        <p:txBody>
          <a:bodyPr spcFirstLastPara="1" wrap="square" lIns="121900" tIns="121900" rIns="121900" bIns="121900" anchor="t" anchorCtr="0">
            <a:noAutofit/>
          </a:bodyPr>
          <a:lstStyle/>
          <a:p>
            <a:pPr algn="ctr"/>
            <a:r>
              <a:rPr lang="en" sz="2533" b="1"/>
              <a:t>ACL 2023</a:t>
            </a:r>
            <a:endParaRPr sz="2533"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rmAutofit fontScale="90000"/>
          </a:bodyPr>
          <a:lstStyle/>
          <a:p>
            <a:r>
              <a:rPr lang="en"/>
              <a:t>What to do with a </a:t>
            </a:r>
            <a:r>
              <a:rPr lang="en" b="1"/>
              <a:t>new paper</a:t>
            </a:r>
            <a:r>
              <a:rPr lang="en"/>
              <a:t>?</a:t>
            </a:r>
            <a:endParaRPr/>
          </a:p>
        </p:txBody>
      </p:sp>
      <p:sp>
        <p:nvSpPr>
          <p:cNvPr id="99" name="Google Shape;99;p1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5</a:t>
            </a:fld>
            <a:endParaRPr/>
          </a:p>
        </p:txBody>
      </p:sp>
      <p:pic>
        <p:nvPicPr>
          <p:cNvPr id="100" name="Google Shape;100;p19"/>
          <p:cNvPicPr preferRelativeResize="0"/>
          <p:nvPr/>
        </p:nvPicPr>
        <p:blipFill rotWithShape="1">
          <a:blip r:embed="rId3">
            <a:alphaModFix/>
          </a:blip>
          <a:srcRect/>
          <a:stretch/>
        </p:blipFill>
        <p:spPr>
          <a:xfrm>
            <a:off x="5073101" y="1052168"/>
            <a:ext cx="6757732" cy="5116665"/>
          </a:xfrm>
          <a:prstGeom prst="rect">
            <a:avLst/>
          </a:prstGeom>
          <a:noFill/>
          <a:ln>
            <a:noFill/>
          </a:ln>
        </p:spPr>
      </p:pic>
      <p:sp>
        <p:nvSpPr>
          <p:cNvPr id="101" name="Google Shape;101;p19"/>
          <p:cNvSpPr txBox="1"/>
          <p:nvPr/>
        </p:nvSpPr>
        <p:spPr>
          <a:xfrm>
            <a:off x="189333" y="2039267"/>
            <a:ext cx="5081200" cy="707600"/>
          </a:xfrm>
          <a:prstGeom prst="rect">
            <a:avLst/>
          </a:prstGeom>
          <a:noFill/>
          <a:ln>
            <a:noFill/>
          </a:ln>
        </p:spPr>
        <p:txBody>
          <a:bodyPr spcFirstLastPara="1" wrap="square" lIns="121900" tIns="121900" rIns="121900" bIns="121900" anchor="t" anchorCtr="0">
            <a:noAutofit/>
          </a:bodyPr>
          <a:lstStyle/>
          <a:p>
            <a:pPr marL="609585" indent="-431789">
              <a:buClr>
                <a:schemeClr val="dk1"/>
              </a:buClr>
              <a:buSzPts val="1500"/>
              <a:buChar char="●"/>
            </a:pPr>
            <a:r>
              <a:rPr lang="en" sz="2000">
                <a:solidFill>
                  <a:schemeClr val="dk1"/>
                </a:solidFill>
              </a:rPr>
              <a:t>Task: find similar papers </a:t>
            </a:r>
            <a:endParaRPr sz="2000">
              <a:solidFill>
                <a:schemeClr val="dk1"/>
              </a:solidFill>
            </a:endParaRPr>
          </a:p>
          <a:p>
            <a:endParaRPr sz="2000">
              <a:solidFill>
                <a:schemeClr val="dk1"/>
              </a:solidFill>
            </a:endParaRPr>
          </a:p>
          <a:p>
            <a:pPr marL="609585"/>
            <a:endParaRPr sz="2000">
              <a:solidFill>
                <a:schemeClr val="dk1"/>
              </a:solidFill>
            </a:endParaRPr>
          </a:p>
          <a:p>
            <a:pPr marL="609585"/>
            <a:endParaRPr sz="2000">
              <a:solidFill>
                <a:schemeClr val="dk1"/>
              </a:solidFill>
            </a:endParaRPr>
          </a:p>
          <a:p>
            <a:pPr marL="609585"/>
            <a:endParaRPr sz="2000">
              <a:solidFill>
                <a:schemeClr val="dk1"/>
              </a:solidFill>
            </a:endParaRPr>
          </a:p>
          <a:p>
            <a:pPr marL="609585"/>
            <a:endParaRPr sz="2000">
              <a:solidFill>
                <a:schemeClr val="dk1"/>
              </a:solidFill>
            </a:endParaRPr>
          </a:p>
          <a:p>
            <a:endParaRPr sz="2000">
              <a:solidFill>
                <a:schemeClr val="dk1"/>
              </a:solidFill>
            </a:endParaRPr>
          </a:p>
          <a:p>
            <a:pPr marL="609585"/>
            <a:endParaRPr sz="2000"/>
          </a:p>
          <a:p>
            <a:endParaRPr sz="2000"/>
          </a:p>
        </p:txBody>
      </p:sp>
      <p:sp>
        <p:nvSpPr>
          <p:cNvPr id="102" name="Google Shape;102;p19"/>
          <p:cNvSpPr/>
          <p:nvPr/>
        </p:nvSpPr>
        <p:spPr>
          <a:xfrm rot="668402">
            <a:off x="4819520" y="1022218"/>
            <a:ext cx="1904688" cy="421965"/>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3" name="Google Shape;103;p19"/>
          <p:cNvSpPr txBox="1"/>
          <p:nvPr/>
        </p:nvSpPr>
        <p:spPr>
          <a:xfrm>
            <a:off x="7492567" y="1157033"/>
            <a:ext cx="1918800" cy="707600"/>
          </a:xfrm>
          <a:prstGeom prst="rect">
            <a:avLst/>
          </a:prstGeom>
          <a:noFill/>
          <a:ln>
            <a:noFill/>
          </a:ln>
        </p:spPr>
        <p:txBody>
          <a:bodyPr spcFirstLastPara="1" wrap="square" lIns="121900" tIns="121900" rIns="121900" bIns="121900" anchor="t" anchorCtr="0">
            <a:noAutofit/>
          </a:bodyPr>
          <a:lstStyle/>
          <a:p>
            <a:pPr algn="ctr"/>
            <a:r>
              <a:rPr lang="en" sz="2533" b="1"/>
              <a:t>ACL 2023</a:t>
            </a:r>
            <a:endParaRPr sz="2533" b="1"/>
          </a:p>
        </p:txBody>
      </p:sp>
      <p:sp>
        <p:nvSpPr>
          <p:cNvPr id="104" name="Google Shape;104;p19"/>
          <p:cNvSpPr txBox="1"/>
          <p:nvPr/>
        </p:nvSpPr>
        <p:spPr>
          <a:xfrm>
            <a:off x="189333" y="2924000"/>
            <a:ext cx="4517600" cy="1213200"/>
          </a:xfrm>
          <a:prstGeom prst="rect">
            <a:avLst/>
          </a:prstGeom>
          <a:noFill/>
          <a:ln>
            <a:noFill/>
          </a:ln>
        </p:spPr>
        <p:txBody>
          <a:bodyPr spcFirstLastPara="1" wrap="square" lIns="121900" tIns="121900" rIns="121900" bIns="121900" anchor="t" anchorCtr="0">
            <a:noAutofit/>
          </a:bodyPr>
          <a:lstStyle/>
          <a:p>
            <a:pPr marL="609585" indent="-431789">
              <a:buClr>
                <a:schemeClr val="dk1"/>
              </a:buClr>
              <a:buSzPts val="1500"/>
              <a:buChar char="●"/>
            </a:pPr>
            <a:r>
              <a:rPr lang="en" sz="2000">
                <a:solidFill>
                  <a:schemeClr val="dk1"/>
                </a:solidFill>
              </a:rPr>
              <a:t>Does the new paper have an ID to generate its </a:t>
            </a:r>
            <a:r>
              <a:rPr lang="en" sz="2000" b="1">
                <a:solidFill>
                  <a:schemeClr val="dk1"/>
                </a:solidFill>
              </a:rPr>
              <a:t>vector </a:t>
            </a:r>
            <a:r>
              <a:rPr lang="en" sz="2000">
                <a:solidFill>
                  <a:schemeClr val="dk1"/>
                </a:solidFill>
              </a:rPr>
              <a:t>in Specter 2 or Prone model?</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rmAutofit fontScale="90000"/>
          </a:bodyPr>
          <a:lstStyle/>
          <a:p>
            <a:r>
              <a:rPr lang="en"/>
              <a:t>What to do with a </a:t>
            </a:r>
            <a:r>
              <a:rPr lang="en" b="1"/>
              <a:t>new paper</a:t>
            </a:r>
            <a:r>
              <a:rPr lang="en"/>
              <a:t>?</a:t>
            </a:r>
            <a:endParaRPr/>
          </a:p>
        </p:txBody>
      </p:sp>
      <p:sp>
        <p:nvSpPr>
          <p:cNvPr id="110" name="Google Shape;110;p20"/>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6</a:t>
            </a:fld>
            <a:endParaRPr/>
          </a:p>
        </p:txBody>
      </p:sp>
      <p:pic>
        <p:nvPicPr>
          <p:cNvPr id="111" name="Google Shape;111;p20"/>
          <p:cNvPicPr preferRelativeResize="0"/>
          <p:nvPr/>
        </p:nvPicPr>
        <p:blipFill rotWithShape="1">
          <a:blip r:embed="rId3">
            <a:alphaModFix/>
          </a:blip>
          <a:srcRect/>
          <a:stretch/>
        </p:blipFill>
        <p:spPr>
          <a:xfrm>
            <a:off x="5073101" y="1052168"/>
            <a:ext cx="6757732" cy="5116665"/>
          </a:xfrm>
          <a:prstGeom prst="rect">
            <a:avLst/>
          </a:prstGeom>
          <a:noFill/>
          <a:ln>
            <a:noFill/>
          </a:ln>
        </p:spPr>
      </p:pic>
      <p:sp>
        <p:nvSpPr>
          <p:cNvPr id="112" name="Google Shape;112;p20"/>
          <p:cNvSpPr txBox="1"/>
          <p:nvPr/>
        </p:nvSpPr>
        <p:spPr>
          <a:xfrm>
            <a:off x="189333" y="2039267"/>
            <a:ext cx="5081200" cy="707600"/>
          </a:xfrm>
          <a:prstGeom prst="rect">
            <a:avLst/>
          </a:prstGeom>
          <a:noFill/>
          <a:ln>
            <a:noFill/>
          </a:ln>
        </p:spPr>
        <p:txBody>
          <a:bodyPr spcFirstLastPara="1" wrap="square" lIns="121900" tIns="121900" rIns="121900" bIns="121900" anchor="t" anchorCtr="0">
            <a:noAutofit/>
          </a:bodyPr>
          <a:lstStyle/>
          <a:p>
            <a:pPr marL="609585" indent="-431789">
              <a:buClr>
                <a:schemeClr val="dk1"/>
              </a:buClr>
              <a:buSzPts val="1500"/>
              <a:buChar char="●"/>
            </a:pPr>
            <a:r>
              <a:rPr lang="en" sz="2000">
                <a:solidFill>
                  <a:schemeClr val="dk1"/>
                </a:solidFill>
              </a:rPr>
              <a:t>Task: find similar papers </a:t>
            </a:r>
            <a:endParaRPr sz="2000">
              <a:solidFill>
                <a:schemeClr val="dk1"/>
              </a:solidFill>
            </a:endParaRPr>
          </a:p>
          <a:p>
            <a:endParaRPr sz="2000">
              <a:solidFill>
                <a:schemeClr val="dk1"/>
              </a:solidFill>
            </a:endParaRPr>
          </a:p>
          <a:p>
            <a:pPr marL="609585"/>
            <a:endParaRPr sz="2000">
              <a:solidFill>
                <a:schemeClr val="dk1"/>
              </a:solidFill>
            </a:endParaRPr>
          </a:p>
          <a:p>
            <a:pPr marL="609585"/>
            <a:endParaRPr sz="2000">
              <a:solidFill>
                <a:schemeClr val="dk1"/>
              </a:solidFill>
            </a:endParaRPr>
          </a:p>
          <a:p>
            <a:pPr marL="609585"/>
            <a:endParaRPr sz="2000">
              <a:solidFill>
                <a:schemeClr val="dk1"/>
              </a:solidFill>
            </a:endParaRPr>
          </a:p>
          <a:p>
            <a:pPr marL="609585"/>
            <a:endParaRPr sz="2000">
              <a:solidFill>
                <a:schemeClr val="dk1"/>
              </a:solidFill>
            </a:endParaRPr>
          </a:p>
          <a:p>
            <a:endParaRPr sz="2000">
              <a:solidFill>
                <a:schemeClr val="dk1"/>
              </a:solidFill>
            </a:endParaRPr>
          </a:p>
          <a:p>
            <a:pPr marL="609585"/>
            <a:endParaRPr sz="2000"/>
          </a:p>
          <a:p>
            <a:endParaRPr sz="2000"/>
          </a:p>
        </p:txBody>
      </p:sp>
      <p:sp>
        <p:nvSpPr>
          <p:cNvPr id="113" name="Google Shape;113;p20"/>
          <p:cNvSpPr/>
          <p:nvPr/>
        </p:nvSpPr>
        <p:spPr>
          <a:xfrm rot="668402">
            <a:off x="4819520" y="1022218"/>
            <a:ext cx="1904688" cy="421965"/>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4" name="Google Shape;114;p20"/>
          <p:cNvSpPr txBox="1"/>
          <p:nvPr/>
        </p:nvSpPr>
        <p:spPr>
          <a:xfrm>
            <a:off x="7492567" y="1157033"/>
            <a:ext cx="1918800" cy="707600"/>
          </a:xfrm>
          <a:prstGeom prst="rect">
            <a:avLst/>
          </a:prstGeom>
          <a:noFill/>
          <a:ln>
            <a:noFill/>
          </a:ln>
        </p:spPr>
        <p:txBody>
          <a:bodyPr spcFirstLastPara="1" wrap="square" lIns="121900" tIns="121900" rIns="121900" bIns="121900" anchor="t" anchorCtr="0">
            <a:noAutofit/>
          </a:bodyPr>
          <a:lstStyle/>
          <a:p>
            <a:pPr algn="ctr"/>
            <a:r>
              <a:rPr lang="en" sz="2533" b="1"/>
              <a:t>ACL 2023</a:t>
            </a:r>
            <a:endParaRPr sz="2533" b="1"/>
          </a:p>
        </p:txBody>
      </p:sp>
      <p:sp>
        <p:nvSpPr>
          <p:cNvPr id="115" name="Google Shape;115;p20"/>
          <p:cNvSpPr txBox="1"/>
          <p:nvPr/>
        </p:nvSpPr>
        <p:spPr>
          <a:xfrm>
            <a:off x="2370133" y="4385800"/>
            <a:ext cx="816400" cy="524800"/>
          </a:xfrm>
          <a:prstGeom prst="rect">
            <a:avLst/>
          </a:prstGeom>
          <a:noFill/>
          <a:ln>
            <a:noFill/>
          </a:ln>
        </p:spPr>
        <p:txBody>
          <a:bodyPr spcFirstLastPara="1" wrap="square" lIns="121900" tIns="121900" rIns="121900" bIns="121900" anchor="t" anchorCtr="0">
            <a:noAutofit/>
          </a:bodyPr>
          <a:lstStyle/>
          <a:p>
            <a:pPr algn="ctr"/>
            <a:r>
              <a:rPr lang="en" sz="2267"/>
              <a:t>NO</a:t>
            </a:r>
            <a:endParaRPr sz="2267"/>
          </a:p>
        </p:txBody>
      </p:sp>
      <p:sp>
        <p:nvSpPr>
          <p:cNvPr id="116" name="Google Shape;116;p20"/>
          <p:cNvSpPr txBox="1"/>
          <p:nvPr/>
        </p:nvSpPr>
        <p:spPr>
          <a:xfrm>
            <a:off x="189333" y="2924000"/>
            <a:ext cx="4517600" cy="1213200"/>
          </a:xfrm>
          <a:prstGeom prst="rect">
            <a:avLst/>
          </a:prstGeom>
          <a:noFill/>
          <a:ln>
            <a:noFill/>
          </a:ln>
        </p:spPr>
        <p:txBody>
          <a:bodyPr spcFirstLastPara="1" wrap="square" lIns="121900" tIns="121900" rIns="121900" bIns="121900" anchor="t" anchorCtr="0">
            <a:noAutofit/>
          </a:bodyPr>
          <a:lstStyle/>
          <a:p>
            <a:pPr marL="609585" indent="-431789">
              <a:buClr>
                <a:schemeClr val="dk1"/>
              </a:buClr>
              <a:buSzPts val="1500"/>
              <a:buChar char="●"/>
            </a:pPr>
            <a:r>
              <a:rPr lang="en" sz="2000">
                <a:solidFill>
                  <a:schemeClr val="dk1"/>
                </a:solidFill>
              </a:rPr>
              <a:t>Does the new paper have an ID to generate its </a:t>
            </a:r>
            <a:r>
              <a:rPr lang="en" sz="2000" b="1">
                <a:solidFill>
                  <a:schemeClr val="dk1"/>
                </a:solidFill>
              </a:rPr>
              <a:t>vector </a:t>
            </a:r>
            <a:r>
              <a:rPr lang="en" sz="2000">
                <a:solidFill>
                  <a:schemeClr val="dk1"/>
                </a:solidFill>
              </a:rPr>
              <a:t>in Specter 2 or Prone model?</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rmAutofit fontScale="90000"/>
          </a:bodyPr>
          <a:lstStyle/>
          <a:p>
            <a:r>
              <a:rPr lang="en"/>
              <a:t>What to do with a </a:t>
            </a:r>
            <a:r>
              <a:rPr lang="en" b="1"/>
              <a:t>new paper</a:t>
            </a:r>
            <a:r>
              <a:rPr lang="en"/>
              <a:t>?</a:t>
            </a:r>
            <a:endParaRPr/>
          </a:p>
        </p:txBody>
      </p:sp>
      <p:sp>
        <p:nvSpPr>
          <p:cNvPr id="122" name="Google Shape;122;p21"/>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7</a:t>
            </a:fld>
            <a:endParaRPr/>
          </a:p>
        </p:txBody>
      </p:sp>
      <p:pic>
        <p:nvPicPr>
          <p:cNvPr id="123" name="Google Shape;123;p21"/>
          <p:cNvPicPr preferRelativeResize="0"/>
          <p:nvPr/>
        </p:nvPicPr>
        <p:blipFill rotWithShape="1">
          <a:blip r:embed="rId3">
            <a:alphaModFix/>
          </a:blip>
          <a:srcRect/>
          <a:stretch/>
        </p:blipFill>
        <p:spPr>
          <a:xfrm>
            <a:off x="5073101" y="1052168"/>
            <a:ext cx="6757732" cy="5116665"/>
          </a:xfrm>
          <a:prstGeom prst="rect">
            <a:avLst/>
          </a:prstGeom>
          <a:noFill/>
          <a:ln>
            <a:noFill/>
          </a:ln>
        </p:spPr>
      </p:pic>
      <p:sp>
        <p:nvSpPr>
          <p:cNvPr id="124" name="Google Shape;124;p21"/>
          <p:cNvSpPr txBox="1"/>
          <p:nvPr/>
        </p:nvSpPr>
        <p:spPr>
          <a:xfrm>
            <a:off x="189333" y="2039267"/>
            <a:ext cx="5081200" cy="707600"/>
          </a:xfrm>
          <a:prstGeom prst="rect">
            <a:avLst/>
          </a:prstGeom>
          <a:noFill/>
          <a:ln>
            <a:noFill/>
          </a:ln>
        </p:spPr>
        <p:txBody>
          <a:bodyPr spcFirstLastPara="1" wrap="square" lIns="121900" tIns="121900" rIns="121900" bIns="121900" anchor="t" anchorCtr="0">
            <a:noAutofit/>
          </a:bodyPr>
          <a:lstStyle/>
          <a:p>
            <a:pPr marL="609585" indent="-431789">
              <a:buClr>
                <a:schemeClr val="dk1"/>
              </a:buClr>
              <a:buSzPts val="1500"/>
              <a:buChar char="●"/>
            </a:pPr>
            <a:r>
              <a:rPr lang="en" sz="2000">
                <a:solidFill>
                  <a:schemeClr val="dk1"/>
                </a:solidFill>
              </a:rPr>
              <a:t>Task: find similar papers </a:t>
            </a:r>
            <a:endParaRPr sz="2000">
              <a:solidFill>
                <a:schemeClr val="dk1"/>
              </a:solidFill>
            </a:endParaRPr>
          </a:p>
          <a:p>
            <a:endParaRPr sz="2000">
              <a:solidFill>
                <a:schemeClr val="dk1"/>
              </a:solidFill>
            </a:endParaRPr>
          </a:p>
          <a:p>
            <a:pPr marL="609585"/>
            <a:endParaRPr sz="2000">
              <a:solidFill>
                <a:schemeClr val="dk1"/>
              </a:solidFill>
            </a:endParaRPr>
          </a:p>
          <a:p>
            <a:pPr marL="609585"/>
            <a:endParaRPr sz="2000">
              <a:solidFill>
                <a:schemeClr val="dk1"/>
              </a:solidFill>
            </a:endParaRPr>
          </a:p>
          <a:p>
            <a:pPr marL="609585"/>
            <a:endParaRPr sz="2000">
              <a:solidFill>
                <a:schemeClr val="dk1"/>
              </a:solidFill>
            </a:endParaRPr>
          </a:p>
          <a:p>
            <a:pPr marL="609585"/>
            <a:endParaRPr sz="2000">
              <a:solidFill>
                <a:schemeClr val="dk1"/>
              </a:solidFill>
            </a:endParaRPr>
          </a:p>
          <a:p>
            <a:endParaRPr sz="2000">
              <a:solidFill>
                <a:schemeClr val="dk1"/>
              </a:solidFill>
            </a:endParaRPr>
          </a:p>
          <a:p>
            <a:pPr marL="609585"/>
            <a:endParaRPr sz="2000"/>
          </a:p>
          <a:p>
            <a:endParaRPr sz="2000"/>
          </a:p>
        </p:txBody>
      </p:sp>
      <p:sp>
        <p:nvSpPr>
          <p:cNvPr id="125" name="Google Shape;125;p21"/>
          <p:cNvSpPr/>
          <p:nvPr/>
        </p:nvSpPr>
        <p:spPr>
          <a:xfrm rot="668402">
            <a:off x="4819520" y="1022218"/>
            <a:ext cx="1904688" cy="421965"/>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6" name="Google Shape;126;p21"/>
          <p:cNvSpPr txBox="1"/>
          <p:nvPr/>
        </p:nvSpPr>
        <p:spPr>
          <a:xfrm>
            <a:off x="7492567" y="1157033"/>
            <a:ext cx="1918800" cy="707600"/>
          </a:xfrm>
          <a:prstGeom prst="rect">
            <a:avLst/>
          </a:prstGeom>
          <a:noFill/>
          <a:ln>
            <a:noFill/>
          </a:ln>
        </p:spPr>
        <p:txBody>
          <a:bodyPr spcFirstLastPara="1" wrap="square" lIns="121900" tIns="121900" rIns="121900" bIns="121900" anchor="t" anchorCtr="0">
            <a:noAutofit/>
          </a:bodyPr>
          <a:lstStyle/>
          <a:p>
            <a:pPr algn="ctr"/>
            <a:r>
              <a:rPr lang="en" sz="2533" b="1"/>
              <a:t>ACL 2023</a:t>
            </a:r>
            <a:endParaRPr sz="2533" b="1"/>
          </a:p>
        </p:txBody>
      </p:sp>
      <p:sp>
        <p:nvSpPr>
          <p:cNvPr id="127" name="Google Shape;127;p21"/>
          <p:cNvSpPr txBox="1"/>
          <p:nvPr/>
        </p:nvSpPr>
        <p:spPr>
          <a:xfrm>
            <a:off x="189333" y="2924000"/>
            <a:ext cx="4517600" cy="1213200"/>
          </a:xfrm>
          <a:prstGeom prst="rect">
            <a:avLst/>
          </a:prstGeom>
          <a:noFill/>
          <a:ln>
            <a:noFill/>
          </a:ln>
        </p:spPr>
        <p:txBody>
          <a:bodyPr spcFirstLastPara="1" wrap="square" lIns="121900" tIns="121900" rIns="121900" bIns="121900" anchor="t" anchorCtr="0">
            <a:noAutofit/>
          </a:bodyPr>
          <a:lstStyle/>
          <a:p>
            <a:pPr marL="609585" indent="-431789">
              <a:buClr>
                <a:schemeClr val="dk1"/>
              </a:buClr>
              <a:buSzPts val="1500"/>
              <a:buChar char="●"/>
            </a:pPr>
            <a:r>
              <a:rPr lang="en" sz="2000">
                <a:solidFill>
                  <a:schemeClr val="dk1"/>
                </a:solidFill>
              </a:rPr>
              <a:t>Does the new paper have an ID to generate its </a:t>
            </a:r>
            <a:r>
              <a:rPr lang="en" sz="2000" b="1">
                <a:solidFill>
                  <a:schemeClr val="dk1"/>
                </a:solidFill>
              </a:rPr>
              <a:t>vector </a:t>
            </a:r>
            <a:r>
              <a:rPr lang="en" sz="2000">
                <a:solidFill>
                  <a:schemeClr val="dk1"/>
                </a:solidFill>
              </a:rPr>
              <a:t>in Specter 2 or Prone model?</a:t>
            </a:r>
            <a:endParaRPr sz="2400"/>
          </a:p>
        </p:txBody>
      </p:sp>
      <p:sp>
        <p:nvSpPr>
          <p:cNvPr id="128" name="Google Shape;128;p21"/>
          <p:cNvSpPr txBox="1"/>
          <p:nvPr/>
        </p:nvSpPr>
        <p:spPr>
          <a:xfrm>
            <a:off x="189333" y="5330333"/>
            <a:ext cx="4517600" cy="707600"/>
          </a:xfrm>
          <a:prstGeom prst="rect">
            <a:avLst/>
          </a:prstGeom>
          <a:noFill/>
          <a:ln>
            <a:noFill/>
          </a:ln>
        </p:spPr>
        <p:txBody>
          <a:bodyPr spcFirstLastPara="1" wrap="square" lIns="121900" tIns="121900" rIns="121900" bIns="121900" anchor="t" anchorCtr="0">
            <a:noAutofit/>
          </a:bodyPr>
          <a:lstStyle/>
          <a:p>
            <a:pPr marL="609585" indent="-431789">
              <a:buClr>
                <a:schemeClr val="dk1"/>
              </a:buClr>
              <a:buSzPts val="1500"/>
              <a:buChar char="●"/>
            </a:pPr>
            <a:r>
              <a:rPr lang="en" sz="2000">
                <a:solidFill>
                  <a:schemeClr val="dk1"/>
                </a:solidFill>
              </a:rPr>
              <a:t>How to create the </a:t>
            </a:r>
            <a:r>
              <a:rPr lang="en" sz="2000" b="1">
                <a:solidFill>
                  <a:schemeClr val="dk1"/>
                </a:solidFill>
              </a:rPr>
              <a:t>vector </a:t>
            </a:r>
            <a:r>
              <a:rPr lang="en" sz="2000">
                <a:solidFill>
                  <a:schemeClr val="dk1"/>
                </a:solidFill>
              </a:rPr>
              <a:t>of my new paper?</a:t>
            </a:r>
            <a:endParaRPr sz="2400"/>
          </a:p>
        </p:txBody>
      </p:sp>
      <p:sp>
        <p:nvSpPr>
          <p:cNvPr id="129" name="Google Shape;129;p21"/>
          <p:cNvSpPr txBox="1"/>
          <p:nvPr/>
        </p:nvSpPr>
        <p:spPr>
          <a:xfrm>
            <a:off x="2370133" y="4385800"/>
            <a:ext cx="816400" cy="524800"/>
          </a:xfrm>
          <a:prstGeom prst="rect">
            <a:avLst/>
          </a:prstGeom>
          <a:noFill/>
          <a:ln>
            <a:noFill/>
          </a:ln>
        </p:spPr>
        <p:txBody>
          <a:bodyPr spcFirstLastPara="1" wrap="square" lIns="121900" tIns="121900" rIns="121900" bIns="121900" anchor="t" anchorCtr="0">
            <a:noAutofit/>
          </a:bodyPr>
          <a:lstStyle/>
          <a:p>
            <a:pPr algn="ctr"/>
            <a:r>
              <a:rPr lang="en" sz="2267"/>
              <a:t>NO</a:t>
            </a:r>
            <a:endParaRPr sz="2267"/>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415600" y="290433"/>
            <a:ext cx="5494400" cy="1032000"/>
          </a:xfrm>
          <a:prstGeom prst="rect">
            <a:avLst/>
          </a:prstGeom>
          <a:noFill/>
          <a:ln>
            <a:noFill/>
          </a:ln>
        </p:spPr>
        <p:txBody>
          <a:bodyPr spcFirstLastPara="1" vert="horz" wrap="square" lIns="121900" tIns="121900" rIns="121900" bIns="121900" rtlCol="0" anchor="t" anchorCtr="0">
            <a:normAutofit/>
          </a:bodyPr>
          <a:lstStyle/>
          <a:p>
            <a:pPr algn="ctr">
              <a:buClr>
                <a:schemeClr val="dk1"/>
              </a:buClr>
              <a:buSzPct val="55000"/>
            </a:pPr>
            <a:r>
              <a:rPr lang="en" sz="2667"/>
              <a:t>Our solution: </a:t>
            </a:r>
            <a:r>
              <a:rPr lang="en" sz="2667" b="1"/>
              <a:t>new vector</a:t>
            </a:r>
            <a:r>
              <a:rPr lang="en" sz="2667"/>
              <a:t> from the paper references.</a:t>
            </a:r>
            <a:endParaRPr sz="2667"/>
          </a:p>
        </p:txBody>
      </p:sp>
      <p:cxnSp>
        <p:nvCxnSpPr>
          <p:cNvPr id="135" name="Google Shape;135;p22"/>
          <p:cNvCxnSpPr/>
          <p:nvPr/>
        </p:nvCxnSpPr>
        <p:spPr>
          <a:xfrm>
            <a:off x="6046100" y="49900"/>
            <a:ext cx="27200" cy="6844400"/>
          </a:xfrm>
          <a:prstGeom prst="straightConnector1">
            <a:avLst/>
          </a:prstGeom>
          <a:noFill/>
          <a:ln w="9525" cap="flat" cmpd="sng">
            <a:solidFill>
              <a:schemeClr val="dk2"/>
            </a:solidFill>
            <a:prstDash val="solid"/>
            <a:round/>
            <a:headEnd type="none" w="med" len="med"/>
            <a:tailEnd type="none" w="med" len="med"/>
          </a:ln>
        </p:spPr>
      </p:cxnSp>
      <p:sp>
        <p:nvSpPr>
          <p:cNvPr id="136" name="Google Shape;136;p22"/>
          <p:cNvSpPr/>
          <p:nvPr/>
        </p:nvSpPr>
        <p:spPr>
          <a:xfrm>
            <a:off x="602801" y="1804434"/>
            <a:ext cx="1489967" cy="639633"/>
          </a:xfrm>
          <a:prstGeom prst="flowChartPredefined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buClr>
                <a:schemeClr val="dk1"/>
              </a:buClr>
              <a:buSzPts val="1100"/>
            </a:pPr>
            <a:r>
              <a:rPr lang="en" sz="1600">
                <a:solidFill>
                  <a:schemeClr val="dk1"/>
                </a:solidFill>
              </a:rPr>
              <a:t>New Paper</a:t>
            </a:r>
            <a:endParaRPr sz="1600"/>
          </a:p>
        </p:txBody>
      </p:sp>
      <p:sp>
        <p:nvSpPr>
          <p:cNvPr id="137" name="Google Shape;137;p22"/>
          <p:cNvSpPr/>
          <p:nvPr/>
        </p:nvSpPr>
        <p:spPr>
          <a:xfrm>
            <a:off x="2719168" y="5314168"/>
            <a:ext cx="2388033" cy="639633"/>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t>Centroid Method</a:t>
            </a:r>
            <a:endParaRPr sz="1600"/>
          </a:p>
        </p:txBody>
      </p:sp>
      <p:sp>
        <p:nvSpPr>
          <p:cNvPr id="138" name="Google Shape;138;p22"/>
          <p:cNvSpPr/>
          <p:nvPr/>
        </p:nvSpPr>
        <p:spPr>
          <a:xfrm>
            <a:off x="2719168" y="1804434"/>
            <a:ext cx="2388033" cy="639633"/>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t>Get Vectors</a:t>
            </a:r>
            <a:endParaRPr sz="1600"/>
          </a:p>
          <a:p>
            <a:pPr algn="ctr"/>
            <a:r>
              <a:rPr lang="en" sz="1600"/>
              <a:t>(Specter 2 or Prone)</a:t>
            </a:r>
            <a:endParaRPr sz="1600"/>
          </a:p>
        </p:txBody>
      </p:sp>
      <p:sp>
        <p:nvSpPr>
          <p:cNvPr id="139" name="Google Shape;139;p22"/>
          <p:cNvSpPr/>
          <p:nvPr/>
        </p:nvSpPr>
        <p:spPr>
          <a:xfrm>
            <a:off x="2824697" y="3668460"/>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40" name="Google Shape;140;p22"/>
          <p:cNvSpPr/>
          <p:nvPr/>
        </p:nvSpPr>
        <p:spPr>
          <a:xfrm>
            <a:off x="3069155" y="3432249"/>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41" name="Google Shape;141;p22"/>
          <p:cNvSpPr/>
          <p:nvPr/>
        </p:nvSpPr>
        <p:spPr>
          <a:xfrm>
            <a:off x="3352600" y="3249184"/>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42" name="Google Shape;142;p22"/>
          <p:cNvSpPr/>
          <p:nvPr/>
        </p:nvSpPr>
        <p:spPr>
          <a:xfrm>
            <a:off x="3665312" y="2997251"/>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100"/>
            </a:pPr>
            <a:r>
              <a:rPr lang="en" sz="2000"/>
              <a:t>Vectors</a:t>
            </a:r>
            <a:endParaRPr sz="2000">
              <a:solidFill>
                <a:srgbClr val="000000"/>
              </a:solidFill>
              <a:latin typeface="Arial"/>
              <a:ea typeface="Arial"/>
              <a:cs typeface="Arial"/>
              <a:sym typeface="Arial"/>
            </a:endParaRPr>
          </a:p>
        </p:txBody>
      </p:sp>
      <p:sp>
        <p:nvSpPr>
          <p:cNvPr id="143" name="Google Shape;143;p22"/>
          <p:cNvSpPr/>
          <p:nvPr/>
        </p:nvSpPr>
        <p:spPr>
          <a:xfrm>
            <a:off x="718779" y="5117984"/>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100"/>
            </a:pPr>
            <a:r>
              <a:rPr lang="en" sz="2000"/>
              <a:t>New</a:t>
            </a:r>
            <a:endParaRPr sz="2000"/>
          </a:p>
          <a:p>
            <a:pPr algn="ctr">
              <a:buClr>
                <a:srgbClr val="000000"/>
              </a:buClr>
              <a:buSzPts val="1100"/>
            </a:pPr>
            <a:r>
              <a:rPr lang="en" sz="2000"/>
              <a:t>Vector</a:t>
            </a:r>
            <a:endParaRPr sz="2000">
              <a:solidFill>
                <a:srgbClr val="000000"/>
              </a:solidFill>
              <a:latin typeface="Arial"/>
              <a:ea typeface="Arial"/>
              <a:cs typeface="Arial"/>
              <a:sym typeface="Arial"/>
            </a:endParaRPr>
          </a:p>
        </p:txBody>
      </p:sp>
      <p:sp>
        <p:nvSpPr>
          <p:cNvPr id="144" name="Google Shape;144;p22"/>
          <p:cNvSpPr/>
          <p:nvPr/>
        </p:nvSpPr>
        <p:spPr>
          <a:xfrm>
            <a:off x="2304133" y="1981200"/>
            <a:ext cx="354000" cy="363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5" name="Google Shape;145;p22"/>
          <p:cNvSpPr/>
          <p:nvPr/>
        </p:nvSpPr>
        <p:spPr>
          <a:xfrm>
            <a:off x="3787333" y="2552700"/>
            <a:ext cx="295200" cy="317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6" name="Google Shape;146;p22"/>
          <p:cNvSpPr/>
          <p:nvPr/>
        </p:nvSpPr>
        <p:spPr>
          <a:xfrm>
            <a:off x="3867184" y="4848517"/>
            <a:ext cx="295200" cy="317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7" name="Google Shape;147;p22"/>
          <p:cNvSpPr/>
          <p:nvPr/>
        </p:nvSpPr>
        <p:spPr>
          <a:xfrm>
            <a:off x="2140867" y="5478233"/>
            <a:ext cx="354000" cy="3636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415600" y="290433"/>
            <a:ext cx="5494400" cy="1032000"/>
          </a:xfrm>
          <a:prstGeom prst="rect">
            <a:avLst/>
          </a:prstGeom>
          <a:noFill/>
          <a:ln>
            <a:noFill/>
          </a:ln>
        </p:spPr>
        <p:txBody>
          <a:bodyPr spcFirstLastPara="1" vert="horz" wrap="square" lIns="121900" tIns="121900" rIns="121900" bIns="121900" rtlCol="0" anchor="t" anchorCtr="0">
            <a:normAutofit/>
          </a:bodyPr>
          <a:lstStyle/>
          <a:p>
            <a:pPr algn="ctr">
              <a:buClr>
                <a:schemeClr val="dk1"/>
              </a:buClr>
              <a:buSzPct val="55000"/>
            </a:pPr>
            <a:r>
              <a:rPr lang="en" sz="2667"/>
              <a:t>Our solution: </a:t>
            </a:r>
            <a:r>
              <a:rPr lang="en" sz="2667" b="1"/>
              <a:t>new vector</a:t>
            </a:r>
            <a:r>
              <a:rPr lang="en" sz="2667"/>
              <a:t> from the paper references.</a:t>
            </a:r>
            <a:endParaRPr sz="2667"/>
          </a:p>
        </p:txBody>
      </p:sp>
      <p:sp>
        <p:nvSpPr>
          <p:cNvPr id="153" name="Google Shape;153;p23"/>
          <p:cNvSpPr txBox="1"/>
          <p:nvPr/>
        </p:nvSpPr>
        <p:spPr>
          <a:xfrm>
            <a:off x="6291067" y="277633"/>
            <a:ext cx="5494400" cy="779200"/>
          </a:xfrm>
          <a:prstGeom prst="rect">
            <a:avLst/>
          </a:prstGeom>
          <a:noFill/>
          <a:ln>
            <a:noFill/>
          </a:ln>
        </p:spPr>
        <p:txBody>
          <a:bodyPr spcFirstLastPara="1" wrap="square" lIns="121900" tIns="121900" rIns="121900" bIns="121900" anchor="t" anchorCtr="0">
            <a:noAutofit/>
          </a:bodyPr>
          <a:lstStyle/>
          <a:p>
            <a:pPr algn="ctr"/>
            <a:r>
              <a:rPr lang="en" sz="2667"/>
              <a:t>Now! We can </a:t>
            </a:r>
            <a:r>
              <a:rPr lang="en" sz="2667" b="1"/>
              <a:t>find similar papers</a:t>
            </a:r>
            <a:endParaRPr sz="2667" b="1"/>
          </a:p>
        </p:txBody>
      </p:sp>
      <p:cxnSp>
        <p:nvCxnSpPr>
          <p:cNvPr id="154" name="Google Shape;154;p23"/>
          <p:cNvCxnSpPr/>
          <p:nvPr/>
        </p:nvCxnSpPr>
        <p:spPr>
          <a:xfrm>
            <a:off x="6046100" y="49900"/>
            <a:ext cx="27200" cy="6844400"/>
          </a:xfrm>
          <a:prstGeom prst="straightConnector1">
            <a:avLst/>
          </a:prstGeom>
          <a:noFill/>
          <a:ln w="9525" cap="flat" cmpd="sng">
            <a:solidFill>
              <a:schemeClr val="dk2"/>
            </a:solidFill>
            <a:prstDash val="solid"/>
            <a:round/>
            <a:headEnd type="none" w="med" len="med"/>
            <a:tailEnd type="none" w="med" len="med"/>
          </a:ln>
        </p:spPr>
      </p:cxnSp>
      <p:sp>
        <p:nvSpPr>
          <p:cNvPr id="155" name="Google Shape;155;p23"/>
          <p:cNvSpPr/>
          <p:nvPr/>
        </p:nvSpPr>
        <p:spPr>
          <a:xfrm>
            <a:off x="602801" y="1804434"/>
            <a:ext cx="1489967" cy="639633"/>
          </a:xfrm>
          <a:prstGeom prst="flowChartPredefined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buClr>
                <a:schemeClr val="dk1"/>
              </a:buClr>
              <a:buSzPts val="1100"/>
            </a:pPr>
            <a:r>
              <a:rPr lang="en" sz="1600">
                <a:solidFill>
                  <a:schemeClr val="dk1"/>
                </a:solidFill>
              </a:rPr>
              <a:t>New Paper</a:t>
            </a:r>
            <a:endParaRPr sz="1600"/>
          </a:p>
        </p:txBody>
      </p:sp>
      <p:sp>
        <p:nvSpPr>
          <p:cNvPr id="156" name="Google Shape;156;p23"/>
          <p:cNvSpPr/>
          <p:nvPr/>
        </p:nvSpPr>
        <p:spPr>
          <a:xfrm>
            <a:off x="2719168" y="5314168"/>
            <a:ext cx="2388033" cy="639633"/>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t>Centroid Method</a:t>
            </a:r>
            <a:endParaRPr sz="1600"/>
          </a:p>
        </p:txBody>
      </p:sp>
      <p:sp>
        <p:nvSpPr>
          <p:cNvPr id="157" name="Google Shape;157;p23"/>
          <p:cNvSpPr/>
          <p:nvPr/>
        </p:nvSpPr>
        <p:spPr>
          <a:xfrm>
            <a:off x="2719168" y="1804434"/>
            <a:ext cx="2388033" cy="639633"/>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t>Get Vectors</a:t>
            </a:r>
            <a:endParaRPr sz="1600"/>
          </a:p>
          <a:p>
            <a:pPr algn="ctr"/>
            <a:r>
              <a:rPr lang="en" sz="1600"/>
              <a:t>(Specter 2 or Prone)</a:t>
            </a:r>
            <a:endParaRPr sz="1600"/>
          </a:p>
        </p:txBody>
      </p:sp>
      <p:sp>
        <p:nvSpPr>
          <p:cNvPr id="158" name="Google Shape;158;p23"/>
          <p:cNvSpPr/>
          <p:nvPr/>
        </p:nvSpPr>
        <p:spPr>
          <a:xfrm>
            <a:off x="2824697" y="3668460"/>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59" name="Google Shape;159;p23"/>
          <p:cNvSpPr/>
          <p:nvPr/>
        </p:nvSpPr>
        <p:spPr>
          <a:xfrm>
            <a:off x="3069155" y="3432249"/>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60" name="Google Shape;160;p23"/>
          <p:cNvSpPr/>
          <p:nvPr/>
        </p:nvSpPr>
        <p:spPr>
          <a:xfrm>
            <a:off x="3352600" y="3249184"/>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61" name="Google Shape;161;p23"/>
          <p:cNvSpPr/>
          <p:nvPr/>
        </p:nvSpPr>
        <p:spPr>
          <a:xfrm>
            <a:off x="3665312" y="2997251"/>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100"/>
            </a:pPr>
            <a:r>
              <a:rPr lang="en" sz="2000"/>
              <a:t>Vectors</a:t>
            </a:r>
            <a:endParaRPr sz="2000">
              <a:solidFill>
                <a:srgbClr val="000000"/>
              </a:solidFill>
              <a:latin typeface="Arial"/>
              <a:ea typeface="Arial"/>
              <a:cs typeface="Arial"/>
              <a:sym typeface="Arial"/>
            </a:endParaRPr>
          </a:p>
        </p:txBody>
      </p:sp>
      <p:sp>
        <p:nvSpPr>
          <p:cNvPr id="162" name="Google Shape;162;p23"/>
          <p:cNvSpPr/>
          <p:nvPr/>
        </p:nvSpPr>
        <p:spPr>
          <a:xfrm>
            <a:off x="718779" y="5117984"/>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100"/>
            </a:pPr>
            <a:r>
              <a:rPr lang="en" sz="2000"/>
              <a:t>New</a:t>
            </a:r>
            <a:endParaRPr sz="2000"/>
          </a:p>
          <a:p>
            <a:pPr algn="ctr">
              <a:buClr>
                <a:srgbClr val="000000"/>
              </a:buClr>
              <a:buSzPts val="1100"/>
            </a:pPr>
            <a:r>
              <a:rPr lang="en" sz="2000"/>
              <a:t>Vector</a:t>
            </a:r>
            <a:endParaRPr sz="2000">
              <a:solidFill>
                <a:srgbClr val="000000"/>
              </a:solidFill>
              <a:latin typeface="Arial"/>
              <a:ea typeface="Arial"/>
              <a:cs typeface="Arial"/>
              <a:sym typeface="Arial"/>
            </a:endParaRPr>
          </a:p>
        </p:txBody>
      </p:sp>
      <p:sp>
        <p:nvSpPr>
          <p:cNvPr id="163" name="Google Shape;163;p23"/>
          <p:cNvSpPr/>
          <p:nvPr/>
        </p:nvSpPr>
        <p:spPr>
          <a:xfrm>
            <a:off x="2304133" y="1981200"/>
            <a:ext cx="354000" cy="363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4" name="Google Shape;164;p23"/>
          <p:cNvSpPr/>
          <p:nvPr/>
        </p:nvSpPr>
        <p:spPr>
          <a:xfrm>
            <a:off x="3787333" y="2552700"/>
            <a:ext cx="295200" cy="317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5" name="Google Shape;165;p23"/>
          <p:cNvSpPr/>
          <p:nvPr/>
        </p:nvSpPr>
        <p:spPr>
          <a:xfrm>
            <a:off x="3867184" y="4848517"/>
            <a:ext cx="295200" cy="317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6" name="Google Shape;166;p23"/>
          <p:cNvSpPr/>
          <p:nvPr/>
        </p:nvSpPr>
        <p:spPr>
          <a:xfrm>
            <a:off x="2140867" y="5478233"/>
            <a:ext cx="354000" cy="3636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TotalTime>
  <Words>3495</Words>
  <Application>Microsoft Office PowerPoint</Application>
  <PresentationFormat>Panorámica</PresentationFormat>
  <Paragraphs>389</Paragraphs>
  <Slides>27</Slides>
  <Notes>24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27</vt:i4>
      </vt:variant>
    </vt:vector>
  </HeadingPairs>
  <TitlesOfParts>
    <vt:vector size="33" baseType="lpstr">
      <vt:lpstr>Arial</vt:lpstr>
      <vt:lpstr>Calibri</vt:lpstr>
      <vt:lpstr>Calibri Light</vt:lpstr>
      <vt:lpstr>Consolas</vt:lpstr>
      <vt:lpstr>Roboto</vt:lpstr>
      <vt:lpstr>Tema de Office</vt:lpstr>
      <vt:lpstr>Related Work Hypothesis</vt:lpstr>
      <vt:lpstr>What to do with a new paper?</vt:lpstr>
      <vt:lpstr>What to do with a new paper?</vt:lpstr>
      <vt:lpstr>What to do with a new paper?</vt:lpstr>
      <vt:lpstr>What to do with a new paper?</vt:lpstr>
      <vt:lpstr>What to do with a new paper?</vt:lpstr>
      <vt:lpstr>What to do with a new paper?</vt:lpstr>
      <vt:lpstr>Our solution: new vector from the paper references.</vt:lpstr>
      <vt:lpstr>Our solution: new vector from the paper references.</vt:lpstr>
      <vt:lpstr>Our solution: new vector from the paper references.</vt:lpstr>
      <vt:lpstr>Using all reference citations                                Cosine</vt:lpstr>
      <vt:lpstr>Related Work Hypothesis</vt:lpstr>
      <vt:lpstr>Using only related work ref. citations                   Cosine</vt:lpstr>
      <vt:lpstr>Related Work Neighborhood Experiment</vt:lpstr>
      <vt:lpstr>Using all ref citations with clustering                    Cosine</vt:lpstr>
      <vt:lpstr>Related Work Hypothesis</vt:lpstr>
      <vt:lpstr>Related Work Experiments</vt:lpstr>
      <vt:lpstr>Related Work Experiments</vt:lpstr>
      <vt:lpstr>Related Work Experiments</vt:lpstr>
      <vt:lpstr>Related Work Experiments</vt:lpstr>
      <vt:lpstr>Related Work Experiments (Prone)</vt:lpstr>
      <vt:lpstr>Related Work Experiments (Specter 2)</vt:lpstr>
      <vt:lpstr>Is possible predict new vectors (V_model)?</vt:lpstr>
      <vt:lpstr>Related Work Experiments</vt:lpstr>
      <vt:lpstr>Related Work Experiments</vt:lpstr>
      <vt:lpstr>Related Work Experiments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Related Work Hypothesis</dc:title>
  <dc:creator>Rodolfo Zevallos</dc:creator>
  <cp:lastModifiedBy>Rodolfo Zevallos</cp:lastModifiedBy>
  <cp:revision>9</cp:revision>
  <dcterms:created xsi:type="dcterms:W3CDTF">2023-07-31T09:02:55Z</dcterms:created>
  <dcterms:modified xsi:type="dcterms:W3CDTF">2023-08-02T12:41:53Z</dcterms:modified>
</cp:coreProperties>
</file>