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1145" r:id="rId3"/>
    <p:sldId id="1137" r:id="rId4"/>
    <p:sldId id="1146" r:id="rId5"/>
    <p:sldId id="1147" r:id="rId6"/>
    <p:sldId id="1149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39"/>
    <p:restoredTop sz="69524"/>
  </p:normalViewPr>
  <p:slideViewPr>
    <p:cSldViewPr snapToGrid="0">
      <p:cViewPr varScale="1">
        <p:scale>
          <a:sx n="87" d="100"/>
          <a:sy n="8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a107e65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a107e65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6c8e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6c8e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asymmetry of time - how to reduce to a soundbite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Audience soundbites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‘Almost all studies in ml do test-train split’ that’s a bad idea when you have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67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6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Network Effects:</a:t>
            </a:r>
            <a:r>
              <a:rPr lang="en-GB" dirty="0"/>
              <a:t> What is the Power of Scale?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8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benchmarks return a single number (figure of merit)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r>
              <a:rPr lang="en-US" dirty="0"/>
              <a:t>How performance scales with time and the size of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Metcalfe's Law is a blessing</a:t>
            </a:r>
            <a:endParaRPr lang="en-US" dirty="0"/>
          </a:p>
          <a:p>
            <a:pPr>
              <a:spcBef>
                <a:spcPts val="1600"/>
              </a:spcBef>
              <a:buChar char="-"/>
            </a:pPr>
            <a:r>
              <a:rPr lang="en-GB" dirty="0"/>
              <a:t>Cost scales in N, benefit scales in N^2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There is an opportunity for academics to benefit from the network effect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9401"/>
          <a:stretch/>
        </p:blipFill>
        <p:spPr>
          <a:xfrm>
            <a:off x="7731289" y="3429000"/>
            <a:ext cx="4288434" cy="245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Spoiler Alert:</a:t>
            </a:r>
            <a:br>
              <a:rPr lang="en-US" dirty="0"/>
            </a:br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8D67B2-9286-3307-97AF-EFA373C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Scale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Time?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6E6BE-4E0F-2BA2-4C9A-27838C2D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Encourage practical solutions to real problems</a:t>
            </a:r>
          </a:p>
          <a:p>
            <a:pPr lvl="1"/>
            <a:r>
              <a:rPr lang="en-US" dirty="0"/>
              <a:t>Recommendations: What should I read?  Cite?</a:t>
            </a:r>
          </a:p>
          <a:p>
            <a:pPr lvl="1"/>
            <a:r>
              <a:rPr lang="en-US" dirty="0"/>
              <a:t>Too many benchmarks are unrealistic (small, clean)</a:t>
            </a:r>
          </a:p>
          <a:p>
            <a:r>
              <a:rPr lang="en-US" dirty="0"/>
              <a:t>Realities</a:t>
            </a:r>
          </a:p>
          <a:p>
            <a:pPr lvl="1"/>
            <a:r>
              <a:rPr lang="en-US" dirty="0"/>
              <a:t>Literature is large and growing (doubles every 9 years)</a:t>
            </a:r>
          </a:p>
          <a:p>
            <a:pPr lvl="1"/>
            <a:r>
              <a:rPr lang="en-US" dirty="0"/>
              <a:t>Dirty Data (many values are missing/incorrect)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How do space, time, and loss scale with size of citation graph?</a:t>
            </a:r>
          </a:p>
          <a:p>
            <a:pPr lvl="1"/>
            <a:r>
              <a:rPr lang="en-US" dirty="0"/>
              <a:t>Forecasting: short-term predictions are easier than long-term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369C-CA3E-20D4-64ED-7735CFB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474E61-FF2F-F9D6-E167-78200BC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70700" y="1056767"/>
          <a:ext cx="581130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Pub Year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Paper Title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2018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[...] Photofragment imaging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Convenient probe of S(1D2)[...]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Megapixel ion imaging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Direct current slice imaging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1995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profiles of Cl(2Pj) photofragments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1988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Adiabatic dissociation of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4" y="4077849"/>
            <a:ext cx="6096001" cy="249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01" y="1056767"/>
            <a:ext cx="6096001" cy="22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0700" y="344468"/>
            <a:ext cx="5597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Example: 1 cites 2, 2 cites 3, … 5 cites 6</a:t>
            </a:r>
            <a:endParaRPr sz="2667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6013501" y="344468"/>
            <a:ext cx="5752267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Traditional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 (Non-Causal)</a:t>
            </a:r>
            <a:endParaRPr sz="2667"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6096000" y="3569634"/>
            <a:ext cx="5811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Proposed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Splits (Causal)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16090-8E97-5523-0330-0EF467C1B8A1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DA6-3FA8-A5DB-D9D0-1569D74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329717"/>
            <a:ext cx="11592339" cy="801065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It's tough to make predictions, especially about the future. </a:t>
            </a:r>
            <a:r>
              <a:rPr lang="en-US" sz="16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―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Yogi Berra</a:t>
            </a:r>
            <a:endParaRPr lang="en-US" sz="1600" b="0" i="0" dirty="0">
              <a:solidFill>
                <a:srgbClr val="181818"/>
              </a:solidFill>
              <a:effectLst/>
              <a:latin typeface="Merriweather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A44B-1F73-72FB-160B-1A925B30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77A1-3BD2-B86A-5453-6E099A5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2ACAC-CBAF-31DC-3A6D-DE5A4B0D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620151"/>
            <a:ext cx="9462052" cy="21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07819-CF3E-8E53-2469-B766F9831643}"/>
              </a:ext>
            </a:extLst>
          </p:cNvPr>
          <p:cNvSpPr txBox="1"/>
          <p:nvPr/>
        </p:nvSpPr>
        <p:spPr>
          <a:xfrm>
            <a:off x="896178" y="4376075"/>
            <a:ext cx="1061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Forecasting: short-term predictions are </a:t>
            </a:r>
            <a:r>
              <a:rPr lang="en-US" sz="3200" b="1" dirty="0"/>
              <a:t>easier</a:t>
            </a:r>
            <a:r>
              <a:rPr lang="en-US" sz="3200" dirty="0"/>
              <a:t> than long-term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Bins Construction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Binning by time: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Input: 200M papers (nodes)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Output (split size): 2M papers per bin (100 bins)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The earlier bins contain a longer span of time (year of publications) compared to later bins</a:t>
            </a: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9238173" y="4445367"/>
            <a:ext cx="1048847" cy="981623"/>
            <a:chOff x="6435507" y="2702575"/>
            <a:chExt cx="10323300" cy="736217"/>
          </a:xfrm>
        </p:grpSpPr>
        <p:sp>
          <p:nvSpPr>
            <p:cNvPr id="76" name="Google Shape;76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77" name="Google Shape;77;p16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78" name="Google Shape;78;p16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9" name="Google Shape;79;p16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0" name="Google Shape;80;p16"/>
          <p:cNvGrpSpPr/>
          <p:nvPr/>
        </p:nvGrpSpPr>
        <p:grpSpPr>
          <a:xfrm>
            <a:off x="665535" y="4638060"/>
            <a:ext cx="3315971" cy="978899"/>
            <a:chOff x="495991" y="2852490"/>
            <a:chExt cx="2395009" cy="734174"/>
          </a:xfrm>
        </p:grpSpPr>
        <p:sp>
          <p:nvSpPr>
            <p:cNvPr id="81" name="Google Shape;81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6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83" name="Google Shape;83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 dirty="0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sz="16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4" name="Google Shape;84;p16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5" name="Google Shape;85;p16"/>
          <p:cNvSpPr/>
          <p:nvPr/>
        </p:nvSpPr>
        <p:spPr>
          <a:xfrm>
            <a:off x="5619449" y="4940675"/>
            <a:ext cx="1300639" cy="178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3981667" y="4947800"/>
            <a:ext cx="1744400" cy="1780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8611351" y="4947784"/>
            <a:ext cx="410741" cy="479200"/>
            <a:chOff x="2890952" y="3079467"/>
            <a:chExt cx="1958400" cy="359400"/>
          </a:xfrm>
        </p:grpSpPr>
        <p:sp>
          <p:nvSpPr>
            <p:cNvPr id="88" name="Google Shape;88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9" name="Google Shape;89;p16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0" name="Google Shape;90;p16"/>
          <p:cNvCxnSpPr/>
          <p:nvPr/>
        </p:nvCxnSpPr>
        <p:spPr>
          <a:xfrm rot="10800000">
            <a:off x="3981663" y="4947811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6"/>
          <p:cNvGrpSpPr/>
          <p:nvPr/>
        </p:nvGrpSpPr>
        <p:grpSpPr>
          <a:xfrm>
            <a:off x="9022114" y="4568327"/>
            <a:ext cx="298308" cy="550547"/>
            <a:chOff x="4808316" y="2800065"/>
            <a:chExt cx="1999386" cy="412910"/>
          </a:xfrm>
        </p:grpSpPr>
        <p:sp>
          <p:nvSpPr>
            <p:cNvPr id="92" name="Google Shape;92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95" name="Google Shape;9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6" name="Google Shape;96;p16"/>
          <p:cNvSpPr txBox="1"/>
          <p:nvPr/>
        </p:nvSpPr>
        <p:spPr>
          <a:xfrm>
            <a:off x="7313533" y="4754600"/>
            <a:ext cx="1048800" cy="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………</a:t>
            </a:r>
            <a:endParaRPr sz="2400"/>
          </a:p>
        </p:txBody>
      </p:sp>
      <p:sp>
        <p:nvSpPr>
          <p:cNvPr id="97" name="Google Shape;97;p16"/>
          <p:cNvSpPr txBox="1"/>
          <p:nvPr/>
        </p:nvSpPr>
        <p:spPr>
          <a:xfrm>
            <a:off x="4853867" y="5504551"/>
            <a:ext cx="1744400" cy="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Time</a:t>
            </a:r>
            <a:endParaRPr sz="2400"/>
          </a:p>
        </p:txBody>
      </p:sp>
      <p:cxnSp>
        <p:nvCxnSpPr>
          <p:cNvPr id="98" name="Google Shape;98;p16"/>
          <p:cNvCxnSpPr/>
          <p:nvPr/>
        </p:nvCxnSpPr>
        <p:spPr>
          <a:xfrm>
            <a:off x="5557867" y="5837367"/>
            <a:ext cx="33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5726057" y="4603984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2086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Graph Construction Subject to Bins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0"/>
            <a:ext cx="11360800" cy="50062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construction:</a:t>
            </a:r>
            <a:endParaRPr b="1"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Papers + their links 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Split the graph into 100 subgraphs by time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Cumulative graphs: each graph includes itself and all previous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lang="en-GB" b="1" dirty="0"/>
          </a:p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Representation</a:t>
            </a:r>
            <a:r>
              <a:rPr lang="en-GB" dirty="0"/>
              <a:t>: 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Compute </a:t>
            </a:r>
            <a:r>
              <a:rPr lang="en-GB" dirty="0" err="1"/>
              <a:t>ProNE</a:t>
            </a:r>
            <a:r>
              <a:rPr lang="en-GB" dirty="0"/>
              <a:t> embeddings on cumulative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D6BA-7C96-6FE0-83B1-7C0A73F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Scale: Both a Blessing and a Curse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7EFB-D775-6A28-4A4B-5E5A47C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Huge Files: </a:t>
                </a:r>
                <a:r>
                  <a:rPr lang="en-US" dirty="0" err="1"/>
                  <a:t>TeraBytes</a:t>
                </a:r>
                <a:endParaRPr lang="en-US" dirty="0"/>
              </a:p>
              <a:p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200M documents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768</m:t>
                    </m:r>
                  </m:oMath>
                </a14:m>
                <a:r>
                  <a:rPr lang="en-US" dirty="0"/>
                  <a:t>: hidden dimensions</a:t>
                </a:r>
              </a:p>
              <a:p>
                <a:pPr lvl="1"/>
                <a:r>
                  <a:rPr lang="en-US" dirty="0"/>
                  <a:t>Similarity of two docs: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Similarity of all pairs of docs: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:r>
                  <a:rPr lang="en-US" dirty="0"/>
                  <a:t>Text-based: Specter1, Specter, </a:t>
                </a:r>
                <a:r>
                  <a:rPr lang="en-US" dirty="0" err="1"/>
                  <a:t>SciNCL</a:t>
                </a:r>
                <a:endParaRPr lang="en-US" dirty="0"/>
              </a:p>
              <a:p>
                <a:pPr lvl="2"/>
                <a:r>
                  <a:rPr lang="en-US" dirty="0"/>
                  <a:t>Link-based: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2"/>
                <a:r>
                  <a:rPr lang="en-US" dirty="0"/>
                  <a:t>Combos: GNNs (graphical neural nets)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  <a:blipFill>
                <a:blip r:embed="rId2"/>
                <a:stretch>
                  <a:fillRect l="-1900" t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343A6-C06F-19FE-E062-7E83E8FA6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68A93-218F-28D5-1E4F-E45B6736CF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Effects (Metcalfe’s Law)</a:t>
            </a:r>
          </a:p>
          <a:p>
            <a:pPr lvl="1"/>
            <a:r>
              <a:rPr lang="en-US" dirty="0"/>
              <a:t>Rich get richer</a:t>
            </a:r>
          </a:p>
          <a:p>
            <a:r>
              <a:rPr lang="en-US" dirty="0"/>
              <a:t>Approximate Nearest Neighbors</a:t>
            </a:r>
          </a:p>
          <a:p>
            <a:pPr lvl="1"/>
            <a:r>
              <a:rPr lang="en-US" dirty="0"/>
              <a:t>Works better on larger graphs</a:t>
            </a:r>
          </a:p>
          <a:p>
            <a:r>
              <a:rPr lang="en-US" dirty="0"/>
              <a:t>Citation Recommendation</a:t>
            </a:r>
          </a:p>
          <a:p>
            <a:pPr lvl="1"/>
            <a:r>
              <a:rPr lang="en-US" dirty="0"/>
              <a:t>Forecasting with text-based + link-base works better</a:t>
            </a:r>
          </a:p>
          <a:p>
            <a:r>
              <a:rPr lang="en-US" dirty="0"/>
              <a:t>Time period </a:t>
            </a:r>
            <a:r>
              <a:rPr lang="en-US"/>
              <a:t>Predition</a:t>
            </a:r>
            <a:endParaRPr lang="en-US" dirty="0"/>
          </a:p>
          <a:p>
            <a:pPr lvl="1"/>
            <a:r>
              <a:rPr lang="en-US" dirty="0"/>
              <a:t>Text-based + link-base works better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7C19C7F-467F-40B2-57B4-2828909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72BF2-3EA2-8F77-9486-B903A46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27902</TotalTime>
  <Words>547</Words>
  <Application>Microsoft Macintosh PowerPoint</Application>
  <PresentationFormat>Widescreen</PresentationFormat>
  <Paragraphs>109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Lato</vt:lpstr>
      <vt:lpstr>Merriweather</vt:lpstr>
      <vt:lpstr>Roboto</vt:lpstr>
      <vt:lpstr>Office Theme</vt:lpstr>
      <vt:lpstr>Network Effects: What is the Power of Scale?</vt:lpstr>
      <vt:lpstr>Spoiler Alert: Better-Together Conjectures</vt:lpstr>
      <vt:lpstr>What is the Effect of Scale and Time?</vt:lpstr>
      <vt:lpstr>PowerPoint Presentation</vt:lpstr>
      <vt:lpstr>It's tough to make predictions, especially about the future. ― Yogi Berra</vt:lpstr>
      <vt:lpstr>Bins Construction</vt:lpstr>
      <vt:lpstr>Graph Construction Subject to Bins</vt:lpstr>
      <vt:lpstr>Scale: Both a Blessing and a Curse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Shabnam Tafreshi</cp:lastModifiedBy>
  <cp:revision>151</cp:revision>
  <dcterms:created xsi:type="dcterms:W3CDTF">2023-06-05T19:42:53Z</dcterms:created>
  <dcterms:modified xsi:type="dcterms:W3CDTF">2023-08-02T16:37:12Z</dcterms:modified>
</cp:coreProperties>
</file>