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3"/>
  </p:notesMasterIdLst>
  <p:sldIdLst>
    <p:sldId id="268" r:id="rId2"/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  <p:sldId id="285" r:id="rId14"/>
    <p:sldId id="280" r:id="rId15"/>
    <p:sldId id="281" r:id="rId16"/>
    <p:sldId id="282" r:id="rId17"/>
    <p:sldId id="283" r:id="rId18"/>
    <p:sldId id="286" r:id="rId19"/>
    <p:sldId id="284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718"/>
    <p:restoredTop sz="96327"/>
  </p:normalViewPr>
  <p:slideViewPr>
    <p:cSldViewPr snapToGrid="0">
      <p:cViewPr varScale="1">
        <p:scale>
          <a:sx n="84" d="100"/>
          <a:sy n="84" d="100"/>
        </p:scale>
        <p:origin x="58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34F92D-89DA-134C-BFB2-C965CA7ED11B}" type="datetimeFigureOut">
              <a:rPr lang="en-US" smtClean="0"/>
              <a:t>7/31/2023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C0007A-8F44-4841-AD4C-40FA56DDD2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51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e4c6c0ffc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1e4c6c0ffc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25a1a76ab3b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25a1a76ab3b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5a1a76ab3b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25a1a76ab3b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a59a2d880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a59a2d880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5a1a76ab3b_0_3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5a1a76ab3b_0_3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5a1a76ab3b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5a1a76ab3b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BERT-style models do not have a well defined perplexity</a:t>
            </a:r>
            <a:endParaRPr sz="1800">
              <a:solidFill>
                <a:srgbClr val="595959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>
                <a:solidFill>
                  <a:srgbClr val="595959"/>
                </a:solidFill>
              </a:rPr>
              <a:t>Instead, use </a:t>
            </a:r>
            <a:r>
              <a:rPr lang="en-GB" sz="1800">
                <a:solidFill>
                  <a:srgbClr val="FF0000"/>
                </a:solidFill>
              </a:rPr>
              <a:t>model scoring</a:t>
            </a:r>
            <a:r>
              <a:rPr lang="en-GB" sz="1800">
                <a:solidFill>
                  <a:srgbClr val="595959"/>
                </a:solidFill>
              </a:rPr>
              <a:t> (Salazar et al., 2021)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a1a76ab3b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a1a76ab3b_0_3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5a1a76ab3b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5a1a76ab3b_0_2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1CCF4-678D-96F0-7369-A38E36212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E627EAF-9DAE-D67C-C7CD-EEA309CA1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E1F80-DC16-70C0-7900-C0190C2F8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B8426-01C9-59D4-C060-DFD9B338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F5DDA6-A531-AE04-5BAC-2B4E92D80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680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DD276-287F-12E4-3341-F22E7E3C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C0B8-CD23-32C8-84B4-69E628374B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A03EC-D027-5987-8475-6CB6EA099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1AA966-885E-06B4-9053-2FBA4D829D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1EFD7-7B9C-A230-1F37-7E102D60A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191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B594F4-699B-897A-2BD1-1B77AF08F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EB5C52-8399-5227-2642-8F31CA62A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452F52-B8D4-484C-195F-90FC801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2FD971-1764-6A48-26D9-5ECAA79C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46050D-58EE-4F3F-599D-A055522D1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2822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169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3E2C7-7ADD-B280-6464-8BE8CC59D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2EDEEE-6CB8-0C2A-1990-59689A3CD2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55C8F-E641-27FD-54B3-15F113ED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BAC0C-2C24-7AA3-8C01-5239601B3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2C265-2AF9-1867-1F1D-2C5F7D251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286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D04B7-A5F1-7F43-A651-6CEF872CC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6729D3-F06D-7F85-6F8E-4215C531EC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41344-7366-FB37-EF3A-A773DAB52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ECAD3-E9A6-1D39-FFAE-6D37CCB80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6A824D-3D79-DA0F-6B03-6A6A29F4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792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157FA-AD7A-638A-5CD5-3AC390A73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EDB6B-E6ED-2BD0-A090-09E5B21C1D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CA8097-7A3F-A7A3-5A83-30F356FFC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3ED9C6-A952-FF42-6C21-983053413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4EA567-1AC4-EA02-8530-0515196E4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99D0FE-C4BD-1142-82D2-1A24CDFDA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4660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97531-91D6-6118-E260-CDB4FB5B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74F5FE-E478-0BB2-0485-902F28623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BC9374-E64C-3152-BFBA-CB5B96548A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B678C7-92C3-7B85-2CCD-EFD70F2297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B7C6E3-E282-224E-142A-982397B7D58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7E04CB-4638-5804-65A2-9153DEF56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ABB871-0916-1E0B-0FF9-8C36366B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6950939-314E-7939-91EE-F1F1D6E43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8743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6E08D-DAE8-B684-D210-0E5CB1E23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973E39-0CA3-5EE3-3F28-CF0ECC0CB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FB457-7F59-3A06-238F-963074E2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EE9206-7DEA-ABFF-D6C7-BADCAAA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35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75F5F1-5018-607B-891F-D978E3369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B5B51E-6EB1-DDF2-E57E-8CB436AA7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8D1AED-D3FA-B230-7265-B793A3B29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75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E5E05A-1099-8768-12B3-4EF420E78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877437-E334-2FED-251A-8EC3ECA14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54A5A-C88B-550F-A5BA-18AB1F3EF4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192093-3A79-3C46-ECE6-3CE423140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82970-F6C4-8512-AB08-2DC85E7D8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7E1808-6266-3565-80B7-F514054E8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0152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5886D-EABA-AA4D-11A8-74442CF59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E853DA4-0706-29A1-33F9-18EAF5318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70D37C-32B7-21E9-5DA7-5A10FC22AB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2F5167-BB94-9DA3-6A1B-4E7D3C8D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6/26/2023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6F99E7-77EA-A5AA-D2CF-006FCA955A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2FF49A-DB2F-7094-081C-18CFB1E6C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77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CEA47B-4A62-BB7B-A1D5-2E51BDDA6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73EBB-27DF-73EF-6836-F27C537E6C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BACE08-4D19-EAEA-9BA7-3E13813174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6/26/2023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4ECAD-4DAF-AF4B-8101-7F37D99192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EE8F8-6E6F-4B88-AB48-B3A359038A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68AD35-EA55-254F-AD80-EFD99CF0F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29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Evaluating text-based models</a:t>
            </a:r>
            <a:endParaRPr dirty="0"/>
          </a:p>
        </p:txBody>
      </p:sp>
      <p:sp>
        <p:nvSpPr>
          <p:cNvPr id="175" name="Google Shape;175;p2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5321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 dirty="0"/>
              <a:t>Text based document representation models rely on an underlying language model </a:t>
            </a:r>
            <a:r>
              <a:rPr lang="en-GB" sz="2000" dirty="0"/>
              <a:t>(Cohan et al., 2020) </a:t>
            </a:r>
            <a:endParaRPr sz="2000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indent="0">
              <a:spcBef>
                <a:spcPts val="1600"/>
              </a:spcBef>
              <a:buNone/>
            </a:pPr>
            <a:endParaRPr sz="2533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None/>
            </a:pPr>
            <a:endParaRPr sz="1867" dirty="0"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 dirty="0" err="1"/>
              <a:t>SciBERT</a:t>
            </a:r>
            <a:r>
              <a:rPr lang="en-GB" dirty="0"/>
              <a:t> is a BERT-like model trained on text from scientific documents</a:t>
            </a:r>
            <a:r>
              <a:rPr lang="en-GB" sz="2533" dirty="0"/>
              <a:t> </a:t>
            </a:r>
            <a:r>
              <a:rPr lang="en-GB" sz="1067" dirty="0"/>
              <a:t>(</a:t>
            </a:r>
            <a:r>
              <a:rPr lang="en-GB" sz="1067" dirty="0" err="1"/>
              <a:t>Beltagy</a:t>
            </a:r>
            <a:r>
              <a:rPr lang="en-GB" sz="1067" dirty="0"/>
              <a:t> et al., 2019)</a:t>
            </a:r>
            <a:endParaRPr sz="1067" dirty="0"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 sz="1867" dirty="0"/>
          </a:p>
        </p:txBody>
      </p:sp>
      <p:pic>
        <p:nvPicPr>
          <p:cNvPr id="176" name="Google Shape;17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20871" y="2447210"/>
            <a:ext cx="5659272" cy="30482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2F4CC-9AC5-A0D2-932C-95E4DBC36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Different Normalization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63521-1E97-73A2-AF55-A9E248C0D08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10</a:t>
            </a:fld>
            <a:endParaRPr lang="en-GB"/>
          </a:p>
        </p:txBody>
      </p:sp>
      <p:pic>
        <p:nvPicPr>
          <p:cNvPr id="6" name="Picture 5" descr="A group of graphs showing different types of data&#10;&#10;Description automatically generated">
            <a:extLst>
              <a:ext uri="{FF2B5EF4-FFF2-40B4-BE49-F238E27FC236}">
                <a16:creationId xmlns:a16="http://schemas.microsoft.com/office/drawing/2014/main" id="{957075B7-E342-8A72-D91A-C4532FCA7C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60038"/>
            <a:ext cx="12080087" cy="4026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4888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FC9DB-B9C7-6351-F4A4-9D029FD91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Source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ABCEC5-FACB-4A58-F985-07213584A07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11</a:t>
            </a:fld>
            <a:endParaRPr lang="en-GB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0A083EF0-36CC-B8FD-0336-24EBB0E70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5295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6042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graph of different sizes and colors&#10;&#10;Description automatically generated">
            <a:extLst>
              <a:ext uri="{FF2B5EF4-FFF2-40B4-BE49-F238E27FC236}">
                <a16:creationId xmlns:a16="http://schemas.microsoft.com/office/drawing/2014/main" id="{4E793EED-07D5-DC70-98EE-8334A259C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341" y="975167"/>
            <a:ext cx="11360800" cy="56804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1F8D65-BCE9-A892-41D3-8B5BFAEEC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Language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75E94-F635-BEF6-A300-F55A6634EBF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2068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5DEE0-A496-2BA0-F902-EAF715DEC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Language Proportions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515D30-16D4-393A-14C1-D4ED1EF8A4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58D5F1-EAF1-DF4D-3C19-9BECA5824AA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8251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E666C-A781-6199-46F0-6C6ED7C1F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Multilingual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11E5C-8A9D-0EC6-D3EE-0289D06B4F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14</a:t>
            </a:fld>
            <a:endParaRPr lang="en-GB"/>
          </a:p>
        </p:txBody>
      </p:sp>
      <p:pic>
        <p:nvPicPr>
          <p:cNvPr id="6" name="Picture 5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3816571C-F042-1BB2-16CE-51A69CADAB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97000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4794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053A-B77B-0FCF-2B59-83A8B2431A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 of Non-English Abstracts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E6F80-F682-C2E6-7A16-4F1A8602707E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15</a:t>
            </a:fld>
            <a:endParaRPr lang="en-GB"/>
          </a:p>
        </p:txBody>
      </p:sp>
      <p:pic>
        <p:nvPicPr>
          <p:cNvPr id="8" name="Picture 7" descr="A graph of a graph of a graph of a graph of a graph of a graph of a graph of a graph of a graph of a graph of a graph of a graph of a graph of&#10;&#10;Description automatically generated">
            <a:extLst>
              <a:ext uri="{FF2B5EF4-FFF2-40B4-BE49-F238E27FC236}">
                <a16:creationId xmlns:a16="http://schemas.microsoft.com/office/drawing/2014/main" id="{4FBD45E9-C938-DD33-12F3-C44C24A75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83937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8063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B3E8E-BDA8-0C94-1411-3D9C487C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Stratifying by language and 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F9786A-9CC2-DDE2-2166-475BEC3D693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16</a:t>
            </a:fld>
            <a:endParaRPr lang="en-GB"/>
          </a:p>
        </p:txBody>
      </p:sp>
      <p:pic>
        <p:nvPicPr>
          <p:cNvPr id="8" name="Picture 7" descr="A graph of a graph&#10;&#10;Description automatically generated">
            <a:extLst>
              <a:ext uri="{FF2B5EF4-FFF2-40B4-BE49-F238E27FC236}">
                <a16:creationId xmlns:a16="http://schemas.microsoft.com/office/drawing/2014/main" id="{F986D9F3-0267-0972-31B5-A9E1CDFBB9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700" y="1225198"/>
            <a:ext cx="8084126" cy="538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9516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C8DEB-9C7A-DA65-E609-2BB2FF177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Takeaways: Multilinguality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D45F-DF1B-A69A-AA23-B4BB84EFBB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CCBB81-8ED0-7B31-9C90-ED4C73C23FC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98303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graph with a line&#10;&#10;Description automatically generated">
            <a:extLst>
              <a:ext uri="{FF2B5EF4-FFF2-40B4-BE49-F238E27FC236}">
                <a16:creationId xmlns:a16="http://schemas.microsoft.com/office/drawing/2014/main" id="{A316EE3C-FA7A-17AC-F6D3-BFB347406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9952" y="860946"/>
            <a:ext cx="7801970" cy="585147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D6FA67-99FF-44B4-86B1-278149488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“Clean”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8EDDC1-BE11-A355-5A47-B100882B48E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8998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D80CA-518B-1D27-3034-2AB6ED93F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Takeaways: Language over Time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B55DC-0271-B0CC-7746-DE89640DF8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perplexities? Inconclusive</a:t>
            </a:r>
          </a:p>
          <a:p>
            <a:r>
              <a:rPr lang="en-US" dirty="0"/>
              <a:t>Check other metrics!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57513-88A9-265B-9E95-6B95A8DBB63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898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Perplexity as evaluation</a:t>
            </a:r>
            <a:endParaRPr/>
          </a:p>
        </p:txBody>
      </p:sp>
      <p:sp>
        <p:nvSpPr>
          <p:cNvPr id="182" name="Google Shape;182;p2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>
                <a:solidFill>
                  <a:srgbClr val="FF0000"/>
                </a:solidFill>
              </a:rPr>
              <a:t>Hypothesis: </a:t>
            </a:r>
            <a:r>
              <a:rPr lang="en-GB">
                <a:solidFill>
                  <a:schemeClr val="dk1"/>
                </a:solidFill>
              </a:rPr>
              <a:t>Perplexity is important. Document representation quality is related to the quality of the underlying language model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buNone/>
            </a:pPr>
            <a:r>
              <a:rPr lang="en-GB">
                <a:solidFill>
                  <a:schemeClr val="dk1"/>
                </a:solidFill>
              </a:rPr>
              <a:t>Language model perplexity is a measure of how “expected” a piece of text is to the model</a:t>
            </a:r>
            <a:endParaRPr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>
                <a:solidFill>
                  <a:schemeClr val="dk1"/>
                </a:solidFill>
              </a:rPr>
              <a:t>So, we can use this measure as a signal of how well we would expect a model to represent a given document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2C919-AAA4-96FD-8C4E-DB534688E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Model Architectures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D101-968D-A157-F4EF-F63D3CAC9E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Roberta, XLM-R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963599-39BF-1EE6-8F32-98FCE8CEDF2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7265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7662-9FFE-EF5A-0E7D-6B426B80B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Effects of Additional Pretraining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75C3D-E964-0C15-77CC-25BE355B24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DE8581-452C-C222-C4C7-6C4D8C32001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1993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How can we use this?</a:t>
            </a:r>
            <a:endParaRPr/>
          </a:p>
        </p:txBody>
      </p:sp>
      <p:sp>
        <p:nvSpPr>
          <p:cNvPr id="188" name="Google Shape;188;p2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Evaluate how well the model can represent papers from different times in the past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Evaluate how quickly the model will “rot” past its training date 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/>
              <a:t>Find weak areas that the model can improve 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Perplexity for bidirectional models</a:t>
            </a:r>
            <a:endParaRPr/>
          </a:p>
        </p:txBody>
      </p:sp>
      <p:sp>
        <p:nvSpPr>
          <p:cNvPr id="194" name="Google Shape;194;p2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/>
              <a:t>BERT-style models do not have a well defined perplexity</a:t>
            </a: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100"/>
              <a:buNone/>
            </a:pPr>
            <a:r>
              <a:rPr lang="en-GB"/>
              <a:t>Instead, use </a:t>
            </a:r>
            <a:r>
              <a:rPr lang="en-GB">
                <a:solidFill>
                  <a:srgbClr val="FF0000"/>
                </a:solidFill>
              </a:rPr>
              <a:t>model scoring</a:t>
            </a:r>
            <a:r>
              <a:rPr lang="en-GB"/>
              <a:t> (Salazar et al., 2021) to calculate a pseudo-perplexity (per-subword)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31200" y="1760900"/>
            <a:ext cx="4027237" cy="4555197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Pseudo Perplexity (PPPL)</a:t>
            </a:r>
            <a:endParaRPr/>
          </a:p>
        </p:txBody>
      </p:sp>
      <p:sp>
        <p:nvSpPr>
          <p:cNvPr id="201" name="Google Shape;201;p2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Clr>
                <a:schemeClr val="dk1"/>
              </a:buClr>
              <a:buSzPts val="1100"/>
              <a:buNone/>
            </a:pPr>
            <a:r>
              <a:rPr lang="en-GB"/>
              <a:t>BERT-style models do not have a well defined perplexity</a:t>
            </a:r>
            <a:endParaRPr/>
          </a:p>
          <a:p>
            <a:pPr marL="0" indent="0">
              <a:spcBef>
                <a:spcPts val="1600"/>
              </a:spcBef>
              <a:buClr>
                <a:schemeClr val="dk1"/>
              </a:buClr>
              <a:buSzPts val="1100"/>
              <a:buNone/>
            </a:pPr>
            <a:r>
              <a:rPr lang="en-GB"/>
              <a:t>Instead, use </a:t>
            </a:r>
            <a:r>
              <a:rPr lang="en-GB">
                <a:solidFill>
                  <a:srgbClr val="FF0000"/>
                </a:solidFill>
              </a:rPr>
              <a:t>model scoring</a:t>
            </a:r>
            <a:r>
              <a:rPr lang="en-GB"/>
              <a:t> (Salazar et al., 2021)</a:t>
            </a:r>
            <a:endParaRPr sz="1467">
              <a:solidFill>
                <a:schemeClr val="dk1"/>
              </a:solidFill>
            </a:endParaRPr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Pseudo Perplexity (PPPL)</a:t>
            </a:r>
            <a:endParaRPr/>
          </a:p>
        </p:txBody>
      </p:sp>
      <p:grpSp>
        <p:nvGrpSpPr>
          <p:cNvPr id="207" name="Google Shape;207;p30"/>
          <p:cNvGrpSpPr/>
          <p:nvPr/>
        </p:nvGrpSpPr>
        <p:grpSpPr>
          <a:xfrm>
            <a:off x="1259033" y="4712317"/>
            <a:ext cx="5810000" cy="261600"/>
            <a:chOff x="944275" y="3534238"/>
            <a:chExt cx="4357500" cy="196200"/>
          </a:xfrm>
        </p:grpSpPr>
        <p:sp>
          <p:nvSpPr>
            <p:cNvPr id="208" name="Google Shape;208;p30"/>
            <p:cNvSpPr/>
            <p:nvPr/>
          </p:nvSpPr>
          <p:spPr>
            <a:xfrm>
              <a:off x="1566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09" name="Google Shape;209;p30"/>
            <p:cNvSpPr/>
            <p:nvPr/>
          </p:nvSpPr>
          <p:spPr>
            <a:xfrm>
              <a:off x="2189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10" name="Google Shape;210;p30"/>
            <p:cNvSpPr/>
            <p:nvPr/>
          </p:nvSpPr>
          <p:spPr>
            <a:xfrm>
              <a:off x="2811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11" name="Google Shape;211;p30"/>
            <p:cNvSpPr/>
            <p:nvPr/>
          </p:nvSpPr>
          <p:spPr>
            <a:xfrm>
              <a:off x="3434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12" name="Google Shape;212;p30"/>
            <p:cNvSpPr/>
            <p:nvPr/>
          </p:nvSpPr>
          <p:spPr>
            <a:xfrm>
              <a:off x="40567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13" name="Google Shape;213;p30"/>
            <p:cNvSpPr/>
            <p:nvPr/>
          </p:nvSpPr>
          <p:spPr>
            <a:xfrm>
              <a:off x="4679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14" name="Google Shape;214;p30"/>
            <p:cNvSpPr/>
            <p:nvPr/>
          </p:nvSpPr>
          <p:spPr>
            <a:xfrm>
              <a:off x="944275" y="353423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</p:grpSp>
      <p:sp>
        <p:nvSpPr>
          <p:cNvPr id="215" name="Google Shape;215;p30"/>
          <p:cNvSpPr/>
          <p:nvPr/>
        </p:nvSpPr>
        <p:spPr>
          <a:xfrm>
            <a:off x="1602733" y="1859984"/>
            <a:ext cx="3115600" cy="8608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r>
              <a:rPr lang="en-GB" sz="2400"/>
              <a:t>“peters pickled peppers”</a:t>
            </a:r>
            <a:endParaRPr sz="2400"/>
          </a:p>
        </p:txBody>
      </p:sp>
      <p:grpSp>
        <p:nvGrpSpPr>
          <p:cNvPr id="216" name="Google Shape;216;p30"/>
          <p:cNvGrpSpPr/>
          <p:nvPr/>
        </p:nvGrpSpPr>
        <p:grpSpPr>
          <a:xfrm>
            <a:off x="7659367" y="2870200"/>
            <a:ext cx="3071467" cy="1771200"/>
            <a:chOff x="5744525" y="2152650"/>
            <a:chExt cx="2303600" cy="1328400"/>
          </a:xfrm>
        </p:grpSpPr>
        <p:sp>
          <p:nvSpPr>
            <p:cNvPr id="217" name="Google Shape;217;p30"/>
            <p:cNvSpPr/>
            <p:nvPr/>
          </p:nvSpPr>
          <p:spPr>
            <a:xfrm>
              <a:off x="5744525" y="2152650"/>
              <a:ext cx="51600" cy="1328400"/>
            </a:xfrm>
            <a:prstGeom prst="rightBrace">
              <a:avLst>
                <a:gd name="adj1" fmla="val 50000"/>
                <a:gd name="adj2" fmla="val 50000"/>
              </a:avLst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  <p:sp>
          <p:nvSpPr>
            <p:cNvPr id="218" name="Google Shape;218;p30"/>
            <p:cNvSpPr txBox="1"/>
            <p:nvPr/>
          </p:nvSpPr>
          <p:spPr>
            <a:xfrm>
              <a:off x="6012025" y="2626625"/>
              <a:ext cx="2036100" cy="716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3200"/>
                <a:t>∑ = PLL(w)</a:t>
              </a:r>
              <a:endParaRPr sz="3200"/>
            </a:p>
          </p:txBody>
        </p:sp>
      </p:grpSp>
      <p:grpSp>
        <p:nvGrpSpPr>
          <p:cNvPr id="219" name="Google Shape;219;p30"/>
          <p:cNvGrpSpPr/>
          <p:nvPr/>
        </p:nvGrpSpPr>
        <p:grpSpPr>
          <a:xfrm>
            <a:off x="4718334" y="1875533"/>
            <a:ext cx="6617700" cy="809600"/>
            <a:chOff x="3538750" y="1406650"/>
            <a:chExt cx="4963275" cy="607200"/>
          </a:xfrm>
        </p:grpSpPr>
        <p:sp>
          <p:nvSpPr>
            <p:cNvPr id="220" name="Google Shape;220;p30"/>
            <p:cNvSpPr/>
            <p:nvPr/>
          </p:nvSpPr>
          <p:spPr>
            <a:xfrm>
              <a:off x="4767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pet</a:t>
              </a:r>
              <a:endParaRPr sz="1333"/>
            </a:p>
          </p:txBody>
        </p:sp>
        <p:sp>
          <p:nvSpPr>
            <p:cNvPr id="221" name="Google Shape;221;p30"/>
            <p:cNvSpPr/>
            <p:nvPr/>
          </p:nvSpPr>
          <p:spPr>
            <a:xfrm>
              <a:off x="5389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##ers</a:t>
              </a:r>
              <a:endParaRPr sz="1333"/>
            </a:p>
          </p:txBody>
        </p:sp>
        <p:sp>
          <p:nvSpPr>
            <p:cNvPr id="222" name="Google Shape;222;p30"/>
            <p:cNvSpPr/>
            <p:nvPr/>
          </p:nvSpPr>
          <p:spPr>
            <a:xfrm>
              <a:off x="6012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pick</a:t>
              </a:r>
              <a:endParaRPr sz="1333"/>
            </a:p>
          </p:txBody>
        </p:sp>
        <p:sp>
          <p:nvSpPr>
            <p:cNvPr id="223" name="Google Shape;223;p30"/>
            <p:cNvSpPr/>
            <p:nvPr/>
          </p:nvSpPr>
          <p:spPr>
            <a:xfrm>
              <a:off x="6634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##led</a:t>
              </a:r>
              <a:endParaRPr sz="1333"/>
            </a:p>
          </p:txBody>
        </p:sp>
        <p:sp>
          <p:nvSpPr>
            <p:cNvPr id="224" name="Google Shape;224;p30"/>
            <p:cNvSpPr/>
            <p:nvPr/>
          </p:nvSpPr>
          <p:spPr>
            <a:xfrm>
              <a:off x="72570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pepper</a:t>
              </a:r>
              <a:endParaRPr sz="1333"/>
            </a:p>
          </p:txBody>
        </p:sp>
        <p:sp>
          <p:nvSpPr>
            <p:cNvPr id="225" name="Google Shape;225;p30"/>
            <p:cNvSpPr/>
            <p:nvPr/>
          </p:nvSpPr>
          <p:spPr>
            <a:xfrm>
              <a:off x="7879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r>
                <a:rPr lang="en-GB" sz="1333"/>
                <a:t>[SEP]</a:t>
              </a:r>
              <a:endParaRPr sz="1333"/>
            </a:p>
          </p:txBody>
        </p:sp>
        <p:sp>
          <p:nvSpPr>
            <p:cNvPr id="226" name="Google Shape;226;p30"/>
            <p:cNvSpPr/>
            <p:nvPr/>
          </p:nvSpPr>
          <p:spPr>
            <a:xfrm>
              <a:off x="4144525" y="1406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[CLS]</a:t>
              </a:r>
              <a:endParaRPr sz="1333"/>
            </a:p>
          </p:txBody>
        </p:sp>
        <p:sp>
          <p:nvSpPr>
            <p:cNvPr id="227" name="Google Shape;227;p30"/>
            <p:cNvSpPr/>
            <p:nvPr/>
          </p:nvSpPr>
          <p:spPr>
            <a:xfrm>
              <a:off x="4767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28" name="Google Shape;228;p30"/>
            <p:cNvSpPr/>
            <p:nvPr/>
          </p:nvSpPr>
          <p:spPr>
            <a:xfrm>
              <a:off x="5389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29" name="Google Shape;229;p30"/>
            <p:cNvSpPr/>
            <p:nvPr/>
          </p:nvSpPr>
          <p:spPr>
            <a:xfrm>
              <a:off x="6012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30" name="Google Shape;230;p30"/>
            <p:cNvSpPr/>
            <p:nvPr/>
          </p:nvSpPr>
          <p:spPr>
            <a:xfrm>
              <a:off x="6634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31" name="Google Shape;231;p30"/>
            <p:cNvSpPr/>
            <p:nvPr/>
          </p:nvSpPr>
          <p:spPr>
            <a:xfrm>
              <a:off x="72570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32" name="Google Shape;232;p30"/>
            <p:cNvSpPr/>
            <p:nvPr/>
          </p:nvSpPr>
          <p:spPr>
            <a:xfrm>
              <a:off x="7879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33" name="Google Shape;233;p30"/>
            <p:cNvSpPr/>
            <p:nvPr/>
          </p:nvSpPr>
          <p:spPr>
            <a:xfrm>
              <a:off x="4144525" y="1817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cxnSp>
          <p:nvCxnSpPr>
            <p:cNvPr id="234" name="Google Shape;234;p30"/>
            <p:cNvCxnSpPr>
              <a:stCxn id="215" idx="3"/>
            </p:cNvCxnSpPr>
            <p:nvPr/>
          </p:nvCxnSpPr>
          <p:spPr>
            <a:xfrm rot="10800000" flipH="1">
              <a:off x="3538750" y="1712988"/>
              <a:ext cx="522300" cy="48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235" name="Google Shape;235;p30"/>
          <p:cNvGrpSpPr/>
          <p:nvPr/>
        </p:nvGrpSpPr>
        <p:grpSpPr>
          <a:xfrm>
            <a:off x="1468167" y="3747600"/>
            <a:ext cx="5810000" cy="1425184"/>
            <a:chOff x="1101125" y="2810700"/>
            <a:chExt cx="4357500" cy="1068888"/>
          </a:xfrm>
        </p:grpSpPr>
        <p:sp>
          <p:nvSpPr>
            <p:cNvPr id="236" name="Google Shape;236;p30"/>
            <p:cNvSpPr/>
            <p:nvPr/>
          </p:nvSpPr>
          <p:spPr>
            <a:xfrm>
              <a:off x="2346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37" name="Google Shape;237;p30"/>
            <p:cNvSpPr/>
            <p:nvPr/>
          </p:nvSpPr>
          <p:spPr>
            <a:xfrm>
              <a:off x="2968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38" name="Google Shape;238;p30"/>
            <p:cNvSpPr/>
            <p:nvPr/>
          </p:nvSpPr>
          <p:spPr>
            <a:xfrm>
              <a:off x="3591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39" name="Google Shape;239;p30"/>
            <p:cNvSpPr/>
            <p:nvPr/>
          </p:nvSpPr>
          <p:spPr>
            <a:xfrm>
              <a:off x="4213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40" name="Google Shape;240;p30"/>
            <p:cNvSpPr/>
            <p:nvPr/>
          </p:nvSpPr>
          <p:spPr>
            <a:xfrm>
              <a:off x="4836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41" name="Google Shape;241;p30"/>
            <p:cNvSpPr/>
            <p:nvPr/>
          </p:nvSpPr>
          <p:spPr>
            <a:xfrm>
              <a:off x="11011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42" name="Google Shape;242;p30"/>
            <p:cNvSpPr/>
            <p:nvPr/>
          </p:nvSpPr>
          <p:spPr>
            <a:xfrm>
              <a:off x="1723625" y="3683388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43" name="Google Shape;243;p30"/>
            <p:cNvSpPr txBox="1"/>
            <p:nvPr/>
          </p:nvSpPr>
          <p:spPr>
            <a:xfrm>
              <a:off x="1989425" y="2810700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log(p(##ers))</a:t>
              </a:r>
              <a:endParaRPr sz="2400"/>
            </a:p>
          </p:txBody>
        </p:sp>
      </p:grpSp>
      <p:grpSp>
        <p:nvGrpSpPr>
          <p:cNvPr id="244" name="Google Shape;244;p30"/>
          <p:cNvGrpSpPr/>
          <p:nvPr/>
        </p:nvGrpSpPr>
        <p:grpSpPr>
          <a:xfrm>
            <a:off x="1832033" y="2782867"/>
            <a:ext cx="1344000" cy="1728400"/>
            <a:chOff x="1374025" y="2087150"/>
            <a:chExt cx="1008000" cy="1296300"/>
          </a:xfrm>
        </p:grpSpPr>
        <p:sp>
          <p:nvSpPr>
            <p:cNvPr id="245" name="Google Shape;245;p30"/>
            <p:cNvSpPr txBox="1"/>
            <p:nvPr/>
          </p:nvSpPr>
          <p:spPr>
            <a:xfrm>
              <a:off x="1739225" y="2754775"/>
              <a:ext cx="369900" cy="16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667"/>
                <a:t>|V|</a:t>
              </a:r>
              <a:endParaRPr sz="667"/>
            </a:p>
          </p:txBody>
        </p:sp>
        <p:grpSp>
          <p:nvGrpSpPr>
            <p:cNvPr id="246" name="Google Shape;246;p30"/>
            <p:cNvGrpSpPr/>
            <p:nvPr/>
          </p:nvGrpSpPr>
          <p:grpSpPr>
            <a:xfrm>
              <a:off x="1374025" y="2087150"/>
              <a:ext cx="1008000" cy="1296300"/>
              <a:chOff x="1374025" y="2087150"/>
              <a:chExt cx="1008000" cy="1296300"/>
            </a:xfrm>
          </p:grpSpPr>
          <p:sp>
            <p:nvSpPr>
              <p:cNvPr id="247" name="Google Shape;247;p30"/>
              <p:cNvSpPr/>
              <p:nvPr/>
            </p:nvSpPr>
            <p:spPr>
              <a:xfrm>
                <a:off x="1512563" y="2441500"/>
                <a:ext cx="780300" cy="3855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121900" tIns="121900" rIns="121900" bIns="121900" anchor="ctr" anchorCtr="0">
                <a:noAutofit/>
              </a:bodyPr>
              <a:lstStyle/>
              <a:p>
                <a:endParaRPr sz="2400"/>
              </a:p>
            </p:txBody>
          </p:sp>
          <p:sp>
            <p:nvSpPr>
              <p:cNvPr id="248" name="Google Shape;248;p30"/>
              <p:cNvSpPr txBox="1"/>
              <p:nvPr/>
            </p:nvSpPr>
            <p:spPr>
              <a:xfrm>
                <a:off x="1374025" y="2087150"/>
                <a:ext cx="10080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121900" tIns="121900" rIns="121900" bIns="121900" anchor="t" anchorCtr="0">
                <a:noAutofit/>
              </a:bodyPr>
              <a:lstStyle/>
              <a:p>
                <a:r>
                  <a:rPr lang="en-GB" sz="2400"/>
                  <a:t>log(p(pet))</a:t>
                </a:r>
                <a:endParaRPr sz="2400"/>
              </a:p>
            </p:txBody>
          </p:sp>
          <p:sp>
            <p:nvSpPr>
              <p:cNvPr id="249" name="Google Shape;249;p30"/>
              <p:cNvSpPr/>
              <p:nvPr/>
            </p:nvSpPr>
            <p:spPr>
              <a:xfrm>
                <a:off x="1519250" y="2693324"/>
                <a:ext cx="769125" cy="128450"/>
              </a:xfrm>
              <a:custGeom>
                <a:avLst/>
                <a:gdLst/>
                <a:ahLst/>
                <a:cxnLst/>
                <a:rect l="l" t="t" r="r" b="b"/>
                <a:pathLst>
                  <a:path w="30765" h="5138" extrusionOk="0">
                    <a:moveTo>
                      <a:pt x="0" y="5138"/>
                    </a:moveTo>
                    <a:cubicBezTo>
                      <a:pt x="1233" y="3905"/>
                      <a:pt x="2641" y="2397"/>
                      <a:pt x="4381" y="2281"/>
                    </a:cubicBezTo>
                    <a:cubicBezTo>
                      <a:pt x="5322" y="2218"/>
                      <a:pt x="5618" y="4835"/>
                      <a:pt x="6381" y="4281"/>
                    </a:cubicBezTo>
                    <a:cubicBezTo>
                      <a:pt x="7002" y="3829"/>
                      <a:pt x="6756" y="2281"/>
                      <a:pt x="7524" y="2281"/>
                    </a:cubicBezTo>
                    <a:cubicBezTo>
                      <a:pt x="8554" y="2281"/>
                      <a:pt x="9279" y="4623"/>
                      <a:pt x="10096" y="3995"/>
                    </a:cubicBezTo>
                    <a:cubicBezTo>
                      <a:pt x="11164" y="3173"/>
                      <a:pt x="9866" y="517"/>
                      <a:pt x="11144" y="90"/>
                    </a:cubicBezTo>
                    <a:cubicBezTo>
                      <a:pt x="12960" y="-516"/>
                      <a:pt x="13610" y="3805"/>
                      <a:pt x="15525" y="3805"/>
                    </a:cubicBezTo>
                    <a:cubicBezTo>
                      <a:pt x="17798" y="3805"/>
                      <a:pt x="19874" y="2463"/>
                      <a:pt x="22098" y="1995"/>
                    </a:cubicBezTo>
                    <a:cubicBezTo>
                      <a:pt x="23210" y="1761"/>
                      <a:pt x="24054" y="3831"/>
                      <a:pt x="25146" y="3519"/>
                    </a:cubicBezTo>
                    <a:cubicBezTo>
                      <a:pt x="26434" y="3151"/>
                      <a:pt x="26059" y="-540"/>
                      <a:pt x="27241" y="90"/>
                    </a:cubicBezTo>
                    <a:cubicBezTo>
                      <a:pt x="28961" y="1007"/>
                      <a:pt x="29285" y="3488"/>
                      <a:pt x="30765" y="4757"/>
                    </a:cubicBezTo>
                  </a:path>
                </a:pathLst>
              </a:cu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lstStyle/>
              <a:p>
                <a:endParaRPr lang="en-US"/>
              </a:p>
            </p:txBody>
          </p:sp>
          <p:cxnSp>
            <p:nvCxnSpPr>
              <p:cNvPr id="250" name="Google Shape;250;p30"/>
              <p:cNvCxnSpPr/>
              <p:nvPr/>
            </p:nvCxnSpPr>
            <p:spPr>
              <a:xfrm rot="10800000">
                <a:off x="1871725" y="3066950"/>
                <a:ext cx="2400" cy="316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triangle" w="med" len="med"/>
              </a:ln>
            </p:spPr>
          </p:cxnSp>
        </p:grpSp>
        <p:sp>
          <p:nvSpPr>
            <p:cNvPr id="251" name="Google Shape;251;p30"/>
            <p:cNvSpPr/>
            <p:nvPr/>
          </p:nvSpPr>
          <p:spPr>
            <a:xfrm>
              <a:off x="2061625" y="2746675"/>
              <a:ext cx="13800" cy="80400"/>
            </a:xfrm>
            <a:prstGeom prst="rect">
              <a:avLst/>
            </a:prstGeom>
            <a:solidFill>
              <a:srgbClr val="FF00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endParaRPr sz="2400"/>
            </a:p>
          </p:txBody>
        </p:sp>
      </p:grpSp>
      <p:grpSp>
        <p:nvGrpSpPr>
          <p:cNvPr id="252" name="Google Shape;252;p30"/>
          <p:cNvGrpSpPr/>
          <p:nvPr/>
        </p:nvGrpSpPr>
        <p:grpSpPr>
          <a:xfrm>
            <a:off x="1602733" y="4015367"/>
            <a:ext cx="6216400" cy="1786300"/>
            <a:chOff x="1202050" y="3011525"/>
            <a:chExt cx="4662300" cy="1339725"/>
          </a:xfrm>
        </p:grpSpPr>
        <p:sp>
          <p:nvSpPr>
            <p:cNvPr id="253" name="Google Shape;253;p30"/>
            <p:cNvSpPr/>
            <p:nvPr/>
          </p:nvSpPr>
          <p:spPr>
            <a:xfrm>
              <a:off x="3069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54" name="Google Shape;254;p30"/>
            <p:cNvSpPr/>
            <p:nvPr/>
          </p:nvSpPr>
          <p:spPr>
            <a:xfrm>
              <a:off x="2447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55" name="Google Shape;255;p30"/>
            <p:cNvSpPr/>
            <p:nvPr/>
          </p:nvSpPr>
          <p:spPr>
            <a:xfrm>
              <a:off x="2599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56" name="Google Shape;256;p30"/>
            <p:cNvSpPr/>
            <p:nvPr/>
          </p:nvSpPr>
          <p:spPr>
            <a:xfrm>
              <a:off x="3692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57" name="Google Shape;257;p30"/>
            <p:cNvSpPr/>
            <p:nvPr/>
          </p:nvSpPr>
          <p:spPr>
            <a:xfrm>
              <a:off x="4314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58" name="Google Shape;258;p30"/>
            <p:cNvSpPr/>
            <p:nvPr/>
          </p:nvSpPr>
          <p:spPr>
            <a:xfrm>
              <a:off x="4937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59" name="Google Shape;259;p30"/>
            <p:cNvSpPr/>
            <p:nvPr/>
          </p:nvSpPr>
          <p:spPr>
            <a:xfrm>
              <a:off x="12020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60" name="Google Shape;260;p30"/>
            <p:cNvSpPr/>
            <p:nvPr/>
          </p:nvSpPr>
          <p:spPr>
            <a:xfrm>
              <a:off x="1824550" y="38502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61" name="Google Shape;261;p30"/>
            <p:cNvSpPr/>
            <p:nvPr/>
          </p:nvSpPr>
          <p:spPr>
            <a:xfrm>
              <a:off x="3844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62" name="Google Shape;262;p30"/>
            <p:cNvSpPr/>
            <p:nvPr/>
          </p:nvSpPr>
          <p:spPr>
            <a:xfrm>
              <a:off x="3221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63" name="Google Shape;263;p30"/>
            <p:cNvSpPr/>
            <p:nvPr/>
          </p:nvSpPr>
          <p:spPr>
            <a:xfrm>
              <a:off x="4466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18700</a:t>
              </a:r>
              <a:endParaRPr sz="1333"/>
            </a:p>
          </p:txBody>
        </p:sp>
        <p:sp>
          <p:nvSpPr>
            <p:cNvPr id="264" name="Google Shape;264;p30"/>
            <p:cNvSpPr/>
            <p:nvPr/>
          </p:nvSpPr>
          <p:spPr>
            <a:xfrm>
              <a:off x="5089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65" name="Google Shape;265;p30"/>
            <p:cNvSpPr/>
            <p:nvPr/>
          </p:nvSpPr>
          <p:spPr>
            <a:xfrm>
              <a:off x="13544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66" name="Google Shape;266;p30"/>
            <p:cNvSpPr/>
            <p:nvPr/>
          </p:nvSpPr>
          <p:spPr>
            <a:xfrm>
              <a:off x="1976950" y="40026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67" name="Google Shape;267;p30"/>
            <p:cNvSpPr/>
            <p:nvPr/>
          </p:nvSpPr>
          <p:spPr>
            <a:xfrm>
              <a:off x="4619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00FF0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200"/>
                <a:t>[MASK]</a:t>
              </a:r>
              <a:endParaRPr sz="1200"/>
            </a:p>
          </p:txBody>
        </p:sp>
        <p:sp>
          <p:nvSpPr>
            <p:cNvPr id="268" name="Google Shape;268;p30"/>
            <p:cNvSpPr/>
            <p:nvPr/>
          </p:nvSpPr>
          <p:spPr>
            <a:xfrm>
              <a:off x="3374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3368</a:t>
              </a:r>
              <a:endParaRPr sz="1333"/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3996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2433</a:t>
              </a:r>
              <a:endParaRPr sz="1333"/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5241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102</a:t>
              </a:r>
              <a:endParaRPr sz="1333"/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506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rgbClr val="E06666"/>
            </a:solidFill>
            <a:ln w="9525" cap="flat" cmpd="sng">
              <a:solidFill>
                <a:srgbClr val="D9D9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101</a:t>
              </a:r>
              <a:endParaRPr sz="1333"/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21293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11109</a:t>
              </a:r>
              <a:endParaRPr sz="1333"/>
            </a:p>
          </p:txBody>
        </p:sp>
        <p:sp>
          <p:nvSpPr>
            <p:cNvPr id="273" name="Google Shape;273;p30"/>
            <p:cNvSpPr/>
            <p:nvPr/>
          </p:nvSpPr>
          <p:spPr>
            <a:xfrm>
              <a:off x="2751850" y="4155050"/>
              <a:ext cx="622500" cy="196200"/>
            </a:xfrm>
            <a:prstGeom prst="roundRect">
              <a:avLst>
                <a:gd name="adj" fmla="val 16667"/>
              </a:avLst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121900" tIns="121900" rIns="121900" bIns="121900" anchor="ctr" anchorCtr="0">
              <a:noAutofit/>
            </a:bodyPr>
            <a:lstStyle/>
            <a:p>
              <a:pPr algn="ctr"/>
              <a:r>
                <a:rPr lang="en-GB" sz="1333"/>
                <a:t>1468</a:t>
              </a:r>
              <a:endParaRPr sz="1333"/>
            </a:p>
          </p:txBody>
        </p:sp>
        <p:sp>
          <p:nvSpPr>
            <p:cNvPr id="274" name="Google Shape;274;p30"/>
            <p:cNvSpPr txBox="1"/>
            <p:nvPr/>
          </p:nvSpPr>
          <p:spPr>
            <a:xfrm>
              <a:off x="3017650" y="3011525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  <p:sp>
          <p:nvSpPr>
            <p:cNvPr id="275" name="Google Shape;275;p30"/>
            <p:cNvSpPr txBox="1"/>
            <p:nvPr/>
          </p:nvSpPr>
          <p:spPr>
            <a:xfrm>
              <a:off x="3787825" y="3140450"/>
              <a:ext cx="133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  <p:sp>
          <p:nvSpPr>
            <p:cNvPr id="276" name="Google Shape;276;p30"/>
            <p:cNvSpPr txBox="1"/>
            <p:nvPr/>
          </p:nvSpPr>
          <p:spPr>
            <a:xfrm>
              <a:off x="4545000" y="3252550"/>
              <a:ext cx="7113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/>
                <a:t>log(...)</a:t>
              </a:r>
              <a:endParaRPr sz="2400"/>
            </a:p>
          </p:txBody>
        </p:sp>
      </p:grpSp>
      <p:grpSp>
        <p:nvGrpSpPr>
          <p:cNvPr id="277" name="Google Shape;277;p30"/>
          <p:cNvGrpSpPr/>
          <p:nvPr/>
        </p:nvGrpSpPr>
        <p:grpSpPr>
          <a:xfrm>
            <a:off x="9207501" y="4191000"/>
            <a:ext cx="2806700" cy="783000"/>
            <a:chOff x="6905625" y="3143250"/>
            <a:chExt cx="2105025" cy="587250"/>
          </a:xfrm>
        </p:grpSpPr>
        <p:sp>
          <p:nvSpPr>
            <p:cNvPr id="278" name="Google Shape;278;p30"/>
            <p:cNvSpPr/>
            <p:nvPr/>
          </p:nvSpPr>
          <p:spPr>
            <a:xfrm>
              <a:off x="6905625" y="3143250"/>
              <a:ext cx="495300" cy="438150"/>
            </a:xfrm>
            <a:custGeom>
              <a:avLst/>
              <a:gdLst/>
              <a:ahLst/>
              <a:cxnLst/>
              <a:rect l="l" t="t" r="r" b="b"/>
              <a:pathLst>
                <a:path w="19812" h="17526" extrusionOk="0">
                  <a:moveTo>
                    <a:pt x="0" y="0"/>
                  </a:moveTo>
                  <a:cubicBezTo>
                    <a:pt x="3943" y="7886"/>
                    <a:pt x="10995" y="17526"/>
                    <a:pt x="19812" y="17526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79" name="Google Shape;279;p30"/>
            <p:cNvSpPr txBox="1"/>
            <p:nvPr/>
          </p:nvSpPr>
          <p:spPr>
            <a:xfrm>
              <a:off x="7410450" y="3429000"/>
              <a:ext cx="1600200" cy="301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400">
                  <a:solidFill>
                    <a:srgbClr val="FF0000"/>
                  </a:solidFill>
                </a:rPr>
                <a:t>Pseudo log-likelihood</a:t>
              </a:r>
              <a:endParaRPr sz="240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/>
              <a:t>Initial Experiments</a:t>
            </a:r>
            <a:endParaRPr/>
          </a:p>
        </p:txBody>
      </p:sp>
      <p:sp>
        <p:nvSpPr>
          <p:cNvPr id="285" name="Google Shape;285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/>
          </a:bodyPr>
          <a:lstStyle/>
          <a:p>
            <a:pPr marL="0" indent="0">
              <a:buNone/>
            </a:pPr>
            <a:r>
              <a:rPr lang="en-GB"/>
              <a:t>Sample 10,000 abstracts from each bin (no filtering)</a:t>
            </a:r>
            <a:endParaRPr/>
          </a:p>
          <a:p>
            <a:pPr marL="0" indent="0">
              <a:spcBef>
                <a:spcPts val="1600"/>
              </a:spcBef>
              <a:buNone/>
            </a:pPr>
            <a:r>
              <a:rPr lang="en-GB"/>
              <a:t>Score the abstracts using the previous method</a:t>
            </a:r>
            <a:endParaRPr/>
          </a:p>
          <a:p>
            <a:pPr marL="0" indent="0">
              <a:spcBef>
                <a:spcPts val="1600"/>
              </a:spcBef>
              <a:buNone/>
            </a:pPr>
            <a:endParaRPr/>
          </a:p>
          <a:p>
            <a:pPr marL="0" indent="0">
              <a:spcBef>
                <a:spcPts val="1600"/>
              </a:spcBef>
              <a:spcAft>
                <a:spcPts val="1600"/>
              </a:spcAft>
              <a:buNone/>
            </a:pPr>
            <a:endParaRPr/>
          </a:p>
        </p:txBody>
      </p:sp>
      <p:grpSp>
        <p:nvGrpSpPr>
          <p:cNvPr id="286" name="Google Shape;286;p31"/>
          <p:cNvGrpSpPr/>
          <p:nvPr/>
        </p:nvGrpSpPr>
        <p:grpSpPr>
          <a:xfrm>
            <a:off x="1828800" y="2767651"/>
            <a:ext cx="8318600" cy="3092363"/>
            <a:chOff x="1371600" y="2075738"/>
            <a:chExt cx="6238950" cy="2319272"/>
          </a:xfrm>
        </p:grpSpPr>
        <p:pic>
          <p:nvPicPr>
            <p:cNvPr id="287" name="Google Shape;28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576563" y="2319707"/>
              <a:ext cx="3990874" cy="8893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31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262439" y="3352749"/>
              <a:ext cx="4619126" cy="104226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9" name="Google Shape;289;p31"/>
            <p:cNvSpPr/>
            <p:nvPr/>
          </p:nvSpPr>
          <p:spPr>
            <a:xfrm>
              <a:off x="2376300" y="2290598"/>
              <a:ext cx="938895" cy="285898"/>
            </a:xfrm>
            <a:custGeom>
              <a:avLst/>
              <a:gdLst/>
              <a:ahLst/>
              <a:cxnLst/>
              <a:rect l="l" t="t" r="r" b="b"/>
              <a:pathLst>
                <a:path w="7068" h="15431" extrusionOk="0">
                  <a:moveTo>
                    <a:pt x="6858" y="15431"/>
                  </a:moveTo>
                  <a:cubicBezTo>
                    <a:pt x="7652" y="9858"/>
                    <a:pt x="5460" y="136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0" name="Google Shape;290;p31"/>
            <p:cNvSpPr txBox="1"/>
            <p:nvPr/>
          </p:nvSpPr>
          <p:spPr>
            <a:xfrm>
              <a:off x="1371600" y="2075738"/>
              <a:ext cx="1004700" cy="219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Abstract</a:t>
              </a:r>
              <a:endParaRPr sz="2267">
                <a:solidFill>
                  <a:srgbClr val="FF0000"/>
                </a:solidFill>
              </a:endParaRPr>
            </a:p>
          </p:txBody>
        </p:sp>
        <p:sp>
          <p:nvSpPr>
            <p:cNvPr id="291" name="Google Shape;291;p31"/>
            <p:cNvSpPr/>
            <p:nvPr/>
          </p:nvSpPr>
          <p:spPr>
            <a:xfrm>
              <a:off x="2081225" y="4005275"/>
              <a:ext cx="1257300" cy="253725"/>
            </a:xfrm>
            <a:custGeom>
              <a:avLst/>
              <a:gdLst/>
              <a:ahLst/>
              <a:cxnLst/>
              <a:rect l="l" t="t" r="r" b="b"/>
              <a:pathLst>
                <a:path w="50292" h="10149" extrusionOk="0">
                  <a:moveTo>
                    <a:pt x="50292" y="0"/>
                  </a:moveTo>
                  <a:cubicBezTo>
                    <a:pt x="50292" y="5991"/>
                    <a:pt x="41019" y="8998"/>
                    <a:pt x="35052" y="9525"/>
                  </a:cubicBezTo>
                  <a:cubicBezTo>
                    <a:pt x="23270" y="10566"/>
                    <a:pt x="9460" y="11101"/>
                    <a:pt x="0" y="400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2" name="Google Shape;292;p31"/>
            <p:cNvSpPr txBox="1"/>
            <p:nvPr/>
          </p:nvSpPr>
          <p:spPr>
            <a:xfrm>
              <a:off x="1571875" y="3730925"/>
              <a:ext cx="10047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Bin</a:t>
              </a:r>
              <a:endParaRPr sz="2267">
                <a:solidFill>
                  <a:srgbClr val="FF0000"/>
                </a:solidFill>
              </a:endParaRPr>
            </a:p>
          </p:txBody>
        </p:sp>
        <p:sp>
          <p:nvSpPr>
            <p:cNvPr id="293" name="Google Shape;293;p31"/>
            <p:cNvSpPr/>
            <p:nvPr/>
          </p:nvSpPr>
          <p:spPr>
            <a:xfrm>
              <a:off x="5038725" y="3301798"/>
              <a:ext cx="457220" cy="698672"/>
            </a:xfrm>
            <a:custGeom>
              <a:avLst/>
              <a:gdLst/>
              <a:ahLst/>
              <a:cxnLst/>
              <a:rect l="l" t="t" r="r" b="b"/>
              <a:pathLst>
                <a:path w="20193" h="28384" extrusionOk="0">
                  <a:moveTo>
                    <a:pt x="0" y="28384"/>
                  </a:moveTo>
                  <a:cubicBezTo>
                    <a:pt x="4529" y="22725"/>
                    <a:pt x="66" y="13007"/>
                    <a:pt x="4191" y="7048"/>
                  </a:cubicBezTo>
                  <a:cubicBezTo>
                    <a:pt x="7508" y="2256"/>
                    <a:pt x="14664" y="1843"/>
                    <a:pt x="20193" y="0"/>
                  </a:cubicBez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stealth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94" name="Google Shape;294;p31"/>
            <p:cNvSpPr txBox="1"/>
            <p:nvPr/>
          </p:nvSpPr>
          <p:spPr>
            <a:xfrm>
              <a:off x="5543550" y="3048000"/>
              <a:ext cx="2067000" cy="253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121900" tIns="121900" rIns="121900" bIns="121900" anchor="t" anchorCtr="0">
              <a:noAutofit/>
            </a:bodyPr>
            <a:lstStyle/>
            <a:p>
              <a:r>
                <a:rPr lang="en-GB" sz="2267">
                  <a:solidFill>
                    <a:srgbClr val="FF0000"/>
                  </a:solidFill>
                </a:rPr>
                <a:t># Tokens in Bin</a:t>
              </a:r>
              <a:endParaRPr sz="2267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vert="horz" wrap="square" lIns="121900" tIns="121900" rIns="121900" bIns="121900" rtlCol="0" anchor="t" anchorCtr="0">
            <a:normAutofit fontScale="90000"/>
          </a:bodyPr>
          <a:lstStyle/>
          <a:p>
            <a:r>
              <a:rPr lang="en-GB" dirty="0"/>
              <a:t>Past Analysis of BERT-like Models</a:t>
            </a:r>
            <a:endParaRPr dirty="0"/>
          </a:p>
        </p:txBody>
      </p:sp>
      <p:pic>
        <p:nvPicPr>
          <p:cNvPr id="3" name="Picture 2" descr="A graph with a line&#10;&#10;Description automatically generated">
            <a:extLst>
              <a:ext uri="{FF2B5EF4-FFF2-40B4-BE49-F238E27FC236}">
                <a16:creationId xmlns:a16="http://schemas.microsoft.com/office/drawing/2014/main" id="{103F5FF1-7C52-8A7A-B0D0-CA6EA9A33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686" y="1864521"/>
            <a:ext cx="11928627" cy="3976209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15A60-B432-646C-06B2-00CE814D7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Past Analysis of BERT-like Models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C7D9D2-385D-1BD0-98F9-107F5D9871F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-GB" smtClean="0"/>
              <a:pPr/>
              <a:t>9</a:t>
            </a:fld>
            <a:endParaRPr lang="en-GB"/>
          </a:p>
        </p:txBody>
      </p:sp>
      <p:pic>
        <p:nvPicPr>
          <p:cNvPr id="6" name="Picture 5" descr="A graph with different colored lines">
            <a:extLst>
              <a:ext uri="{FF2B5EF4-FFF2-40B4-BE49-F238E27FC236}">
                <a16:creationId xmlns:a16="http://schemas.microsoft.com/office/drawing/2014/main" id="{BEECA83C-FC94-D74D-AFD5-17592D9B71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973" y="1520344"/>
            <a:ext cx="11280569" cy="484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0917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25272</TotalTime>
  <Words>430</Words>
  <Application>Microsoft Office PowerPoint</Application>
  <PresentationFormat>Widescreen</PresentationFormat>
  <Paragraphs>120</Paragraphs>
  <Slides>21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Evaluating text-based models</vt:lpstr>
      <vt:lpstr>Perplexity as evaluation</vt:lpstr>
      <vt:lpstr>How can we use this?</vt:lpstr>
      <vt:lpstr>Perplexity for bidirectional models</vt:lpstr>
      <vt:lpstr>Pseudo Perplexity (PPPL)</vt:lpstr>
      <vt:lpstr>Pseudo Perplexity (PPPL)</vt:lpstr>
      <vt:lpstr>Initial Experiments</vt:lpstr>
      <vt:lpstr>Past Analysis of BERT-like Models</vt:lpstr>
      <vt:lpstr>Past Analysis of BERT-like Models</vt:lpstr>
      <vt:lpstr>Different Normalization Methods</vt:lpstr>
      <vt:lpstr>Stratifying By Source Domain</vt:lpstr>
      <vt:lpstr>Stratifying by Language</vt:lpstr>
      <vt:lpstr>Language Proportions Over Time</vt:lpstr>
      <vt:lpstr>Multilingual Models</vt:lpstr>
      <vt:lpstr>Effect of Non-English Abstracts</vt:lpstr>
      <vt:lpstr>Stratifying by language and domain</vt:lpstr>
      <vt:lpstr>Takeaways: Multilinguality</vt:lpstr>
      <vt:lpstr>“Clean” Data</vt:lpstr>
      <vt:lpstr>Takeaways: Language over Time</vt:lpstr>
      <vt:lpstr>Model Architectures</vt:lpstr>
      <vt:lpstr>Effects of Additional Pretraining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Natural Language Processing, Deep Nets, Linear Algebra and Information Retrieval</dc:title>
  <dc:creator>Kenneth Church</dc:creator>
  <cp:lastModifiedBy>Abteen</cp:lastModifiedBy>
  <cp:revision>122</cp:revision>
  <dcterms:created xsi:type="dcterms:W3CDTF">2023-06-05T19:42:53Z</dcterms:created>
  <dcterms:modified xsi:type="dcterms:W3CDTF">2023-07-31T17:51:28Z</dcterms:modified>
</cp:coreProperties>
</file>