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2" r:id="rId4"/>
    <p:sldId id="261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315"/>
    <p:restoredTop sz="96327"/>
  </p:normalViewPr>
  <p:slideViewPr>
    <p:cSldViewPr snapToGrid="0">
      <p:cViewPr varScale="1">
        <p:scale>
          <a:sx n="221" d="100"/>
          <a:sy n="221" d="100"/>
        </p:scale>
        <p:origin x="17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0796-278C-B8A8-70B4-45C055F3E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B0B0E-1A92-10D7-43D7-03433AF87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2FA2C-5D23-5861-8CB7-E46393E7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0727-0577-6444-81BE-9042B099B0C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3AFC3-251A-3E93-EEC7-37986CC1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BFFDF-A182-1E30-9CA1-D381C914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1E0-E20D-2847-990D-A9F1EC09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9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A2D6-A24C-B6D3-8206-7161D632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8575C-7A3B-4469-A0E1-524092668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1FD16-8A95-D1F7-40EA-9CEB7BF4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0727-0577-6444-81BE-9042B099B0C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6CB87-4F64-1337-8EB7-13EF47CE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3F6B-794A-5BA6-D410-96A9A3D7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1E0-E20D-2847-990D-A9F1EC09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3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E64CD-225F-1618-725D-ECAE94265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72F54-1879-63F0-33AC-C7E56346F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67C12-F9ED-C8FD-2878-D7D578E9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0727-0577-6444-81BE-9042B099B0C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F0CE-9DAC-63B6-1A78-FC254EBE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80A67-4620-EC04-56F9-4B921899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1E0-E20D-2847-990D-A9F1EC09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1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B180-C327-A850-D9FB-26F9DCB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57C9-BE10-732C-7FD3-D97CFDBAA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75642-9C8B-E487-31E7-2D92284D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0727-0577-6444-81BE-9042B099B0C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3FE70-6142-2BBE-C736-74C453EB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BBC6F-7A16-9C7C-BBD5-D5F7EA12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1E0-E20D-2847-990D-A9F1EC09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7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99ED-6708-FBB6-084D-B45D72EF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CD065-3DC5-7181-C2F9-B73B2E5F8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7363E-A9C0-93AB-C4E0-EEFC03EC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0727-0577-6444-81BE-9042B099B0C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9DC28-7E34-90C7-5D3C-3B55CAAE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6F213-6FC4-9661-8D4E-1973F900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1E0-E20D-2847-990D-A9F1EC09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819D-0C73-C518-9057-91990955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4DC4-E4BF-288D-D264-0B76D613F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48FCC-5A83-0BE5-1247-E58104214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B20D5-A9D1-D5CC-A06C-81CDA3E5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0727-0577-6444-81BE-9042B099B0C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E683A-0920-D9FA-20DA-82598899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47ED-1239-1C18-6228-6EFF8002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1E0-E20D-2847-990D-A9F1EC09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2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16F4-607D-80D9-9862-FFAB253A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A69B7-971C-C248-A7CC-2AACE5F2C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DF988-E99E-629D-3F77-A6788A076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75376-E589-19E6-4C40-553BE5BD2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9708D-2CED-4AB6-37ED-C1AA958C7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6595E-A162-D3BD-445B-10F0DCDA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0727-0577-6444-81BE-9042B099B0C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ACE22-777D-FC6E-5889-8F0ED9F2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71B27-DD49-429B-3405-26832EE3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1E0-E20D-2847-990D-A9F1EC09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7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7A8D-FA36-DFD8-BC65-2CAED726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0F1C3-14F2-F0F7-249E-BA7A1439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0727-0577-6444-81BE-9042B099B0C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6C6D5-749F-5E43-282B-0C241577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04701-BE78-90F5-5BDB-62919161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1E0-E20D-2847-990D-A9F1EC09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8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39721-15AD-7036-AB7C-99036269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0727-0577-6444-81BE-9042B099B0C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4FE63-F74E-EFA9-FDF4-3B4D205F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F8A1D-91E8-35B9-AF62-BCF09C48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1E0-E20D-2847-990D-A9F1EC09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A3B8-D9AD-B8CF-C1D2-940ABA9F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57887-F0E6-82A6-69B2-3AB4738FC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90023-FD33-4C0A-1B03-0D4EBF429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FB44B-B587-C4EC-7925-1A224779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0727-0577-6444-81BE-9042B099B0C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6350F-0EF9-AA77-0454-1423F26F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7D76D-468E-6AA2-8F50-31A5128A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1E0-E20D-2847-990D-A9F1EC09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9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438B-67E7-62A4-55D0-E2C50D84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A4008-99C3-B0E9-FE4F-FD0AFBAEC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1988A-AEA7-A854-0698-C9669810E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33345-3EA5-CB71-8C22-75285759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0727-0577-6444-81BE-9042B099B0C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558F0-F11D-271E-22F8-CD0F9E61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8F87F-EBBA-2F65-500F-0D4F6862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41E0-E20D-2847-990D-A9F1EC09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15777-E668-EE22-A0CA-9E9BD1B1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186B4-90D5-683D-D1A1-5D6CE882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4FB9B-7CF3-F8E8-2AEF-1461D8E01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70727-0577-6444-81BE-9042B099B0CF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54A8-77AA-B305-7409-C213909E4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5C766-99A0-9038-E463-D3058BE90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941E0-E20D-2847-990D-A9F1EC091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8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7366867588sqxhrgrpcrrv" TargetMode="External"/><Relationship Id="rId2" Type="http://schemas.openxmlformats.org/officeDocument/2006/relationships/hyperlink" Target="https://github.com/kwchurch/JSALT_Better_Together/blob/main/examples/similar_documents/reading_list/proposa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34.204.188.58/similar.html" TargetMode="External"/><Relationship Id="rId5" Type="http://schemas.openxmlformats.org/officeDocument/2006/relationships/hyperlink" Target="https://zenodo.org/deposit/8222854" TargetMode="External"/><Relationship Id="rId4" Type="http://schemas.openxmlformats.org/officeDocument/2006/relationships/hyperlink" Target="https://www.youtube.com/watch?v=jE49IreXs2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wchurch/JSALT_Better_Together/blob/main/status/combined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/blob/main/stuff_to_do/papers.md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34.204.188.58/cgi-bin/similar?CorpusId=3051291&amp;embedding=specter2" TargetMode="External"/><Relationship Id="rId3" Type="http://schemas.openxmlformats.org/officeDocument/2006/relationships/hyperlink" Target="http://34.204.188.58/cgi-bin/similar?CorpusId=3051291" TargetMode="External"/><Relationship Id="rId7" Type="http://schemas.openxmlformats.org/officeDocument/2006/relationships/hyperlink" Target="http://34.204.188.58/cgi-bin/similar?CorpusId=3051291&amp;embedding=specter" TargetMode="External"/><Relationship Id="rId2" Type="http://schemas.openxmlformats.org/officeDocument/2006/relationships/hyperlink" Target="http://34.204.188.58/similar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34.204.188.58/cgi-bin/similar?author=Povey&amp;limit=10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://34.204.188.58/cgi-bin/similar?query=deepwalk" TargetMode="External"/><Relationship Id="rId10" Type="http://schemas.openxmlformats.org/officeDocument/2006/relationships/hyperlink" Target="http://34.204.188.58/cgi-bin/similar?CorpusId=3051291&amp;embedding=proposed" TargetMode="External"/><Relationship Id="rId4" Type="http://schemas.openxmlformats.org/officeDocument/2006/relationships/hyperlink" Target="http://34.204.188.58/cgi-bin/similar?search=deepwalk" TargetMode="External"/><Relationship Id="rId9" Type="http://schemas.openxmlformats.org/officeDocument/2006/relationships/hyperlink" Target="http://34.204.188.58/cgi-bin/similar?CorpusId=3051291&amp;embedding=scinc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allenai/specter2" TargetMode="External"/><Relationship Id="rId2" Type="http://schemas.openxmlformats.org/officeDocument/2006/relationships/hyperlink" Target="https://huggingface.co/allenai/specter2_ba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135B-54A1-D4EA-2104-9DFCC8A09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Stuff to 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3E5A5-3EA2-C3E3-3522-498E167E2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 15</a:t>
            </a:r>
          </a:p>
        </p:txBody>
      </p:sp>
    </p:spTree>
    <p:extLst>
      <p:ext uri="{BB962C8B-B14F-4D97-AF65-F5344CB8AC3E}">
        <p14:creationId xmlns:p14="http://schemas.microsoft.com/office/powerpoint/2010/main" val="401297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269D-099E-D805-A226-20C602D9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Overleaf, YouTube,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5DC7-89C0-428A-5286-F68F66A30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Papers:</a:t>
            </a:r>
          </a:p>
          <a:p>
            <a:pPr lvl="1"/>
            <a:r>
              <a:rPr lang="en-US" dirty="0"/>
              <a:t>NSF Proposal: </a:t>
            </a:r>
          </a:p>
          <a:p>
            <a:pPr lvl="2"/>
            <a:r>
              <a:rPr lang="en-US" sz="1500" dirty="0">
                <a:hlinkClick r:id="rId2"/>
              </a:rPr>
              <a:t>https://github.com/kwchurch/JSALT_Better_Together/blob/main/examples/similar_documents/reading_list/proposal.pdf</a:t>
            </a:r>
            <a:r>
              <a:rPr lang="en-US" sz="1500" dirty="0"/>
              <a:t> </a:t>
            </a:r>
          </a:p>
          <a:p>
            <a:pPr lvl="1"/>
            <a:r>
              <a:rPr lang="en-US" dirty="0"/>
              <a:t>Outline for overview paper:</a:t>
            </a:r>
          </a:p>
          <a:p>
            <a:pPr lvl="2"/>
            <a:r>
              <a:rPr lang="en-US" dirty="0">
                <a:hlinkClick r:id="rId3"/>
              </a:rPr>
              <a:t>https://www.overleaf.com/7366867588sqxhrgrpcrrv</a:t>
            </a:r>
            <a:r>
              <a:rPr lang="en-US" dirty="0"/>
              <a:t> </a:t>
            </a:r>
          </a:p>
          <a:p>
            <a:r>
              <a:rPr lang="en-US" dirty="0"/>
              <a:t>Talks</a:t>
            </a:r>
          </a:p>
          <a:p>
            <a:pPr lvl="1"/>
            <a:r>
              <a:rPr lang="en-US" dirty="0"/>
              <a:t>Final Presentation: </a:t>
            </a:r>
            <a:r>
              <a:rPr lang="en-US" dirty="0">
                <a:hlinkClick r:id="rId4"/>
              </a:rPr>
              <a:t>https://www.youtube.com/watch?v=jE49IreXs2U</a:t>
            </a:r>
            <a:r>
              <a:rPr lang="en-US" dirty="0"/>
              <a:t> </a:t>
            </a:r>
          </a:p>
          <a:p>
            <a:r>
              <a:rPr lang="en-US" dirty="0"/>
              <a:t>Benchmarks</a:t>
            </a:r>
          </a:p>
          <a:p>
            <a:pPr lvl="1"/>
            <a:r>
              <a:rPr lang="en-US" dirty="0"/>
              <a:t>Random Walk: </a:t>
            </a:r>
            <a:r>
              <a:rPr lang="en-US" dirty="0">
                <a:hlinkClick r:id="rId5"/>
              </a:rPr>
              <a:t>https://zenodo.org/deposit/8222854</a:t>
            </a:r>
            <a:r>
              <a:rPr lang="en-US" dirty="0"/>
              <a:t> </a:t>
            </a:r>
          </a:p>
          <a:p>
            <a:r>
              <a:rPr lang="en-US" dirty="0"/>
              <a:t>Websites (need a domain name)</a:t>
            </a:r>
          </a:p>
          <a:p>
            <a:pPr lvl="1"/>
            <a:r>
              <a:rPr lang="en-US" dirty="0">
                <a:hlinkClick r:id="rId6"/>
              </a:rPr>
              <a:t>http://34.204.188.58//similar.html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9513-91A5-9AAB-6D0F-F1086E8A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Production Runs</a:t>
            </a:r>
            <a:br>
              <a:rPr lang="en-US" sz="2000" dirty="0"/>
            </a:br>
            <a:br>
              <a:rPr lang="en-US" sz="2000" dirty="0">
                <a:hlinkClick r:id="rId2"/>
              </a:rPr>
            </a:br>
            <a:r>
              <a:rPr lang="en-US" sz="2000" dirty="0">
                <a:hlinkClick r:id="rId2"/>
              </a:rPr>
              <a:t>https://github.com/kwchurch/JSALT_Better_Together/blob/main/status/combined.md</a:t>
            </a:r>
            <a:r>
              <a:rPr lang="en-US" sz="2000" dirty="0"/>
              <a:t> </a:t>
            </a:r>
          </a:p>
        </p:txBody>
      </p:sp>
      <p:pic>
        <p:nvPicPr>
          <p:cNvPr id="5" name="Content Placeholder 4" descr="A table with white text&#10;&#10;Description automatically generated">
            <a:extLst>
              <a:ext uri="{FF2B5EF4-FFF2-40B4-BE49-F238E27FC236}">
                <a16:creationId xmlns:a16="http://schemas.microsoft.com/office/drawing/2014/main" id="{86170270-093C-1B66-AF19-EB84116F2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2032" y="1825625"/>
            <a:ext cx="6767936" cy="4351338"/>
          </a:xfrm>
        </p:spPr>
      </p:pic>
    </p:spTree>
    <p:extLst>
      <p:ext uri="{BB962C8B-B14F-4D97-AF65-F5344CB8AC3E}">
        <p14:creationId xmlns:p14="http://schemas.microsoft.com/office/powerpoint/2010/main" val="66234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6F9A-924A-F4F4-853F-14791641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Papers to Write:</a:t>
            </a:r>
            <a:br>
              <a:rPr lang="en-US" dirty="0"/>
            </a:br>
            <a:r>
              <a:rPr lang="en-US" sz="2400" dirty="0">
                <a:hlinkClick r:id="rId2"/>
              </a:rPr>
              <a:t>https://github.com/kwchurch/JSALT_Better_Together/blob/main/stuff_to_do/papers.md</a:t>
            </a:r>
            <a:r>
              <a:rPr lang="en-US" sz="2400" dirty="0"/>
              <a:t> 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DB0D-B9B7-FE96-B182-F2DC0D91B0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Overview paper, summarizing the best of the final presentation: Ken (and everyone)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Perplexity Experiments: </a:t>
            </a:r>
            <a:r>
              <a:rPr lang="en-US" b="0" i="0" dirty="0" err="1">
                <a:effectLst/>
                <a:latin typeface="-apple-system"/>
              </a:rPr>
              <a:t>Abteen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Random Walk Experiments: Peter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Local Citation Recommendation Methods: Peter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Related Work Hypothesis: Rodolfo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Predict Year: Melissa, Shabnam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-apple-system"/>
              </a:rPr>
              <a:t>ProNE</a:t>
            </a:r>
            <a:r>
              <a:rPr lang="en-US" b="0" i="0" dirty="0">
                <a:effectLst/>
                <a:latin typeface="-apple-system"/>
              </a:rPr>
              <a:t> Production Runs: Ben, John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GNNs: Sandeep, Hui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5ACEB-38CC-46B5-41A1-B1C7E45A29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Benchmarks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Random Walks: Ken, Peter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Perplexity: </a:t>
            </a:r>
            <a:r>
              <a:rPr lang="en-US" b="0" i="0" dirty="0" err="1">
                <a:effectLst/>
                <a:latin typeface="-apple-system"/>
              </a:rPr>
              <a:t>Abteen</a:t>
            </a:r>
            <a:endParaRPr lang="en-US" b="0" i="0" dirty="0"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Local Citation Recommendation Methods: Peter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Related Work: Rodolfo, John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Resources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-apple-system"/>
              </a:rPr>
              <a:t>ProNE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b="0" i="0" dirty="0" err="1">
                <a:effectLst/>
                <a:latin typeface="-apple-system"/>
              </a:rPr>
              <a:t>Embeddgings</a:t>
            </a:r>
            <a:r>
              <a:rPr lang="en-US" b="0" i="0" dirty="0">
                <a:effectLst/>
                <a:latin typeface="-apple-system"/>
              </a:rPr>
              <a:t>: Ken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 err="1">
                <a:effectLst/>
                <a:latin typeface="-apple-system"/>
              </a:rPr>
              <a:t>Embeddgings</a:t>
            </a:r>
            <a:r>
              <a:rPr lang="en-US" b="0" i="0" dirty="0">
                <a:effectLst/>
                <a:latin typeface="-apple-system"/>
              </a:rPr>
              <a:t> for Bins: Ken, John, Ben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Embeddings for </a:t>
            </a:r>
            <a:r>
              <a:rPr lang="en-US" b="0" i="0" dirty="0" err="1">
                <a:effectLst/>
                <a:latin typeface="-apple-system"/>
              </a:rPr>
              <a:t>SciNCL</a:t>
            </a:r>
            <a:r>
              <a:rPr lang="en-US" b="0" i="0" dirty="0">
                <a:effectLst/>
                <a:latin typeface="-apple-system"/>
              </a:rPr>
              <a:t>, Specter1, Specter2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GNNs: Sandeep, Hui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Tools: Need to edit GitHub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Website Features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-apple-system"/>
              </a:rPr>
              <a:t>Experiments to Run</a:t>
            </a:r>
          </a:p>
        </p:txBody>
      </p:sp>
    </p:spTree>
    <p:extLst>
      <p:ext uri="{BB962C8B-B14F-4D97-AF65-F5344CB8AC3E}">
        <p14:creationId xmlns:p14="http://schemas.microsoft.com/office/powerpoint/2010/main" val="285055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DA30-9063-917B-8CA4-2FD9FF6E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Site: </a:t>
            </a:r>
            <a:r>
              <a:rPr lang="en-US" dirty="0">
                <a:hlinkClick r:id="rId2"/>
              </a:rPr>
              <a:t>http://34.204.188.58/similar.html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5AFAB-EF5E-2C67-F38F-782FEBAC9F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Desiderata</a:t>
            </a:r>
          </a:p>
          <a:p>
            <a:pPr lvl="1"/>
            <a:r>
              <a:rPr lang="en-US" dirty="0"/>
              <a:t>Form makes it easy to specify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  <a:hlinkClick r:id="rId3"/>
              </a:rPr>
              <a:t>similar?CorpusId=3051291</a:t>
            </a:r>
            <a:endParaRPr lang="en-US" b="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  <a:hlinkClick r:id="rId4"/>
              </a:rPr>
              <a:t>similar?search=deepwalk</a:t>
            </a:r>
            <a:endParaRPr lang="en-US" b="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  <a:hlinkClick r:id="rId5"/>
              </a:rPr>
              <a:t>similar?query=deepwalk</a:t>
            </a:r>
            <a:endParaRPr lang="en-US" b="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  <a:hlinkClick r:id="rId6"/>
              </a:rPr>
              <a:t>similar?author=Povey&amp;limit=10</a:t>
            </a:r>
            <a:endParaRPr lang="en-US" dirty="0">
              <a:solidFill>
                <a:srgbClr val="000000"/>
              </a:solidFill>
              <a:latin typeface="Times" pitchFamily="2" charset="0"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  <a:hlinkClick r:id="rId7"/>
              </a:rPr>
              <a:t>embedding=specter</a:t>
            </a:r>
            <a:endParaRPr lang="en-US" dirty="0">
              <a:solidFill>
                <a:srgbClr val="000000"/>
              </a:solidFill>
              <a:latin typeface="Times" pitchFamily="2" charset="0"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  <a:hlinkClick r:id="rId8"/>
              </a:rPr>
              <a:t>embedding=specter2</a:t>
            </a:r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  <a:hlinkClick r:id="rId9"/>
              </a:rPr>
              <a:t>embedding=scincl</a:t>
            </a:r>
            <a:endParaRPr lang="en-US" dirty="0">
              <a:solidFill>
                <a:srgbClr val="000000"/>
              </a:solidFill>
              <a:latin typeface="Times" pitchFamily="2" charset="0"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  <a:hlinkClick r:id="rId10"/>
              </a:rPr>
              <a:t>embedding=proposed</a:t>
            </a:r>
            <a:endParaRPr lang="en-US" b="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pPr lvl="2"/>
            <a:endParaRPr lang="en-US" dirty="0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63F6C4A-C665-B7BE-ABC3-6557F852D7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11"/>
          <a:stretch>
            <a:fillRect/>
          </a:stretch>
        </p:blipFill>
        <p:spPr>
          <a:xfrm>
            <a:off x="838200" y="2458350"/>
            <a:ext cx="5181600" cy="3085887"/>
          </a:xfrm>
        </p:spPr>
      </p:pic>
    </p:spTree>
    <p:extLst>
      <p:ext uri="{BB962C8B-B14F-4D97-AF65-F5344CB8AC3E}">
        <p14:creationId xmlns:p14="http://schemas.microsoft.com/office/powerpoint/2010/main" val="67792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A9DA-842F-F3DE-FF76-A30F7243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7189AB-8813-FADA-018D-8756DE356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Cos-</a:t>
                </a:r>
                <a:r>
                  <a:rPr lang="en-US" dirty="0" err="1"/>
                  <a:t>Dist</a:t>
                </a:r>
                <a:r>
                  <a:rPr lang="en-US" dirty="0"/>
                  <a:t>: cosines on embeddings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distance in citation graph</a:t>
                </a:r>
              </a:p>
              <a:p>
                <a:r>
                  <a:rPr lang="en-US" dirty="0"/>
                  <a:t>Strong Baseline: (we should add this baseline to web site)</a:t>
                </a:r>
              </a:p>
              <a:p>
                <a:pPr lvl="1"/>
                <a:r>
                  <a:rPr lang="en-US" dirty="0"/>
                  <a:t>Query: a corpus id</a:t>
                </a:r>
              </a:p>
              <a:p>
                <a:pPr lvl="1"/>
                <a:r>
                  <a:rPr lang="en-US" dirty="0"/>
                  <a:t>Similar docs: 1-hop neighborhood</a:t>
                </a:r>
              </a:p>
              <a:p>
                <a:r>
                  <a:rPr lang="en-US" dirty="0"/>
                  <a:t>Probably can’t beat this baseline </a:t>
                </a:r>
              </a:p>
              <a:p>
                <a:pPr lvl="1"/>
                <a:r>
                  <a:rPr lang="en-US" dirty="0"/>
                  <a:t>when we have the 1-hop neighborhood</a:t>
                </a:r>
              </a:p>
              <a:p>
                <a:pPr lvl="1"/>
                <a:r>
                  <a:rPr lang="en-US" dirty="0"/>
                  <a:t>What papers should I read?</a:t>
                </a:r>
              </a:p>
              <a:p>
                <a:r>
                  <a:rPr lang="en-US" dirty="0"/>
                  <a:t>But Peter &amp; Rodolfo suggest we can beat baseline in some cases:</a:t>
                </a:r>
              </a:p>
              <a:p>
                <a:pPr lvl="1"/>
                <a:r>
                  <a:rPr lang="en-US" dirty="0"/>
                  <a:t>Forecasting / Missing Values: </a:t>
                </a:r>
              </a:p>
              <a:p>
                <a:pPr lvl="2"/>
                <a:r>
                  <a:rPr lang="en-US" dirty="0"/>
                  <a:t>What papers should I cite?</a:t>
                </a:r>
              </a:p>
              <a:p>
                <a:pPr lvl="2"/>
                <a:r>
                  <a:rPr lang="en-US" dirty="0"/>
                  <a:t>We don’t have the 1-hop neighborhood for papers that have not been published (yet)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B7189AB-8813-FADA-018D-8756DE356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09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A0A2-FA91-7FC9-F1A2-791E6D95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Resource: </a:t>
            </a:r>
            <a:br>
              <a:rPr lang="en-US" dirty="0"/>
            </a:br>
            <a:r>
              <a:rPr lang="en-US" dirty="0"/>
              <a:t>125M Specter2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2F9E-EE78-1B89-5B99-97429BDC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 Globus </a:t>
            </a:r>
          </a:p>
          <a:p>
            <a:pPr lvl="1"/>
            <a:r>
              <a:rPr lang="en-US" sz="2000" dirty="0"/>
              <a:t>$</a:t>
            </a:r>
            <a:r>
              <a:rPr lang="en-US" sz="2000" dirty="0" err="1"/>
              <a:t>JSALTdir</a:t>
            </a:r>
            <a:r>
              <a:rPr lang="en-US" sz="2000" dirty="0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2000" dirty="0" err="1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semantic_scholar</a:t>
            </a:r>
            <a:r>
              <a:rPr lang="en-US" sz="2000" dirty="0">
                <a:solidFill>
                  <a:srgbClr val="090909"/>
                </a:solidFill>
                <a:effectLst/>
                <a:latin typeface="Menlo" panose="020B0609030804020204" pitchFamily="49" charset="0"/>
              </a:rPr>
              <a:t>/embeddings/specter2_from_doug</a:t>
            </a:r>
          </a:p>
          <a:p>
            <a:pPr lvl="1"/>
            <a:r>
              <a:rPr lang="en-US" dirty="0"/>
              <a:t> They were unhappy with our website specter2 embeddings</a:t>
            </a:r>
          </a:p>
          <a:p>
            <a:pPr lvl="1"/>
            <a:r>
              <a:rPr lang="en-US" dirty="0" err="1"/>
              <a:t>Huggingface</a:t>
            </a:r>
            <a:r>
              <a:rPr lang="en-US" dirty="0"/>
              <a:t>: </a:t>
            </a:r>
          </a:p>
          <a:p>
            <a:pPr lvl="2"/>
            <a:r>
              <a:rPr lang="en-US" dirty="0" err="1"/>
              <a:t>allenai</a:t>
            </a:r>
            <a:r>
              <a:rPr lang="en-US" dirty="0"/>
              <a:t>/specter2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0" i="0" u="sng" dirty="0">
                <a:effectLst/>
                <a:latin typeface="Source Sans Pro" panose="020B0503030403020204" pitchFamily="34" charset="0"/>
                <a:hlinkClick r:id="rId2"/>
              </a:rPr>
              <a:t>allenai/specter2_base</a:t>
            </a:r>
            <a:endParaRPr lang="en-US" b="0" i="0" u="sng" dirty="0">
              <a:effectLst/>
              <a:latin typeface="Source Sans Pro" panose="020B0503030403020204" pitchFamily="34" charset="0"/>
            </a:endParaRPr>
          </a:p>
          <a:p>
            <a:pPr lvl="2"/>
            <a:r>
              <a:rPr lang="en-US" dirty="0" err="1"/>
              <a:t>allenai</a:t>
            </a:r>
            <a:r>
              <a:rPr lang="en-US" dirty="0"/>
              <a:t>/specter2_proximity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0" i="0" u="sng" dirty="0">
                <a:effectLst/>
                <a:latin typeface="Source Sans Pro" panose="020B0503030403020204" pitchFamily="34" charset="0"/>
                <a:hlinkClick r:id="rId3"/>
              </a:rPr>
              <a:t>allenai/specter2</a:t>
            </a:r>
            <a:endParaRPr lang="en-US" b="0" i="0" u="sng" dirty="0">
              <a:effectLst/>
              <a:latin typeface="Source Sans Pro" panose="020B0503030403020204" pitchFamily="34" charset="0"/>
            </a:endParaRPr>
          </a:p>
          <a:p>
            <a:pPr lvl="1"/>
            <a:r>
              <a:rPr lang="en-US" dirty="0"/>
              <a:t>Hypo: both models are highly correlated with one another; ANN is a bigger deal</a:t>
            </a:r>
          </a:p>
          <a:p>
            <a:r>
              <a:rPr lang="en-US" dirty="0"/>
              <a:t>Fear: </a:t>
            </a:r>
          </a:p>
          <a:p>
            <a:pPr lvl="1"/>
            <a:r>
              <a:rPr lang="en-US" dirty="0"/>
              <a:t>ANN may need more work</a:t>
            </a:r>
          </a:p>
          <a:p>
            <a:pPr lvl="1"/>
            <a:r>
              <a:rPr lang="en-US" dirty="0"/>
              <a:t>Not enough indexes / offset is too small</a:t>
            </a:r>
          </a:p>
          <a:p>
            <a:pPr lvl="1"/>
            <a:r>
              <a:rPr lang="en-US" dirty="0"/>
              <a:t>There appear to be more good matches than the ones we are reporting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Gold Standard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JSALTsrc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brute_force_cosines_kwc.py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1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533</Words>
  <Application>Microsoft Macintosh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Cambria Math</vt:lpstr>
      <vt:lpstr>Menlo</vt:lpstr>
      <vt:lpstr>Source Sans Pro</vt:lpstr>
      <vt:lpstr>Times</vt:lpstr>
      <vt:lpstr>Office Theme</vt:lpstr>
      <vt:lpstr>Stuff to do</vt:lpstr>
      <vt:lpstr>Pointers to Overleaf, YouTube, etc.</vt:lpstr>
      <vt:lpstr>Production Runs  https://github.com/kwchurch/JSALT_Better_Together/blob/main/status/combined.md </vt:lpstr>
      <vt:lpstr>Papers to Write: https://github.com/kwchurch/JSALT_Better_Together/blob/main/stuff_to_do/papers.md </vt:lpstr>
      <vt:lpstr>Web Site: http://34.204.188.58/similar.html </vt:lpstr>
      <vt:lpstr>Hypotheses</vt:lpstr>
      <vt:lpstr>New Resource:  125M Specter2 Vectors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 15</dc:title>
  <dc:creator>Church, Kenneth</dc:creator>
  <cp:lastModifiedBy>Kenneth Church</cp:lastModifiedBy>
  <cp:revision>4</cp:revision>
  <dcterms:created xsi:type="dcterms:W3CDTF">2023-08-15T03:57:34Z</dcterms:created>
  <dcterms:modified xsi:type="dcterms:W3CDTF">2023-08-15T05:23:06Z</dcterms:modified>
</cp:coreProperties>
</file>