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385BF6-3139-431E-B1CD-F22DDE616DE4}">
  <a:tblStyle styleId="{EB385BF6-3139-431E-B1CD-F22DDE616D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e18b39b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5e18b39bf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e18b39bf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e18b39bf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e18b39bf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e18b39bf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e18b39bf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e18b39bf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e18b39bf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e18b39bf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18b39bf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18b39bf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e18b39bf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e18b39bf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e18b39bf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e18b39bf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e18b39bf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e18b39bf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e18b39bf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e18b39bf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e18b39bf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e18b39bf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e18b39b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e18b39b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e18b39bf2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e18b39bf2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e18b39bf2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e18b39bf2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e18b39bf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e18b39bf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e18b39bf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5e18b39bf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Refer to original paper before this. Link prediction refers to many things – earlier was one of simpler ones, whether i cites j. Introducing more complex problem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Reduce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? answer, not q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use animations?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Emphasize task as predicting citations associated with citing sentence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e18b39bf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e18b39bf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e18b39bf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e18b39bf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e18b39bf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e18b39bf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e18b39bf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e18b39bf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e18b39bf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e18b39bf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e18b39bf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e18b39bf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e18b39b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e18b39b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e18b39bf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e18b39bf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e18b39bf2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e18b39bf2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e18b39bf2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e18b39bf2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e18b39bf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e18b39bf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e18b39bf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e18b39bf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e18b39bf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e18b39bf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e18b39bf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5e18b39bf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e18b39bf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e18b39bf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e18b39bf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e18b39bf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e18b39b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e18b39b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e18b39b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e18b39b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e18b39b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e18b39b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e18b39bf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e18b39bf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e18b39b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e18b39b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e18b39bf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e18b39b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Better Together</a:t>
            </a:r>
            <a:endParaRPr/>
          </a:p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A picture containing text, screenshot&#10;&#10;Description automatically generated" id="63" name="Google Shape;6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054" y="1369219"/>
            <a:ext cx="72999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854989" y="1402307"/>
            <a:ext cx="1735800" cy="30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from Bin 46 - Full Picture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13" y="1076277"/>
            <a:ext cx="736358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for all Train-Test Splits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825" y="947325"/>
            <a:ext cx="4196173" cy="419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1" y="3107950"/>
            <a:ext cx="3680553" cy="19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954914"/>
            <a:ext cx="3680573" cy="1994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4"/>
          <p:cNvCxnSpPr/>
          <p:nvPr/>
        </p:nvCxnSpPr>
        <p:spPr>
          <a:xfrm>
            <a:off x="3956225" y="3470350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4"/>
          <p:cNvCxnSpPr/>
          <p:nvPr/>
        </p:nvCxnSpPr>
        <p:spPr>
          <a:xfrm>
            <a:off x="3967200" y="2657050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4"/>
          <p:cNvSpPr txBox="1"/>
          <p:nvPr/>
        </p:nvSpPr>
        <p:spPr>
          <a:xfrm>
            <a:off x="5480975" y="4303850"/>
            <a:ext cx="11079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Easy</a:t>
            </a:r>
            <a:endParaRPr b="1"/>
          </a:p>
        </p:txBody>
      </p:sp>
      <p:sp>
        <p:nvSpPr>
          <p:cNvPr id="139" name="Google Shape;139;p24"/>
          <p:cNvSpPr txBox="1"/>
          <p:nvPr/>
        </p:nvSpPr>
        <p:spPr>
          <a:xfrm>
            <a:off x="7463100" y="1477925"/>
            <a:ext cx="11079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Hard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40" name="Google Shape;140;p24"/>
          <p:cNvCxnSpPr/>
          <p:nvPr/>
        </p:nvCxnSpPr>
        <p:spPr>
          <a:xfrm>
            <a:off x="5491150" y="1122225"/>
            <a:ext cx="26631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4"/>
          <p:cNvSpPr txBox="1"/>
          <p:nvPr/>
        </p:nvSpPr>
        <p:spPr>
          <a:xfrm>
            <a:off x="6040075" y="733025"/>
            <a:ext cx="1921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Further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Forecasting for all Train-Test Splits - Extremes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825" y="947325"/>
            <a:ext cx="4196173" cy="4196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5"/>
          <p:cNvCxnSpPr/>
          <p:nvPr/>
        </p:nvCxnSpPr>
        <p:spPr>
          <a:xfrm>
            <a:off x="3967200" y="4679975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5"/>
          <p:cNvCxnSpPr/>
          <p:nvPr/>
        </p:nvCxnSpPr>
        <p:spPr>
          <a:xfrm>
            <a:off x="4038350" y="1589725"/>
            <a:ext cx="120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77525"/>
            <a:ext cx="3629225" cy="196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887" y="923925"/>
            <a:ext cx="3584036" cy="19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5480975" y="4303850"/>
            <a:ext cx="11079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Easy</a:t>
            </a:r>
            <a:endParaRPr b="1"/>
          </a:p>
        </p:txBody>
      </p:sp>
      <p:sp>
        <p:nvSpPr>
          <p:cNvPr id="154" name="Google Shape;154;p25"/>
          <p:cNvSpPr txBox="1"/>
          <p:nvPr/>
        </p:nvSpPr>
        <p:spPr>
          <a:xfrm>
            <a:off x="7463100" y="1477925"/>
            <a:ext cx="11079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Hard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Size vs Forecast Ability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50" y="1105800"/>
            <a:ext cx="6967224" cy="393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6"/>
          <p:cNvCxnSpPr/>
          <p:nvPr/>
        </p:nvCxnSpPr>
        <p:spPr>
          <a:xfrm>
            <a:off x="1724876" y="2139185"/>
            <a:ext cx="6170100" cy="10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3253860" y="1435900"/>
            <a:ext cx="29400" cy="304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150" y="3622825"/>
            <a:ext cx="3196974" cy="7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Size vs Forecast Ability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50" y="1105800"/>
            <a:ext cx="6967224" cy="3936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7"/>
          <p:cNvCxnSpPr/>
          <p:nvPr/>
        </p:nvCxnSpPr>
        <p:spPr>
          <a:xfrm>
            <a:off x="1724876" y="2139185"/>
            <a:ext cx="6170100" cy="10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7"/>
          <p:cNvCxnSpPr/>
          <p:nvPr/>
        </p:nvCxnSpPr>
        <p:spPr>
          <a:xfrm>
            <a:off x="3253860" y="1435900"/>
            <a:ext cx="29400" cy="304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150" y="3622825"/>
            <a:ext cx="3196974" cy="79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/>
          <p:nvPr/>
        </p:nvCxnSpPr>
        <p:spPr>
          <a:xfrm rot="10800000">
            <a:off x="3285300" y="2158950"/>
            <a:ext cx="1402800" cy="81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7"/>
          <p:cNvSpPr txBox="1"/>
          <p:nvPr/>
        </p:nvSpPr>
        <p:spPr>
          <a:xfrm>
            <a:off x="4688100" y="2735100"/>
            <a:ext cx="308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Context &gt; Text: Metcalfe’s Law!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 Distance vs Accuracy 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200" y="1582325"/>
            <a:ext cx="6303596" cy="3561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8"/>
          <p:cNvCxnSpPr/>
          <p:nvPr/>
        </p:nvCxnSpPr>
        <p:spPr>
          <a:xfrm>
            <a:off x="1623300" y="1612013"/>
            <a:ext cx="61245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8"/>
          <p:cNvSpPr txBox="1"/>
          <p:nvPr/>
        </p:nvSpPr>
        <p:spPr>
          <a:xfrm>
            <a:off x="1329475" y="1156313"/>
            <a:ext cx="2754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Short-range Forecasting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6077700" y="1111925"/>
            <a:ext cx="27546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Long-range Forecasting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Text, Context, and Better Together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436" y="1017725"/>
            <a:ext cx="7039124" cy="393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Text, Context, and Better Together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241" y="1017725"/>
            <a:ext cx="7379507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Intrinsic Evaluation</a:t>
            </a:r>
            <a:r>
              <a:rPr lang="en-GB"/>
              <a:t> - Random Walk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79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Context works: ProNE model is effective for modelling document links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Intrinsic Evaluation</a:t>
            </a:r>
            <a:r>
              <a:rPr lang="en-GB"/>
              <a:t> - Random Walk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79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Context works: ProNE model is effective for modelling document 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large (50M+) train collection is required to get the best out of ProNE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Working with scale is </a:t>
            </a:r>
            <a:r>
              <a:rPr b="1" lang="en-GB"/>
              <a:t>required (Metcalfe's Law)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At lower scales, text is better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3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Intrinsic Evaluation</a:t>
            </a:r>
            <a:r>
              <a:rPr lang="en-GB"/>
              <a:t> - Random Walk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70" name="Google Shape;70;p15"/>
          <p:cNvSpPr txBox="1"/>
          <p:nvPr/>
        </p:nvSpPr>
        <p:spPr>
          <a:xfrm>
            <a:off x="374075" y="1285900"/>
            <a:ext cx="46011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Randomly pick start paper </a:t>
            </a:r>
            <a:r>
              <a:rPr b="1" lang="en-GB"/>
              <a:t>a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575" y="861500"/>
            <a:ext cx="3864024" cy="292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Intrinsic Evaluation</a:t>
            </a:r>
            <a:r>
              <a:rPr lang="en-GB"/>
              <a:t> - Random Walk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79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Context works: ProNE model is effective for modelling document 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large (50M+) train collection is required to get the best out of ProNE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Working with scale is </a:t>
            </a:r>
            <a:r>
              <a:rPr b="1" lang="en-GB"/>
              <a:t>required (Metcalfe's Law)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At lower scales, text is better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Forecasting gets harder as we move out from the training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Models are always rotting, incremental updates are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Intrinsic Evaluation</a:t>
            </a:r>
            <a:r>
              <a:rPr lang="en-GB"/>
              <a:t> - Random Walk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79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Context works: ProNE model is effective for modelling document 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large (50M+) train collection is required to get the best out of ProNE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Working with scale is </a:t>
            </a:r>
            <a:r>
              <a:rPr b="1" lang="en-GB"/>
              <a:t>required (Metcalfe's Law)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At lower scales, text is better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Forecasting gets harder as we move out from the training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Models are always rotting, incremental updates are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Text is a baseline, can use as a fallback to further improve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Text+Context: Better Together!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en-GB"/>
              <a:t>Extrinsic Evaluation</a:t>
            </a:r>
            <a:r>
              <a:rPr lang="en-GB"/>
              <a:t> – Local Citation Recommendation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52475"/>
            <a:ext cx="7019400" cy="3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Citation Recommendation = ‘What should I cite?’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Local Citation Recommendation = ‘What should I cite here in the document?’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Established task, many datasets (FullTextPeerRead 10K - RefSeer 3M samples)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create our own task from full text Semantic Scholar Data (</a:t>
            </a:r>
            <a:r>
              <a:rPr lang="en-GB" sz="1800"/>
              <a:t>S2ORC</a:t>
            </a:r>
            <a:r>
              <a:rPr lang="en-GB"/>
              <a:t>)</a:t>
            </a:r>
            <a:endParaRPr sz="1200"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-GB" sz="1800"/>
              <a:t>Every citing sentence (400M) is a data point (400M samples)</a:t>
            </a:r>
            <a:endParaRPr sz="1800"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1800"/>
              <a:t>Any Full-text paper in S2ORC (12M) is a valid source</a:t>
            </a:r>
            <a:endParaRPr sz="1800"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1800"/>
              <a:t>Any paper is Semantic Scholar (200M) is a valid target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Local Citation Recommendation Format</a:t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4" cy="325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 Methods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152475"/>
            <a:ext cx="39492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88"/>
              <a:t>Text-based Search</a:t>
            </a:r>
            <a:endParaRPr sz="19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Citing Sentences</a:t>
            </a:r>
            <a:endParaRPr sz="17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Embeddings of the citing sentence -&gt; citing sentences, return their target id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Title+Citing Sentence</a:t>
            </a:r>
            <a:endParaRPr sz="17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Embeddings of the title+citing sentence -&gt; other titles and abstracts, return their id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Title+Abstract</a:t>
            </a:r>
            <a:endParaRPr sz="17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Embeddings of the title+abstract -&gt; other titles and abstracts, return their id</a:t>
            </a:r>
            <a:endParaRPr sz="1300"/>
          </a:p>
        </p:txBody>
      </p:sp>
      <p:sp>
        <p:nvSpPr>
          <p:cNvPr id="240" name="Google Shape;240;p37"/>
          <p:cNvSpPr txBox="1"/>
          <p:nvPr/>
        </p:nvSpPr>
        <p:spPr>
          <a:xfrm>
            <a:off x="6088725" y="1311200"/>
            <a:ext cx="174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Citing Sentences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4572000" y="1843925"/>
            <a:ext cx="4260300" cy="1036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Author</a:t>
            </a:r>
            <a:r>
              <a:rPr lang="en-GB"/>
              <a:t>: Alan Turing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Title</a:t>
            </a:r>
            <a:r>
              <a:rPr lang="en-GB"/>
              <a:t>: “On Computable Numbers”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Abstract</a:t>
            </a:r>
            <a:r>
              <a:rPr lang="en-GB"/>
              <a:t>: “The 'computable' numbers may be described briefly as [...]”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 txBox="1"/>
          <p:nvPr/>
        </p:nvSpPr>
        <p:spPr>
          <a:xfrm>
            <a:off x="5084550" y="3114550"/>
            <a:ext cx="408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/>
        </p:nvSpPr>
        <p:spPr>
          <a:xfrm>
            <a:off x="4911750" y="2992575"/>
            <a:ext cx="32631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Often cited as ‘Turing Machine [paper]’ - but Turing never used those words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 Methods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4572000" y="1152475"/>
            <a:ext cx="39492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6"/>
              <a:t>Reference-based Search</a:t>
            </a:r>
            <a:endParaRPr sz="1846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702"/>
              <a:t>Source </a:t>
            </a:r>
            <a:endParaRPr sz="1702"/>
          </a:p>
          <a:p>
            <a:pPr indent="-31130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3"/>
              <a:buChar char="-"/>
            </a:pPr>
            <a:r>
              <a:rPr lang="en-GB" sz="1302"/>
              <a:t>ProNE embeddings of the source document -&gt; ProNE embeddings of the target document</a:t>
            </a:r>
            <a:endParaRPr sz="13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702"/>
              <a:t>‘Centroid Method’</a:t>
            </a:r>
            <a:endParaRPr sz="1702"/>
          </a:p>
          <a:p>
            <a:pPr indent="-31130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3"/>
              <a:buChar char="-"/>
            </a:pPr>
            <a:r>
              <a:rPr lang="en-GB" sz="1302"/>
              <a:t>Average of ProNE embeddings of other references -&gt; ProNE embeddings of the target document</a:t>
            </a:r>
            <a:endParaRPr sz="13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711"/>
              <a:t>Weighted </a:t>
            </a:r>
            <a:r>
              <a:rPr lang="en-GB" sz="1702"/>
              <a:t>‘Centroid Method’</a:t>
            </a:r>
            <a:endParaRPr sz="1711"/>
          </a:p>
          <a:p>
            <a:pPr indent="-31130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3"/>
              <a:buChar char="-"/>
            </a:pPr>
            <a:r>
              <a:rPr lang="en-GB" sz="1302"/>
              <a:t>Distance-weighted average of ProNE embeddings of other references -&gt; ProNE embeddings of the target document</a:t>
            </a:r>
            <a:endParaRPr sz="1302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 Methods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311700" y="1152475"/>
            <a:ext cx="39492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88"/>
              <a:t>Text-based Search</a:t>
            </a:r>
            <a:endParaRPr sz="198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Citing Sentences</a:t>
            </a:r>
            <a:endParaRPr sz="17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Embeddings of the citing sentence -&gt; citing sentences, return their target id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Title+Citing Sentence</a:t>
            </a:r>
            <a:endParaRPr sz="17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Embeddings of the title+citing sentence -&gt; other titles and abstracts, return their id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Title+Abstract</a:t>
            </a:r>
            <a:endParaRPr sz="17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Embeddings of the title+abstract -&gt; other titles and abstracts, return their id</a:t>
            </a:r>
            <a:endParaRPr sz="1300"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4572000" y="1152475"/>
            <a:ext cx="39492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846"/>
              <a:t>Reference-based Search</a:t>
            </a:r>
            <a:endParaRPr sz="1846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702"/>
              <a:t>Source </a:t>
            </a:r>
            <a:endParaRPr sz="1702"/>
          </a:p>
          <a:p>
            <a:pPr indent="-31130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3"/>
              <a:buChar char="-"/>
            </a:pPr>
            <a:r>
              <a:rPr lang="en-GB" sz="1302"/>
              <a:t>ProNE embeddings of the source document -&gt; ProNE embeddings of the target document</a:t>
            </a:r>
            <a:endParaRPr sz="13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702"/>
              <a:t>‘Centroid Method’</a:t>
            </a:r>
            <a:endParaRPr sz="1702"/>
          </a:p>
          <a:p>
            <a:pPr indent="-31130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3"/>
              <a:buChar char="-"/>
            </a:pPr>
            <a:r>
              <a:rPr lang="en-GB" sz="1302"/>
              <a:t>Average of ProNE embeddings of other references -&gt; ProNE embeddings of the target document</a:t>
            </a:r>
            <a:endParaRPr sz="13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711"/>
              <a:t>Weighted </a:t>
            </a:r>
            <a:r>
              <a:rPr lang="en-GB" sz="1702"/>
              <a:t>‘Centroid Method’</a:t>
            </a:r>
            <a:endParaRPr sz="1711"/>
          </a:p>
          <a:p>
            <a:pPr indent="-31130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3"/>
              <a:buChar char="-"/>
            </a:pPr>
            <a:r>
              <a:rPr lang="en-GB" sz="1302"/>
              <a:t>Distance-weighted average of ProNE embeddings of other references -&gt; ProNE embeddings of the target document</a:t>
            </a:r>
            <a:endParaRPr sz="1302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445025"/>
            <a:ext cx="86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Text vs Context R@100</a:t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0" y="1017725"/>
            <a:ext cx="5409874" cy="4071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3" name="Google Shape;263;p40"/>
          <p:cNvGraphicFramePr/>
          <p:nvPr/>
        </p:nvGraphicFramePr>
        <p:xfrm>
          <a:off x="5701525" y="147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{EB385BF6-3139-431E-B1CD-F22DDE616DE4}</a:tableStyleId>
              </a:tblPr>
              <a:tblGrid>
                <a:gridCol w="2544125"/>
                <a:gridCol w="6668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R@100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Specter1 Citing Sentences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0.1133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Specter2 Title+Citing Sentence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0.0067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SciNCL Title+Abstract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0.0194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Source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0.1898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0.2068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 Weighted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0.2156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4" name="Google Shape;264;p40"/>
          <p:cNvCxnSpPr/>
          <p:nvPr/>
        </p:nvCxnSpPr>
        <p:spPr>
          <a:xfrm flipH="1">
            <a:off x="1160725" y="2165125"/>
            <a:ext cx="3510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445025"/>
            <a:ext cx="86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Text vs Context R@100</a:t>
            </a:r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0" y="1017725"/>
            <a:ext cx="5409874" cy="4071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41"/>
          <p:cNvGraphicFramePr/>
          <p:nvPr/>
        </p:nvGraphicFramePr>
        <p:xfrm>
          <a:off x="5701525" y="147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{EB385BF6-3139-431E-B1CD-F22DDE616DE4}</a:tableStyleId>
              </a:tblPr>
              <a:tblGrid>
                <a:gridCol w="2544125"/>
                <a:gridCol w="6668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R@100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Specter1 Citing Sentences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0.1133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Specter2 Title+Citing Sentence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0.0067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SciNCL Title+Abstract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0.0194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Source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0.1898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0.2068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 Weighted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0.2156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2" name="Google Shape;272;p41"/>
          <p:cNvCxnSpPr/>
          <p:nvPr/>
        </p:nvCxnSpPr>
        <p:spPr>
          <a:xfrm flipH="1">
            <a:off x="1933250" y="3207400"/>
            <a:ext cx="3510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445025"/>
            <a:ext cx="86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Text vs Context R@100</a:t>
            </a:r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0" y="1017725"/>
            <a:ext cx="5409874" cy="4071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42"/>
          <p:cNvGraphicFramePr/>
          <p:nvPr/>
        </p:nvGraphicFramePr>
        <p:xfrm>
          <a:off x="5701525" y="147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{EB385BF6-3139-431E-B1CD-F22DDE616DE4}</a:tableStyleId>
              </a:tblPr>
              <a:tblGrid>
                <a:gridCol w="2544125"/>
                <a:gridCol w="6668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R@100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Specter1 Citing Sentences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0.1133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Specter2 Title+Citing Sentence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0.0067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SciNCL Title+Abstract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0.0194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Source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0.1898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0.2068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 Weighted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0.2156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p42"/>
          <p:cNvCxnSpPr/>
          <p:nvPr/>
        </p:nvCxnSpPr>
        <p:spPr>
          <a:xfrm flipH="1">
            <a:off x="2705800" y="3069800"/>
            <a:ext cx="3510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3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Intrinsic Evaluation - Random Walk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77" name="Google Shape;77;p16"/>
          <p:cNvSpPr txBox="1"/>
          <p:nvPr/>
        </p:nvSpPr>
        <p:spPr>
          <a:xfrm>
            <a:off x="374075" y="1285900"/>
            <a:ext cx="46011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Randomly pick start paper </a:t>
            </a:r>
            <a:r>
              <a:rPr b="1" lang="en-GB"/>
              <a:t>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Jump to any referenced or citing paper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575" y="861500"/>
            <a:ext cx="3864024" cy="292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45025"/>
            <a:ext cx="86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Text vs Context R@100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0" y="1017725"/>
            <a:ext cx="5409874" cy="4071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7" name="Google Shape;287;p43"/>
          <p:cNvGraphicFramePr/>
          <p:nvPr/>
        </p:nvGraphicFramePr>
        <p:xfrm>
          <a:off x="5701525" y="147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{EB385BF6-3139-431E-B1CD-F22DDE616DE4}</a:tableStyleId>
              </a:tblPr>
              <a:tblGrid>
                <a:gridCol w="2544125"/>
                <a:gridCol w="6668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R@100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Specter1 Citing Sentences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0.1133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Specter2 Title+Citing Sentence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0.0067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SciNCL Title+Abstract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0.0194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Source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0.1898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0.2068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 Weighted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0.2156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8" name="Google Shape;288;p43"/>
          <p:cNvCxnSpPr/>
          <p:nvPr/>
        </p:nvCxnSpPr>
        <p:spPr>
          <a:xfrm flipH="1">
            <a:off x="3458025" y="1397650"/>
            <a:ext cx="3510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311700" y="445025"/>
            <a:ext cx="86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Text vs Context R@100</a:t>
            </a: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0" y="1017725"/>
            <a:ext cx="5409874" cy="4071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44"/>
          <p:cNvGraphicFramePr/>
          <p:nvPr/>
        </p:nvGraphicFramePr>
        <p:xfrm>
          <a:off x="5701525" y="147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{EB385BF6-3139-431E-B1CD-F22DDE616DE4}</a:tableStyleId>
              </a:tblPr>
              <a:tblGrid>
                <a:gridCol w="2544125"/>
                <a:gridCol w="6668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R@100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Specter1 Citing Sentences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0.1133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Specter2 Title+Citing Sentence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0.0067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SciNCL Title+Abstract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0.0194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Source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0.1898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0.2068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 Weighted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0.2156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6" name="Google Shape;296;p44"/>
          <p:cNvCxnSpPr/>
          <p:nvPr/>
        </p:nvCxnSpPr>
        <p:spPr>
          <a:xfrm flipH="1">
            <a:off x="4221000" y="1280775"/>
            <a:ext cx="3510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type="title"/>
          </p:nvPr>
        </p:nvSpPr>
        <p:spPr>
          <a:xfrm>
            <a:off x="311700" y="445025"/>
            <a:ext cx="86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Text vs Context R@100</a:t>
            </a:r>
            <a:endParaRPr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50" y="1017725"/>
            <a:ext cx="5409874" cy="4071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45"/>
          <p:cNvGraphicFramePr/>
          <p:nvPr/>
        </p:nvGraphicFramePr>
        <p:xfrm>
          <a:off x="5701525" y="147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{EB385BF6-3139-431E-B1CD-F22DDE616DE4}</a:tableStyleId>
              </a:tblPr>
              <a:tblGrid>
                <a:gridCol w="2544125"/>
                <a:gridCol w="6668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R@100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Specter1 Citing Sentences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0.1133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Specter2 Title+Citing Sentence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0.0067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SciNCL Title+Abstract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0.0194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Source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0.1898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0.2068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ProNE Other-Centroid Weighted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0.2156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04" name="Google Shape;304;p45"/>
          <p:cNvCxnSpPr/>
          <p:nvPr/>
        </p:nvCxnSpPr>
        <p:spPr>
          <a:xfrm flipH="1">
            <a:off x="5064100" y="1199450"/>
            <a:ext cx="3510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Text Vs Context</a:t>
            </a:r>
            <a:endParaRPr/>
          </a:p>
        </p:txBody>
      </p:sp>
      <p:pic>
        <p:nvPicPr>
          <p:cNvPr id="310" name="Google Shape;31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9975"/>
            <a:ext cx="5057936" cy="38209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6"/>
          <p:cNvGraphicFramePr/>
          <p:nvPr/>
        </p:nvGraphicFramePr>
        <p:xfrm>
          <a:off x="5057925" y="15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{EB385BF6-3139-431E-B1CD-F22DDE616DE4}</a:tableStyleId>
              </a:tblPr>
              <a:tblGrid>
                <a:gridCol w="1928575"/>
                <a:gridCol w="537650"/>
                <a:gridCol w="466475"/>
                <a:gridCol w="507125"/>
                <a:gridCol w="5783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R@1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R@10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R@100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R@1000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Specter1 Citing Sentences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0.0622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0.0988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0.1133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0.1141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Specter2 Title+Citing Sentence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SciNCL Title+Abstract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ProNE Source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0.0684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0.1898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0.2717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ProNE Other-Centroid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0.0705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0.2068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0.3068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ProNE Other-Centroid Weighted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0.0771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0.2156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0.3195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2" name="Google Shape;312;p46"/>
          <p:cNvCxnSpPr/>
          <p:nvPr/>
        </p:nvCxnSpPr>
        <p:spPr>
          <a:xfrm flipH="1">
            <a:off x="916775" y="2610150"/>
            <a:ext cx="3510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Text Vs Context</a:t>
            </a:r>
            <a:endParaRPr/>
          </a:p>
        </p:txBody>
      </p:sp>
      <p:pic>
        <p:nvPicPr>
          <p:cNvPr id="318" name="Google Shape;3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9975"/>
            <a:ext cx="5057936" cy="38209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9" name="Google Shape;319;p47"/>
          <p:cNvGraphicFramePr/>
          <p:nvPr/>
        </p:nvGraphicFramePr>
        <p:xfrm>
          <a:off x="5057925" y="15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{EB385BF6-3139-431E-B1CD-F22DDE616DE4}</a:tableStyleId>
              </a:tblPr>
              <a:tblGrid>
                <a:gridCol w="1928575"/>
                <a:gridCol w="537650"/>
                <a:gridCol w="466475"/>
                <a:gridCol w="507125"/>
                <a:gridCol w="5783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Model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R@1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R@10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R@100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R@1000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Specter1 Citing Sentences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0.0622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0.0988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0.1133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0.1141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Specter2 Title+Citing Sentence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0.0033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0.0059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SciNCL Title+Abstract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0.0143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ProNE Source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0.0684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0.1898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0.2717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ProNE Other-Centroid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0.0093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0.0705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0.2068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0.3068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ProNE Other-Centroid Weighted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0.0771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0.2156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0.3195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20" name="Google Shape;320;p47"/>
          <p:cNvCxnSpPr/>
          <p:nvPr/>
        </p:nvCxnSpPr>
        <p:spPr>
          <a:xfrm flipH="1">
            <a:off x="4572000" y="1420950"/>
            <a:ext cx="3510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Conclusions</a:t>
            </a:r>
            <a:endParaRPr/>
          </a:p>
        </p:txBody>
      </p:sp>
      <p:sp>
        <p:nvSpPr>
          <p:cNvPr id="326" name="Google Shape;326;p48"/>
          <p:cNvSpPr txBox="1"/>
          <p:nvPr>
            <p:ph idx="1" type="body"/>
          </p:nvPr>
        </p:nvSpPr>
        <p:spPr>
          <a:xfrm>
            <a:off x="311700" y="1152475"/>
            <a:ext cx="83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Reference Recommendation at the 200M paper scale is possible but hard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Conclusions</a:t>
            </a:r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311700" y="1152475"/>
            <a:ext cx="83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Reference Recommendation at the 200M paper scale is possible but hard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Citing sentences are a great signal - but incomplete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get the information quickly (@10, then nothing more)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Recall@10 0.099, Recall@100 0.113 (</a:t>
            </a:r>
            <a:r>
              <a:rPr b="1" lang="en-GB"/>
              <a:t>+0.014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Conclusions</a:t>
            </a:r>
            <a:endParaRPr/>
          </a:p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311700" y="1152475"/>
            <a:ext cx="83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Reference Recommendation at the 200M paper scale is possible but hard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Citing sentences are a great signal - but incomplete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get the information quickly (@10, then nothing more)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Recall@10 0.099, Recall@100 0.113 (</a:t>
            </a:r>
            <a:r>
              <a:rPr b="1" lang="en-GB"/>
              <a:t>+0.014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As the intrinsic evaluation found, ProNE is very capable at link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Gain less strong initially but continues down the retrieval list (@100, @1000)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Local weighting adds around 0.01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chemeClr val="lt1"/>
                </a:highlight>
              </a:rPr>
              <a:t>R@10 0.077, R@100 0.216 (</a:t>
            </a:r>
            <a:r>
              <a:rPr b="1" lang="en-GB">
                <a:highlight>
                  <a:schemeClr val="lt1"/>
                </a:highlight>
              </a:rPr>
              <a:t>+</a:t>
            </a:r>
            <a:r>
              <a:rPr b="1" lang="en-GB">
                <a:highlight>
                  <a:schemeClr val="lt1"/>
                </a:highlight>
              </a:rPr>
              <a:t>0.139</a:t>
            </a:r>
            <a:r>
              <a:rPr lang="en-GB">
                <a:highlight>
                  <a:schemeClr val="lt1"/>
                </a:highlight>
              </a:rPr>
              <a:t>)</a:t>
            </a:r>
            <a:r>
              <a:rPr lang="en-GB">
                <a:highlight>
                  <a:schemeClr val="lt1"/>
                </a:highlight>
              </a:rPr>
              <a:t> R@1000 0.320 </a:t>
            </a:r>
            <a:r>
              <a:rPr lang="en-GB">
                <a:highlight>
                  <a:schemeClr val="lt1"/>
                </a:highlight>
              </a:rPr>
              <a:t>(</a:t>
            </a:r>
            <a:r>
              <a:rPr b="1" lang="en-GB">
                <a:highlight>
                  <a:schemeClr val="lt1"/>
                </a:highlight>
              </a:rPr>
              <a:t>+0.104</a:t>
            </a:r>
            <a:r>
              <a:rPr lang="en-GB">
                <a:highlight>
                  <a:schemeClr val="lt1"/>
                </a:highlight>
              </a:rPr>
              <a:t>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Conclusions</a:t>
            </a:r>
            <a:endParaRPr/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3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Reference Recommendation at the 200M paper scale is possible but hard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Citing sentences are a great signal - but incomplete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get the information quickly (@10, then nothing more)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Recall@10 0.099, Recall@100 0.113 (</a:t>
            </a:r>
            <a:r>
              <a:rPr b="1" lang="en-GB"/>
              <a:t>+0.014</a:t>
            </a:r>
            <a:r>
              <a:rPr lang="en-GB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As the intrinsic evaluation found, ProNE is very capable at link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Gain less strong initially but continues down the retrieval list (@100, @1000)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Local weighting adds around 0.01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highlight>
                  <a:schemeClr val="lt1"/>
                </a:highlight>
              </a:rPr>
              <a:t>R@10 0.077, R@100 0.216 (</a:t>
            </a:r>
            <a:r>
              <a:rPr b="1" lang="en-GB">
                <a:highlight>
                  <a:schemeClr val="lt1"/>
                </a:highlight>
              </a:rPr>
              <a:t>+0.139</a:t>
            </a:r>
            <a:r>
              <a:rPr lang="en-GB">
                <a:highlight>
                  <a:schemeClr val="lt1"/>
                </a:highlight>
              </a:rPr>
              <a:t>) R@1000 0.320 (</a:t>
            </a:r>
            <a:r>
              <a:rPr b="1" lang="en-GB">
                <a:highlight>
                  <a:schemeClr val="lt1"/>
                </a:highlight>
              </a:rPr>
              <a:t>+0.104</a:t>
            </a:r>
            <a:r>
              <a:rPr lang="en-GB">
                <a:highlight>
                  <a:schemeClr val="lt1"/>
                </a:highlight>
              </a:rPr>
              <a:t>)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lt1"/>
                </a:highlight>
              </a:rPr>
              <a:t>Title+Abstracts alone are pretty weak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work: combine citing sentence and ProNE systems for recommendation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3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Intrinsic Evaluation - Random Walk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84" name="Google Shape;84;p17"/>
          <p:cNvSpPr txBox="1"/>
          <p:nvPr/>
        </p:nvSpPr>
        <p:spPr>
          <a:xfrm>
            <a:off x="374075" y="1285900"/>
            <a:ext cx="46011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Randomly pick start paper </a:t>
            </a:r>
            <a:r>
              <a:rPr b="1" lang="en-GB"/>
              <a:t>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Jump to any referenced or citing paper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Repeat to reach final paper </a:t>
            </a:r>
            <a:r>
              <a:rPr b="1" lang="en-GB">
                <a:solidFill>
                  <a:schemeClr val="dk1"/>
                </a:solidFill>
              </a:rPr>
              <a:t>b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575" y="861500"/>
            <a:ext cx="3864024" cy="292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3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Intrinsic Evaluation - Random Walk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91" name="Google Shape;91;p18"/>
          <p:cNvSpPr txBox="1"/>
          <p:nvPr/>
        </p:nvSpPr>
        <p:spPr>
          <a:xfrm>
            <a:off x="374075" y="1285900"/>
            <a:ext cx="46011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Randomly pick start paper </a:t>
            </a:r>
            <a:r>
              <a:rPr b="1" lang="en-GB"/>
              <a:t>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Jump to any referenced or citing paper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Repeat to reach final paper </a:t>
            </a:r>
            <a:r>
              <a:rPr b="1" lang="en-GB"/>
              <a:t>b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Verify the shortest path between </a:t>
            </a:r>
            <a:r>
              <a:rPr b="1" lang="en-GB"/>
              <a:t>a</a:t>
            </a:r>
            <a:r>
              <a:rPr lang="en-GB"/>
              <a:t> and </a:t>
            </a:r>
            <a:r>
              <a:rPr b="1" lang="en-GB"/>
              <a:t>b</a:t>
            </a:r>
            <a:r>
              <a:rPr lang="en-GB"/>
              <a:t> is in [1,4]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575" y="861500"/>
            <a:ext cx="3864024" cy="292143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937850" y="2088575"/>
            <a:ext cx="11787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 2-hop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3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Intrinsic Evaluation - Random Walk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99" name="Google Shape;99;p19"/>
          <p:cNvSpPr txBox="1"/>
          <p:nvPr/>
        </p:nvSpPr>
        <p:spPr>
          <a:xfrm>
            <a:off x="374075" y="1285900"/>
            <a:ext cx="46011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Randomly pick start paper </a:t>
            </a:r>
            <a:r>
              <a:rPr b="1" lang="en-GB"/>
              <a:t>a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Jump to any referenced or citing paper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Repeat to reach final paper </a:t>
            </a:r>
            <a:r>
              <a:rPr b="1" lang="en-GB"/>
              <a:t>b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Verify the shortest path between </a:t>
            </a:r>
            <a:r>
              <a:rPr b="1" lang="en-GB"/>
              <a:t>a</a:t>
            </a:r>
            <a:r>
              <a:rPr lang="en-GB"/>
              <a:t> and </a:t>
            </a:r>
            <a:r>
              <a:rPr b="1" lang="en-GB"/>
              <a:t>b</a:t>
            </a:r>
            <a:r>
              <a:rPr lang="en-GB"/>
              <a:t> is in [1,4]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It’s cheap to collect these of random walks, we have 3M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Hypothesis: representation models should have higher similarity for 1 hop than 2-4 hops.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575" y="861500"/>
            <a:ext cx="3864024" cy="292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3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Intrinsic Evaluation - Random Walk Forecasting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sp>
        <p:nvSpPr>
          <p:cNvPr id="106" name="Google Shape;106;p20"/>
          <p:cNvSpPr txBox="1"/>
          <p:nvPr/>
        </p:nvSpPr>
        <p:spPr>
          <a:xfrm>
            <a:off x="374075" y="1285900"/>
            <a:ext cx="46011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Can assign walks to bins for forecast evaluation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Walk bin = max(bin(</a:t>
            </a:r>
            <a:r>
              <a:rPr b="1" lang="en-GB">
                <a:solidFill>
                  <a:schemeClr val="dk1"/>
                </a:solidFill>
              </a:rPr>
              <a:t>a</a:t>
            </a:r>
            <a:r>
              <a:rPr lang="en-GB">
                <a:solidFill>
                  <a:schemeClr val="dk1"/>
                </a:solidFill>
              </a:rPr>
              <a:t>), bin(</a:t>
            </a:r>
            <a:r>
              <a:rPr b="1" lang="en-GB">
                <a:solidFill>
                  <a:schemeClr val="dk1"/>
                </a:solidFill>
              </a:rPr>
              <a:t>b</a:t>
            </a:r>
            <a:r>
              <a:rPr lang="en-GB">
                <a:solidFill>
                  <a:schemeClr val="dk1"/>
                </a:solidFill>
              </a:rPr>
              <a:t>))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Given the ProNE trained models, how well can they: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Remember from train (bin&lt;=train split)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Predict the future (</a:t>
            </a:r>
            <a:r>
              <a:rPr b="1" lang="en-GB">
                <a:solidFill>
                  <a:schemeClr val="dk1"/>
                </a:solidFill>
              </a:rPr>
              <a:t>bin&gt;train split)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Does this get harder as bin &gt;&gt; train split?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575" y="861500"/>
            <a:ext cx="3864024" cy="292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70" y="1007547"/>
            <a:ext cx="705661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with Text</a:t>
            </a:r>
            <a:endParaRPr/>
          </a:p>
        </p:txBody>
      </p:sp>
      <p:cxnSp>
        <p:nvCxnSpPr>
          <p:cNvPr id="114" name="Google Shape;114;p21"/>
          <p:cNvCxnSpPr/>
          <p:nvPr/>
        </p:nvCxnSpPr>
        <p:spPr>
          <a:xfrm>
            <a:off x="1597850" y="2052820"/>
            <a:ext cx="6302400" cy="27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from Bin 46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88" y="1017726"/>
            <a:ext cx="7317432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