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1170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286CD4-224C-48AA-9CCD-C25BD41B2CCC}">
  <a:tblStyle styleId="{40286CD4-224C-48AA-9CCD-C25BD41B2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c37dddf12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c37dddf12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c37dddf1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c37dddf1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c37dddf1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c37dddf1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c37dddf12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c37dddf12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d81f98e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d81f98e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c37dddf12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c37dddf12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c60fec1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c60fec1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c37dddf1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c37dddf1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c37dddf1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c37dddf1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c37dddf1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c37dddf1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instance, . Cython compiler doesn’t call python torch library when releasing the global clock is released.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c37dddf1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c37dddf1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c37dddf12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c37dddf12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c37dddf1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c37dddf1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(generally speaking, memory utilized is some simple multiplication of the input mem ← plot this out)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c37dddf1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c37dddf1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3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Lunch presentation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Irving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optimization (red stuff)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5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700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937" y="1051100"/>
            <a:ext cx="3612125" cy="36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427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 comparison (density)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Pre-optimization (finish step)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437350" cy="33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5"/>
            <a:ext cx="455521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with optimizations (red line)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421750"/>
            <a:ext cx="8520600" cy="31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175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1750"/>
            <a:ext cx="4398650" cy="329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142875" y="342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Experiments</a:t>
            </a:r>
            <a:endParaRPr/>
          </a:p>
        </p:txBody>
      </p:sp>
      <p:graphicFrame>
        <p:nvGraphicFramePr>
          <p:cNvPr id="148" name="Google Shape;148;p24"/>
          <p:cNvGraphicFramePr/>
          <p:nvPr/>
        </p:nvGraphicFramePr>
        <p:xfrm>
          <a:off x="142875" y="1935950"/>
          <a:ext cx="1842500" cy="2468790"/>
        </p:xfrm>
        <a:graphic>
          <a:graphicData uri="http://schemas.openxmlformats.org/drawingml/2006/table">
            <a:tbl>
              <a:tblPr>
                <a:noFill/>
                <a:tableStyleId>{40286CD4-224C-48AA-9CCD-C25BD41B2CCC}</a:tableStyleId>
              </a:tblPr>
              <a:tblGrid>
                <a:gridCol w="184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Introduction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Ref1, Ref2, Ref3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Related Work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Ref4, Ref5, Ref6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Conclusion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Ref7, Ref8, Ref9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9" name="Google Shape;149;p24"/>
          <p:cNvSpPr/>
          <p:nvPr/>
        </p:nvSpPr>
        <p:spPr>
          <a:xfrm>
            <a:off x="2103850" y="2958850"/>
            <a:ext cx="658500" cy="42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6473575" y="1254413"/>
            <a:ext cx="831600" cy="62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7711700" y="1062275"/>
            <a:ext cx="89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Paper </a:t>
            </a:r>
            <a:endParaRPr b="1"/>
          </a:p>
        </p:txBody>
      </p:sp>
      <p:sp>
        <p:nvSpPr>
          <p:cNvPr id="152" name="Google Shape;152;p24"/>
          <p:cNvSpPr/>
          <p:nvPr/>
        </p:nvSpPr>
        <p:spPr>
          <a:xfrm>
            <a:off x="5211000" y="1159675"/>
            <a:ext cx="1160850" cy="8394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965825" y="1479800"/>
            <a:ext cx="4158600" cy="400200"/>
          </a:xfrm>
          <a:prstGeom prst="bentArrow">
            <a:avLst>
              <a:gd name="adj1" fmla="val 25000"/>
              <a:gd name="adj2" fmla="val 3215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4" name="Google Shape;154;p24"/>
          <p:cNvGraphicFramePr/>
          <p:nvPr/>
        </p:nvGraphicFramePr>
        <p:xfrm>
          <a:off x="7407700" y="1433950"/>
          <a:ext cx="1531400" cy="396210"/>
        </p:xfrm>
        <a:graphic>
          <a:graphicData uri="http://schemas.openxmlformats.org/drawingml/2006/table">
            <a:tbl>
              <a:tblPr>
                <a:noFill/>
                <a:tableStyleId>{40286CD4-224C-48AA-9CCD-C25BD41B2CCC}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Google Shape;155;p24"/>
          <p:cNvSpPr txBox="1"/>
          <p:nvPr/>
        </p:nvSpPr>
        <p:spPr>
          <a:xfrm>
            <a:off x="1077350" y="1159675"/>
            <a:ext cx="36924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get_paper_embedding</a:t>
            </a:r>
            <a:r>
              <a:rPr lang="en"/>
              <a:t>(sample_paper)</a:t>
            </a:r>
            <a:endParaRPr/>
          </a:p>
        </p:txBody>
      </p:sp>
      <p:graphicFrame>
        <p:nvGraphicFramePr>
          <p:cNvPr id="156" name="Google Shape;156;p24"/>
          <p:cNvGraphicFramePr/>
          <p:nvPr/>
        </p:nvGraphicFramePr>
        <p:xfrm>
          <a:off x="3627525" y="2472700"/>
          <a:ext cx="1531400" cy="396210"/>
        </p:xfrm>
        <a:graphic>
          <a:graphicData uri="http://schemas.openxmlformats.org/drawingml/2006/table">
            <a:tbl>
              <a:tblPr>
                <a:noFill/>
                <a:tableStyleId>{40286CD4-224C-48AA-9CCD-C25BD41B2CCC}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Google Shape;157;p24"/>
          <p:cNvSpPr txBox="1"/>
          <p:nvPr/>
        </p:nvSpPr>
        <p:spPr>
          <a:xfrm>
            <a:off x="2886800" y="1999075"/>
            <a:ext cx="457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 </a:t>
            </a:r>
            <a:r>
              <a:rPr lang="en"/>
              <a:t>References Vector = 3 References</a:t>
            </a:r>
            <a:endParaRPr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3621550" y="3467875"/>
          <a:ext cx="1531400" cy="396210"/>
        </p:xfrm>
        <a:graphic>
          <a:graphicData uri="http://schemas.openxmlformats.org/drawingml/2006/table">
            <a:tbl>
              <a:tblPr>
                <a:noFill/>
                <a:tableStyleId>{40286CD4-224C-48AA-9CCD-C25BD41B2CCC}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Google Shape;159;p24"/>
          <p:cNvSpPr txBox="1"/>
          <p:nvPr/>
        </p:nvSpPr>
        <p:spPr>
          <a:xfrm>
            <a:off x="2880825" y="2994250"/>
            <a:ext cx="457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Rel Work </a:t>
            </a:r>
            <a:r>
              <a:rPr lang="en"/>
              <a:t>References Vector = 3 References</a:t>
            </a:r>
            <a:endParaRPr/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3621550" y="4424850"/>
          <a:ext cx="1531400" cy="396210"/>
        </p:xfrm>
        <a:graphic>
          <a:graphicData uri="http://schemas.openxmlformats.org/drawingml/2006/table">
            <a:tbl>
              <a:tblPr>
                <a:noFill/>
                <a:tableStyleId>{40286CD4-224C-48AA-9CCD-C25BD41B2CCC}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" name="Google Shape;161;p24"/>
          <p:cNvSpPr txBox="1"/>
          <p:nvPr/>
        </p:nvSpPr>
        <p:spPr>
          <a:xfrm>
            <a:off x="2880825" y="3951225"/>
            <a:ext cx="457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 </a:t>
            </a:r>
            <a:r>
              <a:rPr lang="en"/>
              <a:t>References Vector = 3 References</a:t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7305175" y="2740700"/>
            <a:ext cx="1398600" cy="13986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and Predict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142875" y="342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Experiments (Before)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8463783" y="45763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69" name="Google Shape;169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175" y="105217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Deeper Networks (with layernorm, and GELU activation)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1979850" y="956499"/>
            <a:ext cx="51843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improvements, V_predic now outperforms V_rw in 76.2% of cases.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38" y="1651749"/>
            <a:ext cx="4954933" cy="306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I’m working on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Optimization stuff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Starting on related work stuff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D6BA-7C96-6FE0-83B1-7C0A73F4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(after binning): </a:t>
            </a:r>
            <a:br>
              <a:rPr lang="en-US" dirty="0"/>
            </a:br>
            <a:r>
              <a:rPr lang="en-US" sz="2400" dirty="0"/>
              <a:t>Both a Blessing and a Curse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27EFB-D775-6A28-4A4B-5E5A47CA8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Curse (Ben’s Problem)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1136051-9164-9018-3C7C-6DA565415D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9841" y="1878806"/>
                <a:ext cx="3999309" cy="276344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100 bins </a:t>
                </a:r>
                <a:r>
                  <a:rPr lang="en-US" dirty="0">
                    <a:sym typeface="Wingdings" pitchFamily="2" charset="2"/>
                  </a:rPr>
                  <a:t> 100x more work</a:t>
                </a:r>
                <a:endParaRPr lang="en-US" dirty="0"/>
              </a:p>
              <a:p>
                <a:r>
                  <a:rPr lang="en-US" dirty="0"/>
                  <a:t>Before binning</a:t>
                </a:r>
              </a:p>
              <a:p>
                <a:pPr lvl="1"/>
                <a:r>
                  <a:rPr lang="en-US" dirty="0"/>
                  <a:t>Huge Files: </a:t>
                </a:r>
                <a:r>
                  <a:rPr lang="en-US" dirty="0" err="1"/>
                  <a:t>TeraBytes</a:t>
                </a:r>
                <a:endParaRPr lang="en-US" dirty="0"/>
              </a:p>
              <a:p>
                <a:pPr lvl="1"/>
                <a:r>
                  <a:rPr lang="en-US" dirty="0"/>
                  <a:t>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200M documents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dirty="0"/>
                      <m:t>768</m:t>
                    </m:r>
                  </m:oMath>
                </a14:m>
                <a:r>
                  <a:rPr lang="en-US" dirty="0"/>
                  <a:t>: hidden dimensions</a:t>
                </a:r>
              </a:p>
              <a:p>
                <a:r>
                  <a:rPr lang="en-US" dirty="0"/>
                  <a:t>After binning</a:t>
                </a:r>
              </a:p>
              <a:p>
                <a:pPr lvl="1"/>
                <a:r>
                  <a:rPr lang="en-US" dirty="0"/>
                  <a:t>100x more huge files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1136051-9164-9018-3C7C-6DA565415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9841" y="1878806"/>
                <a:ext cx="3999309" cy="27634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343A6-C06F-19FE-E062-7E83E8FA6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Blessing (</a:t>
            </a:r>
            <a:r>
              <a:rPr lang="en-US" dirty="0" err="1"/>
              <a:t>Abteen</a:t>
            </a:r>
            <a:r>
              <a:rPr lang="en-US" dirty="0"/>
              <a:t> &amp; Peter’s Lucky Day)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C68A93-218F-28D5-1E4F-E45B6736CF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Abteen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Perplexity varies by bin</a:t>
            </a:r>
          </a:p>
          <a:p>
            <a:pPr lvl="1"/>
            <a:r>
              <a:rPr lang="en-US" dirty="0"/>
              <a:t>in systematic ways</a:t>
            </a:r>
          </a:p>
          <a:p>
            <a:r>
              <a:rPr lang="en-US" dirty="0"/>
              <a:t>Peter:</a:t>
            </a:r>
          </a:p>
          <a:p>
            <a:pPr lvl="1"/>
            <a:r>
              <a:rPr lang="en-US" dirty="0"/>
              <a:t>Use bins to show</a:t>
            </a:r>
          </a:p>
          <a:p>
            <a:pPr lvl="2"/>
            <a:r>
              <a:rPr lang="en-US" dirty="0"/>
              <a:t>Short-term forecasting is easier </a:t>
            </a:r>
          </a:p>
          <a:p>
            <a:pPr lvl="2"/>
            <a:r>
              <a:rPr lang="en-US" dirty="0"/>
              <a:t>than long-term forecasting</a:t>
            </a:r>
          </a:p>
          <a:p>
            <a:pPr lvl="1"/>
            <a:r>
              <a:rPr lang="en-US" dirty="0"/>
              <a:t>Better together:</a:t>
            </a:r>
          </a:p>
          <a:p>
            <a:pPr lvl="2"/>
            <a:r>
              <a:rPr lang="en-US" dirty="0"/>
              <a:t>Text is more useful </a:t>
            </a:r>
          </a:p>
          <a:p>
            <a:pPr lvl="2"/>
            <a:r>
              <a:rPr lang="en-US" dirty="0"/>
              <a:t>when links are least useful</a:t>
            </a:r>
          </a:p>
          <a:p>
            <a:pPr lvl="3"/>
            <a:r>
              <a:rPr lang="en-US" dirty="0"/>
              <a:t>(small graphs)</a:t>
            </a:r>
          </a:p>
          <a:p>
            <a:pPr lvl="1"/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7C19C7F-467F-40B2-57B4-28289091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 3,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72BF2-3EA2-8F77-9486-B903A464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ECC2-7E9D-5C79-BCF2-DF43D62B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58509-7125-7363-9132-F2ADD9CDB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1EB38C-A066-EFB9-7F26-675827413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74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and limitations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429400"/>
            <a:ext cx="85206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Limited space (&lt;= 2 TB per job)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Limited time (&lt;= 1 day per job)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Without dividing code: 2 TB of memory, 3.8 days</a:t>
            </a:r>
            <a:endParaRPr sz="2500"/>
          </a:p>
        </p:txBody>
      </p:sp>
      <p:sp>
        <p:nvSpPr>
          <p:cNvPr id="69" name="Google Shape;69;p15"/>
          <p:cNvSpPr/>
          <p:nvPr/>
        </p:nvSpPr>
        <p:spPr>
          <a:xfrm>
            <a:off x="729175" y="2434750"/>
            <a:ext cx="2254200" cy="248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780625" y="3501700"/>
            <a:ext cx="14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009075" y="3069050"/>
            <a:ext cx="1694400" cy="1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Prone.py</a:t>
            </a:r>
            <a:endParaRPr sz="2800"/>
          </a:p>
        </p:txBody>
      </p:sp>
      <p:sp>
        <p:nvSpPr>
          <p:cNvPr id="72" name="Google Shape;72;p15"/>
          <p:cNvSpPr/>
          <p:nvPr/>
        </p:nvSpPr>
        <p:spPr>
          <a:xfrm>
            <a:off x="3232925" y="3069050"/>
            <a:ext cx="1785000" cy="8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267475" y="2358500"/>
            <a:ext cx="2254200" cy="572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267475" y="3312650"/>
            <a:ext cx="2254200" cy="572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267475" y="4266800"/>
            <a:ext cx="2254200" cy="5727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570050" y="2374275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Prefactor</a:t>
            </a:r>
            <a:endParaRPr sz="2400"/>
          </a:p>
        </p:txBody>
      </p:sp>
      <p:sp>
        <p:nvSpPr>
          <p:cNvPr id="77" name="Google Shape;77;p15"/>
          <p:cNvSpPr txBox="1"/>
          <p:nvPr/>
        </p:nvSpPr>
        <p:spPr>
          <a:xfrm>
            <a:off x="5449125" y="3367288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Chebyshev</a:t>
            </a:r>
            <a:endParaRPr sz="2400"/>
          </a:p>
        </p:txBody>
      </p:sp>
      <p:sp>
        <p:nvSpPr>
          <p:cNvPr id="78" name="Google Shape;78;p15"/>
          <p:cNvSpPr txBox="1"/>
          <p:nvPr/>
        </p:nvSpPr>
        <p:spPr>
          <a:xfrm>
            <a:off x="5449125" y="4266800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Finish step</a:t>
            </a:r>
            <a:endParaRPr sz="2400"/>
          </a:p>
        </p:txBody>
      </p:sp>
      <p:sp>
        <p:nvSpPr>
          <p:cNvPr id="79" name="Google Shape;79;p15"/>
          <p:cNvSpPr/>
          <p:nvPr/>
        </p:nvSpPr>
        <p:spPr>
          <a:xfrm>
            <a:off x="6129775" y="2978750"/>
            <a:ext cx="484200" cy="27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129775" y="3936425"/>
            <a:ext cx="484200" cy="27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float32  → float16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Cython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16150"/>
            <a:ext cx="8520600" cy="3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Superset of Python (use more C in Python)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Still runs in Python runtime, but not compiled to Python bytecode. Instead </a:t>
            </a:r>
            <a:r>
              <a:rPr lang="en" b="1"/>
              <a:t>compiled to native machine code </a:t>
            </a:r>
            <a:r>
              <a:rPr lang="en"/>
              <a:t>(whatever </a:t>
            </a:r>
            <a:r>
              <a:rPr lang="en" b="1"/>
              <a:t>your </a:t>
            </a:r>
            <a:r>
              <a:rPr lang="en"/>
              <a:t>microprocessor interprets)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464100" y="3658150"/>
            <a:ext cx="1391400" cy="87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code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047575" y="3099075"/>
            <a:ext cx="2935200" cy="5028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111950" y="3601875"/>
            <a:ext cx="1391400" cy="87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code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129125" y="3679300"/>
            <a:ext cx="709200" cy="82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Float32 → Float16 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decimal places (for float16) vs 8 (for float32)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Problem: (A lot of cpus don’t support it, particularly x86 architectures)</a:t>
            </a:r>
            <a:endParaRPr b="1"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t="44836"/>
          <a:stretch/>
        </p:blipFill>
        <p:spPr>
          <a:xfrm>
            <a:off x="1049925" y="2174100"/>
            <a:ext cx="7044151" cy="218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6238100" y="4615625"/>
            <a:ext cx="23265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Courtesy of Google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Pre-optimization (cheby step)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2" y="1152475"/>
            <a:ext cx="455521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61"/>
            <a:ext cx="4555226" cy="341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Macintosh PowerPoint</Application>
  <PresentationFormat>On-screen Show (16:9)</PresentationFormat>
  <Paragraphs>93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Cambria Math</vt:lpstr>
      <vt:lpstr>Simple Light</vt:lpstr>
      <vt:lpstr>Lunch presentation</vt:lpstr>
      <vt:lpstr>Overview</vt:lpstr>
      <vt:lpstr>Scale (after binning):  Both a Blessing and a Curse</vt:lpstr>
      <vt:lpstr>PowerPoint Presentation</vt:lpstr>
      <vt:lpstr>Model and limitations</vt:lpstr>
      <vt:lpstr>Optimizations</vt:lpstr>
      <vt:lpstr>Cython</vt:lpstr>
      <vt:lpstr>Float32 → Float16 </vt:lpstr>
      <vt:lpstr>Pre-optimization (cheby step)</vt:lpstr>
      <vt:lpstr>Post optimization (red stuff)</vt:lpstr>
      <vt:lpstr>RAM comparison (density)</vt:lpstr>
      <vt:lpstr>Pre-optimization (finish step)</vt:lpstr>
      <vt:lpstr>Finish with optimizations (red line)</vt:lpstr>
      <vt:lpstr>Related Work Experiments</vt:lpstr>
      <vt:lpstr>Related Work Experiments (Before)</vt:lpstr>
      <vt:lpstr>Deeper Networks (with layernorm, and GELU activation)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 presentation</dc:title>
  <cp:lastModifiedBy>Kenneth Church</cp:lastModifiedBy>
  <cp:revision>1</cp:revision>
  <dcterms:modified xsi:type="dcterms:W3CDTF">2023-08-03T03:10:40Z</dcterms:modified>
</cp:coreProperties>
</file>