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1159" r:id="rId3"/>
    <p:sldId id="271" r:id="rId4"/>
    <p:sldId id="1157" r:id="rId5"/>
    <p:sldId id="1141" r:id="rId6"/>
    <p:sldId id="1131" r:id="rId7"/>
    <p:sldId id="2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95EF4C-78AF-4D3D-B5E1-2D4137EA2620}">
  <a:tblStyle styleId="{9095EF4C-78AF-4D3D-B5E1-2D4137EA26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da748dc61_4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da748dc61_4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34.204.188.58/cgi-bin/similar?query=Deepwalk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church/JSALT_Better_Togeth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Better Together</a:t>
            </a:r>
            <a:br>
              <a:rPr lang="en" dirty="0"/>
            </a:br>
            <a:r>
              <a:rPr lang="en" dirty="0"/>
              <a:t>Conclusions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31A723-A439-490F-5B2B-6FEE21C01A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 descr="A picture containing text, font, screenshot, circle&#10;&#10;Description automatically generated">
            <a:extLst>
              <a:ext uri="{FF2B5EF4-FFF2-40B4-BE49-F238E27FC236}">
                <a16:creationId xmlns:a16="http://schemas.microsoft.com/office/drawing/2014/main" id="{0D94F716-065B-59E8-9FBD-C468A883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926" y="2425147"/>
            <a:ext cx="3635463" cy="253199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EF51253-8CE0-7272-45D6-EB13B506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Better-Together Conjectures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194D99-7B84-224B-9249-7F0C3B7A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 dirty="0"/>
              <a:t>Multiple representations are helpful </a:t>
            </a:r>
          </a:p>
          <a:p>
            <a:pPr lvl="1"/>
            <a:r>
              <a:rPr lang="en-US" sz="2400" dirty="0"/>
              <a:t>for missing values (and bad values)</a:t>
            </a:r>
          </a:p>
          <a:p>
            <a:pPr lvl="2"/>
            <a:r>
              <a:rPr lang="en-US" sz="2100" dirty="0"/>
              <a:t>If abstracts are missing, use links</a:t>
            </a:r>
          </a:p>
          <a:p>
            <a:pPr lvl="2"/>
            <a:r>
              <a:rPr lang="en-US" sz="2100" dirty="0"/>
              <a:t>If links are missing, use abstracts</a:t>
            </a:r>
          </a:p>
          <a:p>
            <a:pPr lvl="1"/>
            <a:r>
              <a:rPr lang="en-US" sz="2400" dirty="0"/>
              <a:t>and for graphs of different sizes</a:t>
            </a:r>
          </a:p>
          <a:p>
            <a:pPr lvl="2"/>
            <a:r>
              <a:rPr lang="en-US" sz="2100" dirty="0"/>
              <a:t>When graphs are small:</a:t>
            </a:r>
          </a:p>
          <a:p>
            <a:pPr lvl="3"/>
            <a:r>
              <a:rPr lang="en-US" sz="1800" dirty="0"/>
              <a:t>Text &gt;&gt; Links</a:t>
            </a:r>
          </a:p>
          <a:p>
            <a:pPr lvl="2"/>
            <a:r>
              <a:rPr lang="en-US" sz="2100" dirty="0"/>
              <a:t>when graphs are large:</a:t>
            </a:r>
          </a:p>
          <a:p>
            <a:pPr lvl="3"/>
            <a:r>
              <a:rPr lang="en-US" sz="1800" dirty="0"/>
              <a:t>Links &gt;&gt; Text (Metcalfe’s Law)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FCDDF-CF44-6FB0-1E66-76463379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E1D7B9-35C6-2D10-8022-883EE158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2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Better Together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9CF6B7-FE9D-EDF2-B9C2-02CED0D8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409510" cy="3416400"/>
          </a:xfrm>
        </p:spPr>
        <p:txBody>
          <a:bodyPr/>
          <a:lstStyle/>
          <a:p>
            <a:r>
              <a:rPr lang="en-US" dirty="0"/>
              <a:t>Observations</a:t>
            </a:r>
          </a:p>
          <a:p>
            <a:pPr lvl="1"/>
            <a:r>
              <a:rPr lang="en-US" dirty="0" err="1"/>
              <a:t>ProNE</a:t>
            </a:r>
            <a:r>
              <a:rPr lang="en-US" dirty="0"/>
              <a:t> &gt;&gt;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2F9F5-0058-94E5-4C23-974877793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Google Shape;169;p28">
            <a:extLst>
              <a:ext uri="{FF2B5EF4-FFF2-40B4-BE49-F238E27FC236}">
                <a16:creationId xmlns:a16="http://schemas.microsoft.com/office/drawing/2014/main" id="{7445963B-86F6-C662-3356-1D1651D041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697" y="1654118"/>
            <a:ext cx="4333461" cy="284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7624-D6F6-51BE-92D1-DD514900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Conclusions/Deliverables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E08C-6C95-220C-03B9-07D126967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GitHub: </a:t>
            </a:r>
          </a:p>
          <a:p>
            <a:pPr lvl="1"/>
            <a:r>
              <a:rPr lang="en-US" dirty="0"/>
              <a:t>massive (but needs editing)</a:t>
            </a:r>
          </a:p>
          <a:p>
            <a:pPr lvl="1"/>
            <a:r>
              <a:rPr lang="en-US" dirty="0"/>
              <a:t>slides, code, reading list</a:t>
            </a:r>
          </a:p>
          <a:p>
            <a:pPr lvl="1"/>
            <a:r>
              <a:rPr lang="en-US" dirty="0"/>
              <a:t>pointers to large files on Globus</a:t>
            </a:r>
          </a:p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Recommendations</a:t>
            </a:r>
          </a:p>
          <a:p>
            <a:pPr lvl="2"/>
            <a:r>
              <a:rPr lang="en-US" dirty="0"/>
              <a:t>Input: queries for documents</a:t>
            </a:r>
          </a:p>
          <a:p>
            <a:pPr lvl="2"/>
            <a:r>
              <a:rPr lang="en-US" dirty="0"/>
              <a:t>Output: recommendations (docs)</a:t>
            </a:r>
          </a:p>
          <a:p>
            <a:pPr lvl="3"/>
            <a:r>
              <a:rPr lang="en-US" dirty="0"/>
              <a:t>What Should I read?  Cite?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643F7-BAD1-1C6C-D3DD-FD206C4A1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Resources </a:t>
            </a:r>
          </a:p>
          <a:p>
            <a:pPr lvl="1"/>
            <a:r>
              <a:rPr lang="en-US" dirty="0"/>
              <a:t>Data behind web server: </a:t>
            </a:r>
          </a:p>
          <a:p>
            <a:pPr lvl="2"/>
            <a:r>
              <a:rPr lang="en-US" dirty="0"/>
              <a:t>citation graph</a:t>
            </a:r>
          </a:p>
          <a:p>
            <a:pPr lvl="2"/>
            <a:r>
              <a:rPr lang="en-US" dirty="0"/>
              <a:t>embeddings</a:t>
            </a:r>
          </a:p>
          <a:p>
            <a:pPr lvl="2"/>
            <a:r>
              <a:rPr lang="en-US" dirty="0"/>
              <a:t>indexes for approx. nearest neighbors</a:t>
            </a:r>
          </a:p>
          <a:p>
            <a:pPr lvl="2"/>
            <a:r>
              <a:rPr lang="en-US" dirty="0"/>
              <a:t>pairs of </a:t>
            </a:r>
            <a:r>
              <a:rPr lang="en-US" dirty="0" err="1"/>
              <a:t>corpusIds</a:t>
            </a:r>
            <a:r>
              <a:rPr lang="en-US" dirty="0"/>
              <a:t> with large cosines</a:t>
            </a:r>
          </a:p>
          <a:p>
            <a:pPr lvl="2"/>
            <a:r>
              <a:rPr lang="en-US" dirty="0"/>
              <a:t>all of the above for</a:t>
            </a:r>
          </a:p>
          <a:p>
            <a:pPr lvl="3"/>
            <a:r>
              <a:rPr lang="en-US" dirty="0"/>
              <a:t>Specter1, Specter2, </a:t>
            </a:r>
            <a:r>
              <a:rPr lang="en-US" dirty="0" err="1"/>
              <a:t>SciNCL</a:t>
            </a:r>
            <a:r>
              <a:rPr lang="en-US" dirty="0"/>
              <a:t>, </a:t>
            </a:r>
            <a:r>
              <a:rPr lang="en-US" dirty="0" err="1"/>
              <a:t>ProNE</a:t>
            </a:r>
            <a:endParaRPr lang="en-US" dirty="0"/>
          </a:p>
          <a:p>
            <a:pPr lvl="3"/>
            <a:r>
              <a:rPr lang="en-US" dirty="0"/>
              <a:t>x100 bins for </a:t>
            </a:r>
            <a:r>
              <a:rPr lang="en-US" dirty="0" err="1"/>
              <a:t>ProNE</a:t>
            </a:r>
            <a:r>
              <a:rPr lang="en-US" dirty="0"/>
              <a:t> </a:t>
            </a:r>
          </a:p>
          <a:p>
            <a:r>
              <a:rPr lang="en-US" dirty="0"/>
              <a:t>Evaluations &amp; Benchmarks</a:t>
            </a:r>
          </a:p>
          <a:p>
            <a:pPr lvl="1"/>
            <a:r>
              <a:rPr lang="en-US" dirty="0"/>
              <a:t>Intrinsic: Perplexity, Random Walks</a:t>
            </a:r>
          </a:p>
          <a:p>
            <a:pPr lvl="1"/>
            <a:r>
              <a:rPr lang="en-US" dirty="0"/>
              <a:t>Extrinsic: Local Citation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ACA2-D8C7-916F-B581-E8E8795F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C6E0C-D9FF-3AD0-0EC4-F6FD9E76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F292-161F-4BB7-9363-9BAA9812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3" y="1"/>
            <a:ext cx="1949270" cy="994172"/>
          </a:xfrm>
        </p:spPr>
        <p:txBody>
          <a:bodyPr/>
          <a:lstStyle/>
          <a:p>
            <a:r>
              <a:rPr lang="en-US" dirty="0">
                <a:hlinkClick r:id="rId2"/>
              </a:rPr>
              <a:t>Web Page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15BB-812E-EE8A-D653-BEB929A5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5A87B-F316-17C2-6945-7AA60D87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5</a:t>
            </a:fld>
            <a:endParaRPr lang="en-US"/>
          </a:p>
        </p:txBody>
      </p:sp>
      <p:pic>
        <p:nvPicPr>
          <p:cNvPr id="9" name="Content Placeholder 8" descr="A screenshot of a web page&#10;&#10;Description automatically generated">
            <a:extLst>
              <a:ext uri="{FF2B5EF4-FFF2-40B4-BE49-F238E27FC236}">
                <a16:creationId xmlns:a16="http://schemas.microsoft.com/office/drawing/2014/main" id="{4DD56286-0B47-2BE0-17B6-7CE75025D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79513" y="994173"/>
            <a:ext cx="8945357" cy="4201249"/>
          </a:xfrm>
        </p:spPr>
      </p:pic>
    </p:spTree>
    <p:extLst>
      <p:ext uri="{BB962C8B-B14F-4D97-AF65-F5344CB8AC3E}">
        <p14:creationId xmlns:p14="http://schemas.microsoft.com/office/powerpoint/2010/main" val="195777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web page&#10;&#10;Description automatically generated">
            <a:extLst>
              <a:ext uri="{FF2B5EF4-FFF2-40B4-BE49-F238E27FC236}">
                <a16:creationId xmlns:a16="http://schemas.microsoft.com/office/drawing/2014/main" id="{0082C0BA-C34A-E9D8-3E34-0E0C5C455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91" y="753946"/>
            <a:ext cx="5275555" cy="428716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6514E-469A-EE5B-DD2D-4EC05523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9" y="42939"/>
            <a:ext cx="6764660" cy="711007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2400" dirty="0">
                <a:hlinkClick r:id="rId3"/>
              </a:rPr>
              <a:t>https://github.com/kwchurch/JSALT_Better_Together</a:t>
            </a:r>
            <a:r>
              <a:rPr lang="en-US" sz="24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FAEB2-0C09-0BA6-DB40-C66E67A7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5AE8D-F439-C295-EE79-E728EDDE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6</a:t>
            </a:fld>
            <a:endParaRPr lang="en-US"/>
          </a:p>
        </p:txBody>
      </p:sp>
      <p:sp>
        <p:nvSpPr>
          <p:cNvPr id="10" name="Google Shape;192;p14">
            <a:extLst>
              <a:ext uri="{FF2B5EF4-FFF2-40B4-BE49-F238E27FC236}">
                <a16:creationId xmlns:a16="http://schemas.microsoft.com/office/drawing/2014/main" id="{6BDFE812-6D22-BE3F-B2BA-7AA337E55C86}"/>
              </a:ext>
            </a:extLst>
          </p:cNvPr>
          <p:cNvSpPr/>
          <p:nvPr/>
        </p:nvSpPr>
        <p:spPr>
          <a:xfrm>
            <a:off x="2903498" y="2968829"/>
            <a:ext cx="1261482" cy="967232"/>
          </a:xfrm>
          <a:prstGeom prst="wedgeRoundRectCallout">
            <a:avLst>
              <a:gd name="adj1" fmla="val -196681"/>
              <a:gd name="adj2" fmla="val -19039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lt1"/>
                </a:solidFill>
              </a:rPr>
              <a:t>including these slides</a:t>
            </a:r>
            <a:endParaRPr sz="1800" dirty="0"/>
          </a:p>
        </p:txBody>
      </p:sp>
      <p:sp>
        <p:nvSpPr>
          <p:cNvPr id="11" name="Google Shape;192;p14">
            <a:extLst>
              <a:ext uri="{FF2B5EF4-FFF2-40B4-BE49-F238E27FC236}">
                <a16:creationId xmlns:a16="http://schemas.microsoft.com/office/drawing/2014/main" id="{0771DFE6-DE61-A236-C369-3FE886D90C4B}"/>
              </a:ext>
            </a:extLst>
          </p:cNvPr>
          <p:cNvSpPr/>
          <p:nvPr/>
        </p:nvSpPr>
        <p:spPr>
          <a:xfrm>
            <a:off x="3190009" y="4647068"/>
            <a:ext cx="1183187" cy="333299"/>
          </a:xfrm>
          <a:prstGeom prst="wedgeRoundRectCallout">
            <a:avLst>
              <a:gd name="adj1" fmla="val -135698"/>
              <a:gd name="adj2" fmla="val 20376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Web Page</a:t>
            </a:r>
            <a:endParaRPr lang="en-US" sz="1800" dirty="0">
              <a:solidFill>
                <a:schemeClr val="bg1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B6FE-00A2-2EED-2ACB-26AAB00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500" dirty="0"/>
              <a:t>Better Together:</a:t>
            </a:r>
            <a:br>
              <a:rPr lang="en-US" dirty="0"/>
            </a:br>
            <a:r>
              <a:rPr lang="en-US" dirty="0"/>
              <a:t>Text (Titles, Abstracts, Body); Context (Citations)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69A0BF9-7E0A-BD1F-883F-22756708D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295" y="1369219"/>
            <a:ext cx="7307410" cy="3263504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021C20-D7D5-98F6-F372-7549C03C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77A1-06C8-D542-F94E-8F11E4C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7</a:t>
            </a:fld>
            <a:endParaRPr lang="en-US"/>
          </a:p>
        </p:txBody>
      </p:sp>
      <p:sp>
        <p:nvSpPr>
          <p:cNvPr id="3" name="Google Shape;192;p14">
            <a:extLst>
              <a:ext uri="{FF2B5EF4-FFF2-40B4-BE49-F238E27FC236}">
                <a16:creationId xmlns:a16="http://schemas.microsoft.com/office/drawing/2014/main" id="{ED46BE33-B7CB-DFF8-D4FD-9A1C26716476}"/>
              </a:ext>
            </a:extLst>
          </p:cNvPr>
          <p:cNvSpPr/>
          <p:nvPr/>
        </p:nvSpPr>
        <p:spPr>
          <a:xfrm>
            <a:off x="678346" y="4511874"/>
            <a:ext cx="1958008" cy="510778"/>
          </a:xfrm>
          <a:prstGeom prst="wedgeRoundRectCallout">
            <a:avLst>
              <a:gd name="adj1" fmla="val -8116"/>
              <a:gd name="adj2" fmla="val -108897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lt1"/>
                </a:solidFill>
              </a:rPr>
              <a:t>Specter, </a:t>
            </a:r>
            <a:r>
              <a:rPr lang="en-US" sz="1800" dirty="0" err="1">
                <a:solidFill>
                  <a:schemeClr val="lt1"/>
                </a:solidFill>
              </a:rPr>
              <a:t>SciNCL</a:t>
            </a:r>
            <a:endParaRPr sz="1800" dirty="0"/>
          </a:p>
        </p:txBody>
      </p:sp>
      <p:sp>
        <p:nvSpPr>
          <p:cNvPr id="4" name="Google Shape;192;p14">
            <a:extLst>
              <a:ext uri="{FF2B5EF4-FFF2-40B4-BE49-F238E27FC236}">
                <a16:creationId xmlns:a16="http://schemas.microsoft.com/office/drawing/2014/main" id="{558819C9-A622-E2DB-2A67-EC2B4AA0E0EE}"/>
              </a:ext>
            </a:extLst>
          </p:cNvPr>
          <p:cNvSpPr/>
          <p:nvPr/>
        </p:nvSpPr>
        <p:spPr>
          <a:xfrm>
            <a:off x="2925999" y="4511873"/>
            <a:ext cx="1249847" cy="510778"/>
          </a:xfrm>
          <a:prstGeom prst="wedgeRoundRectCallout">
            <a:avLst>
              <a:gd name="adj1" fmla="val -8116"/>
              <a:gd name="adj2" fmla="val -108897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800" dirty="0" err="1">
                <a:solidFill>
                  <a:schemeClr val="lt1"/>
                </a:solidFill>
              </a:rPr>
              <a:t>ProNE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9943155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226</Words>
  <Application>Microsoft Macintosh PowerPoint</Application>
  <PresentationFormat>On-screen Show (16:9)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Better Together Conclusions</vt:lpstr>
      <vt:lpstr> Better-Together Conjectures</vt:lpstr>
      <vt:lpstr>Better Together </vt:lpstr>
      <vt:lpstr>Conclusions/Deliverables</vt:lpstr>
      <vt:lpstr>Web Page</vt:lpstr>
      <vt:lpstr>https://github.com/kwchurch/JSALT_Better_Together </vt:lpstr>
      <vt:lpstr>Better Together: Text (Titles, Abstracts, Body); Context (Citations)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Together Conclusions</dc:title>
  <cp:lastModifiedBy>Kenneth Church</cp:lastModifiedBy>
  <cp:revision>2</cp:revision>
  <dcterms:modified xsi:type="dcterms:W3CDTF">2023-08-03T03:42:25Z</dcterms:modified>
</cp:coreProperties>
</file>