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718"/>
    <p:restoredTop sz="96327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4c6c0ffc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4c6c0ffc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a294e16a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a294e16a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a59a2d8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a59a2d8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a1a76ab3b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5a1a76ab3b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a1a76ab3b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a1a76ab3b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a1a76ab3b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a1a76ab3b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5a1a76ab3b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5a1a76ab3b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a59a2d88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a59a2d88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Maybe the performance between bin 80-100 is better because bin 20-40 is getting worse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Roberta has ~15% more parameters than BERT and ~13% more than SciBERT (due to vocabulary) {'scibert': 109971084, 'bert': 108340804, 'roberta': 124697433}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a1a76ab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a1a76ab3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a1a76ab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a1a76ab3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a59a2d8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a59a2d8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a1a76ab3b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a1a76ab3b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a1a76ab3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a1a76ab3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BERT-style models do not have a well defined perplexity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Instead, use </a:t>
            </a:r>
            <a:r>
              <a:rPr lang="en-GB" sz="1800">
                <a:solidFill>
                  <a:srgbClr val="FF0000"/>
                </a:solidFill>
              </a:rPr>
              <a:t>model scoring</a:t>
            </a:r>
            <a:r>
              <a:rPr lang="en-GB" sz="1800">
                <a:solidFill>
                  <a:srgbClr val="595959"/>
                </a:solidFill>
              </a:rPr>
              <a:t> (Salazar et al., 2021)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a1a76ab3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a1a76ab3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a1a76ab3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a1a76ab3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a1a76ab3b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a1a76ab3b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16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Evaluating text-based models</a:t>
            </a:r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20000"/>
          </a:bodyPr>
          <a:lstStyle/>
          <a:p>
            <a:pPr marL="0" indent="0">
              <a:buNone/>
            </a:pPr>
            <a:r>
              <a:rPr lang="en-GB"/>
              <a:t>Text based document representation models rely on an underlying language model </a:t>
            </a:r>
            <a:r>
              <a:rPr lang="en-GB" sz="2000"/>
              <a:t>(Cohan et al., 2020) </a:t>
            </a:r>
            <a:endParaRPr sz="2000"/>
          </a:p>
          <a:p>
            <a:pPr indent="0">
              <a:spcBef>
                <a:spcPts val="1600"/>
              </a:spcBef>
              <a:buNone/>
            </a:pPr>
            <a:endParaRPr sz="2533"/>
          </a:p>
          <a:p>
            <a:pPr indent="0">
              <a:spcBef>
                <a:spcPts val="1600"/>
              </a:spcBef>
              <a:buNone/>
            </a:pPr>
            <a:endParaRPr sz="2533"/>
          </a:p>
          <a:p>
            <a:pPr indent="0">
              <a:spcBef>
                <a:spcPts val="1600"/>
              </a:spcBef>
              <a:buNone/>
            </a:pPr>
            <a:endParaRPr sz="2533"/>
          </a:p>
          <a:p>
            <a:pPr indent="0">
              <a:spcBef>
                <a:spcPts val="1600"/>
              </a:spcBef>
              <a:buNone/>
            </a:pPr>
            <a:endParaRPr sz="2533"/>
          </a:p>
          <a:p>
            <a:pPr marL="0" indent="0">
              <a:spcBef>
                <a:spcPts val="1600"/>
              </a:spcBef>
              <a:buNone/>
            </a:pPr>
            <a:endParaRPr sz="1867"/>
          </a:p>
          <a:p>
            <a:pPr marL="0" indent="0">
              <a:spcBef>
                <a:spcPts val="1600"/>
              </a:spcBef>
              <a:buNone/>
            </a:pPr>
            <a:endParaRPr sz="1867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GB"/>
              <a:t>SciBERT is a BERT-like model trained on text from scientific documents</a:t>
            </a:r>
            <a:r>
              <a:rPr lang="en-GB" sz="2533"/>
              <a:t> </a:t>
            </a:r>
            <a:r>
              <a:rPr lang="en-GB" sz="1067"/>
              <a:t>(Beltagy et al., 2019)</a:t>
            </a:r>
            <a:endParaRPr sz="1067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67"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100" y="2501801"/>
            <a:ext cx="6125800" cy="313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Past Analysis of SciBERT, BERT, and RoBERTa</a:t>
            </a:r>
            <a:endParaRPr/>
          </a:p>
        </p:txBody>
      </p:sp>
      <p:pic>
        <p:nvPicPr>
          <p:cNvPr id="315" name="Google Shape;3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368" y="1236567"/>
            <a:ext cx="7495264" cy="562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Observations: Time Structure</a:t>
            </a: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Language model </a:t>
            </a:r>
            <a:r>
              <a:rPr lang="en-GB">
                <a:solidFill>
                  <a:srgbClr val="FF0000"/>
                </a:solidFill>
              </a:rPr>
              <a:t>perplexity changes across time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These changes are predictable </a:t>
            </a:r>
            <a:r>
              <a:rPr lang="en-GB">
                <a:solidFill>
                  <a:srgbClr val="FF0000"/>
                </a:solidFill>
              </a:rPr>
              <a:t>at least in the short term</a:t>
            </a:r>
            <a:endParaRPr>
              <a:solidFill>
                <a:srgbClr val="FF0000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BERT and SciBERT are more correlated compared to RoBERTa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2" name="Google Shape;3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734" y="1261367"/>
            <a:ext cx="6313253" cy="473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Preliminary Results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Artifacts from the data or original model training: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	Representative sample: earlier data is noisier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	Some bins have a larger proportion of shorter abstracts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	Sampling method when the model was trained?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	Type of documents available for given years?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Artifacts of the field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Popularly used datasets for pretraining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Possible Implications</a:t>
            </a:r>
            <a:endParaRPr/>
          </a:p>
        </p:txBody>
      </p:sp>
      <p:sp>
        <p:nvSpPr>
          <p:cNvPr id="334" name="Google Shape;334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Our (scientific) language is getting more and more complex as time goes on, meaning language models not only need to be maintained, but </a:t>
            </a:r>
            <a:r>
              <a:rPr lang="en-GB">
                <a:solidFill>
                  <a:srgbClr val="FF0000"/>
                </a:solidFill>
              </a:rPr>
              <a:t>maintenance will get harder and harder</a:t>
            </a:r>
            <a:endParaRPr>
              <a:solidFill>
                <a:srgbClr val="595959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One issue: any system which relies on a language model should probably check to see how well-suited it is to both the </a:t>
            </a:r>
            <a:r>
              <a:rPr lang="en-GB">
                <a:solidFill>
                  <a:srgbClr val="FF0000"/>
                </a:solidFill>
              </a:rPr>
              <a:t>domain </a:t>
            </a:r>
            <a:r>
              <a:rPr lang="en-GB" i="1">
                <a:solidFill>
                  <a:srgbClr val="FF0000"/>
                </a:solidFill>
              </a:rPr>
              <a:t>and time</a:t>
            </a:r>
            <a:r>
              <a:rPr lang="en-GB"/>
              <a:t> of the data being evaluated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Limitations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Re-sample focusing on clean data to evaluate the true language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SciBERT is not SPECTER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Need to take into account other factors which may inflate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Next Steps</a:t>
            </a:r>
            <a:endParaRPr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Correlations with other measures: type/token ratios, fragmentation ratio, frequency of splitting, compression rates, number of unknown tokens, etc.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Re-sample with more consistent text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Statistical testing across bins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Stratifying by domain, language, etc.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Repeating across different domains and models</a:t>
            </a:r>
            <a:endParaRPr sz="2133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332" y="1356967"/>
            <a:ext cx="6671667" cy="50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Summary</a:t>
            </a: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Observed a </a:t>
            </a:r>
            <a:r>
              <a:rPr lang="en-GB">
                <a:solidFill>
                  <a:srgbClr val="FF0000"/>
                </a:solidFill>
              </a:rPr>
              <a:t>time structure</a:t>
            </a:r>
            <a:r>
              <a:rPr lang="en-GB"/>
              <a:t> in the LM perplexity of the data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Holds for multiple models which were trained on different datasets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Perplexity as evaluation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FF0000"/>
                </a:solidFill>
              </a:rPr>
              <a:t>Hypothesis: </a:t>
            </a:r>
            <a:r>
              <a:rPr lang="en-GB">
                <a:solidFill>
                  <a:schemeClr val="dk1"/>
                </a:solidFill>
              </a:rPr>
              <a:t>Perplexity is important. Document representation quality is related to the quality of the underlying language model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GB">
                <a:solidFill>
                  <a:schemeClr val="dk1"/>
                </a:solidFill>
              </a:rPr>
              <a:t>Language model perplexity is a measure of how “expected” a piece of text is to the model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So, we can use this measure as a signal of how well we would expect a model to represent a given document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How can we use this?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Evaluate how well the model can represent papers from different times in the past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Evaluate how quickly the model will “rot” past its training date 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Find weak areas that the model can improve 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Perplexity for bidirectional models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/>
              <a:t>BERT-style models do not have a well defined perplexity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GB"/>
              <a:t>Instead, use </a:t>
            </a:r>
            <a:r>
              <a:rPr lang="en-GB">
                <a:solidFill>
                  <a:srgbClr val="FF0000"/>
                </a:solidFill>
              </a:rPr>
              <a:t>model scoring</a:t>
            </a:r>
            <a:r>
              <a:rPr lang="en-GB"/>
              <a:t> (Salazar et al., 2021) to calculate a pseudo-perplexity (per-subword)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200" y="1760900"/>
            <a:ext cx="4027237" cy="455519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Pseudo Perplexity (PPPL)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/>
              <a:t>BERT-style models do not have a well defined perplexity</a:t>
            </a:r>
            <a:endParaRPr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GB"/>
              <a:t>Instead, use </a:t>
            </a:r>
            <a:r>
              <a:rPr lang="en-GB">
                <a:solidFill>
                  <a:srgbClr val="FF0000"/>
                </a:solidFill>
              </a:rPr>
              <a:t>model scoring</a:t>
            </a:r>
            <a:r>
              <a:rPr lang="en-GB"/>
              <a:t> (Salazar et al., 2021)</a:t>
            </a:r>
            <a:endParaRPr sz="1467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Pseudo Perplexity (PPPL)</a:t>
            </a:r>
            <a:endParaRPr/>
          </a:p>
        </p:txBody>
      </p:sp>
      <p:grpSp>
        <p:nvGrpSpPr>
          <p:cNvPr id="207" name="Google Shape;207;p30"/>
          <p:cNvGrpSpPr/>
          <p:nvPr/>
        </p:nvGrpSpPr>
        <p:grpSpPr>
          <a:xfrm>
            <a:off x="1259033" y="4712317"/>
            <a:ext cx="5810000" cy="261600"/>
            <a:chOff x="944275" y="3534238"/>
            <a:chExt cx="4357500" cy="196200"/>
          </a:xfrm>
        </p:grpSpPr>
        <p:sp>
          <p:nvSpPr>
            <p:cNvPr id="208" name="Google Shape;208;p30"/>
            <p:cNvSpPr/>
            <p:nvPr/>
          </p:nvSpPr>
          <p:spPr>
            <a:xfrm>
              <a:off x="15667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1892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1468</a:t>
              </a:r>
              <a:endParaRPr sz="1333"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8117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34342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40567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46792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9442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</p:grpSp>
      <p:sp>
        <p:nvSpPr>
          <p:cNvPr id="215" name="Google Shape;215;p30"/>
          <p:cNvSpPr/>
          <p:nvPr/>
        </p:nvSpPr>
        <p:spPr>
          <a:xfrm>
            <a:off x="1602733" y="1859984"/>
            <a:ext cx="3115600" cy="8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“peters pickled peppers”</a:t>
            </a:r>
            <a:endParaRPr sz="2400"/>
          </a:p>
        </p:txBody>
      </p:sp>
      <p:grpSp>
        <p:nvGrpSpPr>
          <p:cNvPr id="216" name="Google Shape;216;p30"/>
          <p:cNvGrpSpPr/>
          <p:nvPr/>
        </p:nvGrpSpPr>
        <p:grpSpPr>
          <a:xfrm>
            <a:off x="7659367" y="2870200"/>
            <a:ext cx="3071467" cy="1771200"/>
            <a:chOff x="5744525" y="2152650"/>
            <a:chExt cx="2303600" cy="1328400"/>
          </a:xfrm>
        </p:grpSpPr>
        <p:sp>
          <p:nvSpPr>
            <p:cNvPr id="217" name="Google Shape;217;p30"/>
            <p:cNvSpPr/>
            <p:nvPr/>
          </p:nvSpPr>
          <p:spPr>
            <a:xfrm>
              <a:off x="5744525" y="2152650"/>
              <a:ext cx="51600" cy="13284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30"/>
            <p:cNvSpPr txBox="1"/>
            <p:nvPr/>
          </p:nvSpPr>
          <p:spPr>
            <a:xfrm>
              <a:off x="6012025" y="2626625"/>
              <a:ext cx="20361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3200"/>
                <a:t>∑ = PLL(w)</a:t>
              </a:r>
              <a:endParaRPr sz="3200"/>
            </a:p>
          </p:txBody>
        </p:sp>
      </p:grpSp>
      <p:grpSp>
        <p:nvGrpSpPr>
          <p:cNvPr id="219" name="Google Shape;219;p30"/>
          <p:cNvGrpSpPr/>
          <p:nvPr/>
        </p:nvGrpSpPr>
        <p:grpSpPr>
          <a:xfrm>
            <a:off x="4718334" y="1875533"/>
            <a:ext cx="6617700" cy="809600"/>
            <a:chOff x="3538750" y="1406650"/>
            <a:chExt cx="4963275" cy="607200"/>
          </a:xfrm>
        </p:grpSpPr>
        <p:sp>
          <p:nvSpPr>
            <p:cNvPr id="220" name="Google Shape;220;p30"/>
            <p:cNvSpPr/>
            <p:nvPr/>
          </p:nvSpPr>
          <p:spPr>
            <a:xfrm>
              <a:off x="47670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pet</a:t>
              </a:r>
              <a:endParaRPr sz="1333"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53895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##ers</a:t>
              </a:r>
              <a:endParaRPr sz="1333"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60120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pick</a:t>
              </a:r>
              <a:endParaRPr sz="1333"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66345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##led</a:t>
              </a:r>
              <a:endParaRPr sz="1333"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72570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pepper</a:t>
              </a:r>
              <a:endParaRPr sz="1333"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78795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GB" sz="1333"/>
                <a:t>[SEP]</a:t>
              </a:r>
              <a:endParaRPr sz="1333"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41445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[CLS]</a:t>
              </a:r>
              <a:endParaRPr sz="1333"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7670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11109</a:t>
              </a:r>
              <a:endParaRPr sz="1333"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53895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1468</a:t>
              </a:r>
              <a:endParaRPr sz="1333"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60120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66345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72570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78795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41445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cxnSp>
          <p:nvCxnSpPr>
            <p:cNvPr id="234" name="Google Shape;234;p30"/>
            <p:cNvCxnSpPr>
              <a:stCxn id="215" idx="3"/>
            </p:cNvCxnSpPr>
            <p:nvPr/>
          </p:nvCxnSpPr>
          <p:spPr>
            <a:xfrm rot="10800000" flipH="1">
              <a:off x="3538750" y="1712988"/>
              <a:ext cx="522300" cy="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5" name="Google Shape;235;p30"/>
          <p:cNvGrpSpPr/>
          <p:nvPr/>
        </p:nvGrpSpPr>
        <p:grpSpPr>
          <a:xfrm>
            <a:off x="1468167" y="3747600"/>
            <a:ext cx="5810000" cy="1425184"/>
            <a:chOff x="1101125" y="2810700"/>
            <a:chExt cx="4357500" cy="1068888"/>
          </a:xfrm>
        </p:grpSpPr>
        <p:sp>
          <p:nvSpPr>
            <p:cNvPr id="236" name="Google Shape;236;p30"/>
            <p:cNvSpPr/>
            <p:nvPr/>
          </p:nvSpPr>
          <p:spPr>
            <a:xfrm>
              <a:off x="23461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29686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35911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42136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48361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1011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17236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11109</a:t>
              </a:r>
              <a:endParaRPr sz="1333"/>
            </a:p>
          </p:txBody>
        </p:sp>
        <p:sp>
          <p:nvSpPr>
            <p:cNvPr id="243" name="Google Shape;243;p30"/>
            <p:cNvSpPr txBox="1"/>
            <p:nvPr/>
          </p:nvSpPr>
          <p:spPr>
            <a:xfrm>
              <a:off x="1989425" y="2810700"/>
              <a:ext cx="1335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/>
                <a:t>log(p(##ers))</a:t>
              </a:r>
              <a:endParaRPr sz="2400"/>
            </a:p>
          </p:txBody>
        </p:sp>
      </p:grpSp>
      <p:grpSp>
        <p:nvGrpSpPr>
          <p:cNvPr id="244" name="Google Shape;244;p30"/>
          <p:cNvGrpSpPr/>
          <p:nvPr/>
        </p:nvGrpSpPr>
        <p:grpSpPr>
          <a:xfrm>
            <a:off x="1832033" y="2782867"/>
            <a:ext cx="1344000" cy="1728400"/>
            <a:chOff x="1374025" y="2087150"/>
            <a:chExt cx="1008000" cy="1296300"/>
          </a:xfrm>
        </p:grpSpPr>
        <p:sp>
          <p:nvSpPr>
            <p:cNvPr id="245" name="Google Shape;245;p30"/>
            <p:cNvSpPr txBox="1"/>
            <p:nvPr/>
          </p:nvSpPr>
          <p:spPr>
            <a:xfrm>
              <a:off x="1739225" y="2754775"/>
              <a:ext cx="369900" cy="1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667"/>
                <a:t>|V|</a:t>
              </a:r>
              <a:endParaRPr sz="667"/>
            </a:p>
          </p:txBody>
        </p:sp>
        <p:grpSp>
          <p:nvGrpSpPr>
            <p:cNvPr id="246" name="Google Shape;246;p30"/>
            <p:cNvGrpSpPr/>
            <p:nvPr/>
          </p:nvGrpSpPr>
          <p:grpSpPr>
            <a:xfrm>
              <a:off x="1374025" y="2087150"/>
              <a:ext cx="1008000" cy="1296300"/>
              <a:chOff x="1374025" y="2087150"/>
              <a:chExt cx="1008000" cy="1296300"/>
            </a:xfrm>
          </p:grpSpPr>
          <p:sp>
            <p:nvSpPr>
              <p:cNvPr id="247" name="Google Shape;247;p30"/>
              <p:cNvSpPr/>
              <p:nvPr/>
            </p:nvSpPr>
            <p:spPr>
              <a:xfrm>
                <a:off x="1512563" y="2441500"/>
                <a:ext cx="780300" cy="385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8" name="Google Shape;248;p30"/>
              <p:cNvSpPr txBox="1"/>
              <p:nvPr/>
            </p:nvSpPr>
            <p:spPr>
              <a:xfrm>
                <a:off x="1374025" y="2087150"/>
                <a:ext cx="10080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GB" sz="2400"/>
                  <a:t>log(p(pet))</a:t>
                </a:r>
                <a:endParaRPr sz="2400"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1519250" y="2693324"/>
                <a:ext cx="769125" cy="128450"/>
              </a:xfrm>
              <a:custGeom>
                <a:avLst/>
                <a:gdLst/>
                <a:ahLst/>
                <a:cxnLst/>
                <a:rect l="l" t="t" r="r" b="b"/>
                <a:pathLst>
                  <a:path w="30765" h="5138" extrusionOk="0">
                    <a:moveTo>
                      <a:pt x="0" y="5138"/>
                    </a:moveTo>
                    <a:cubicBezTo>
                      <a:pt x="1233" y="3905"/>
                      <a:pt x="2641" y="2397"/>
                      <a:pt x="4381" y="2281"/>
                    </a:cubicBezTo>
                    <a:cubicBezTo>
                      <a:pt x="5322" y="2218"/>
                      <a:pt x="5618" y="4835"/>
                      <a:pt x="6381" y="4281"/>
                    </a:cubicBezTo>
                    <a:cubicBezTo>
                      <a:pt x="7002" y="3829"/>
                      <a:pt x="6756" y="2281"/>
                      <a:pt x="7524" y="2281"/>
                    </a:cubicBezTo>
                    <a:cubicBezTo>
                      <a:pt x="8554" y="2281"/>
                      <a:pt x="9279" y="4623"/>
                      <a:pt x="10096" y="3995"/>
                    </a:cubicBezTo>
                    <a:cubicBezTo>
                      <a:pt x="11164" y="3173"/>
                      <a:pt x="9866" y="517"/>
                      <a:pt x="11144" y="90"/>
                    </a:cubicBezTo>
                    <a:cubicBezTo>
                      <a:pt x="12960" y="-516"/>
                      <a:pt x="13610" y="3805"/>
                      <a:pt x="15525" y="3805"/>
                    </a:cubicBezTo>
                    <a:cubicBezTo>
                      <a:pt x="17798" y="3805"/>
                      <a:pt x="19874" y="2463"/>
                      <a:pt x="22098" y="1995"/>
                    </a:cubicBezTo>
                    <a:cubicBezTo>
                      <a:pt x="23210" y="1761"/>
                      <a:pt x="24054" y="3831"/>
                      <a:pt x="25146" y="3519"/>
                    </a:cubicBezTo>
                    <a:cubicBezTo>
                      <a:pt x="26434" y="3151"/>
                      <a:pt x="26059" y="-540"/>
                      <a:pt x="27241" y="90"/>
                    </a:cubicBezTo>
                    <a:cubicBezTo>
                      <a:pt x="28961" y="1007"/>
                      <a:pt x="29285" y="3488"/>
                      <a:pt x="30765" y="4757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250" name="Google Shape;250;p30"/>
              <p:cNvCxnSpPr/>
              <p:nvPr/>
            </p:nvCxnSpPr>
            <p:spPr>
              <a:xfrm rot="10800000">
                <a:off x="1871725" y="3066950"/>
                <a:ext cx="2400" cy="3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51" name="Google Shape;251;p30"/>
            <p:cNvSpPr/>
            <p:nvPr/>
          </p:nvSpPr>
          <p:spPr>
            <a:xfrm>
              <a:off x="2061625" y="2746675"/>
              <a:ext cx="13800" cy="804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2" name="Google Shape;252;p30"/>
          <p:cNvGrpSpPr/>
          <p:nvPr/>
        </p:nvGrpSpPr>
        <p:grpSpPr>
          <a:xfrm>
            <a:off x="1602733" y="4015367"/>
            <a:ext cx="6216400" cy="1786300"/>
            <a:chOff x="1202050" y="3011525"/>
            <a:chExt cx="4662300" cy="1339725"/>
          </a:xfrm>
        </p:grpSpPr>
        <p:sp>
          <p:nvSpPr>
            <p:cNvPr id="253" name="Google Shape;253;p30"/>
            <p:cNvSpPr/>
            <p:nvPr/>
          </p:nvSpPr>
          <p:spPr>
            <a:xfrm>
              <a:off x="30695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24470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1468</a:t>
              </a:r>
              <a:endParaRPr sz="1333"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25994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1468</a:t>
              </a:r>
              <a:endParaRPr sz="1333"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36920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3145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9370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2020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18245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11109</a:t>
              </a:r>
              <a:endParaRPr sz="1333"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38444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32219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4669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894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13544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19769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11109</a:t>
              </a:r>
              <a:endParaRPr sz="1333"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6193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33743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39968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52418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5068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21293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11109</a:t>
              </a:r>
              <a:endParaRPr sz="1333"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7518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1468</a:t>
              </a:r>
              <a:endParaRPr sz="1333"/>
            </a:p>
          </p:txBody>
        </p:sp>
        <p:sp>
          <p:nvSpPr>
            <p:cNvPr id="274" name="Google Shape;274;p30"/>
            <p:cNvSpPr txBox="1"/>
            <p:nvPr/>
          </p:nvSpPr>
          <p:spPr>
            <a:xfrm>
              <a:off x="3017650" y="3011525"/>
              <a:ext cx="1335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/>
                <a:t>log(...)</a:t>
              </a:r>
              <a:endParaRPr sz="2400"/>
            </a:p>
          </p:txBody>
        </p:sp>
        <p:sp>
          <p:nvSpPr>
            <p:cNvPr id="275" name="Google Shape;275;p30"/>
            <p:cNvSpPr txBox="1"/>
            <p:nvPr/>
          </p:nvSpPr>
          <p:spPr>
            <a:xfrm>
              <a:off x="3787825" y="3140450"/>
              <a:ext cx="1335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/>
                <a:t>log(...)</a:t>
              </a:r>
              <a:endParaRPr sz="2400"/>
            </a:p>
          </p:txBody>
        </p:sp>
        <p:sp>
          <p:nvSpPr>
            <p:cNvPr id="276" name="Google Shape;276;p30"/>
            <p:cNvSpPr txBox="1"/>
            <p:nvPr/>
          </p:nvSpPr>
          <p:spPr>
            <a:xfrm>
              <a:off x="4545000" y="3252550"/>
              <a:ext cx="71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/>
                <a:t>log(...)</a:t>
              </a:r>
              <a:endParaRPr sz="2400"/>
            </a:p>
          </p:txBody>
        </p:sp>
      </p:grpSp>
      <p:grpSp>
        <p:nvGrpSpPr>
          <p:cNvPr id="277" name="Google Shape;277;p30"/>
          <p:cNvGrpSpPr/>
          <p:nvPr/>
        </p:nvGrpSpPr>
        <p:grpSpPr>
          <a:xfrm>
            <a:off x="9207501" y="4191000"/>
            <a:ext cx="2806700" cy="783000"/>
            <a:chOff x="6905625" y="3143250"/>
            <a:chExt cx="2105025" cy="587250"/>
          </a:xfrm>
        </p:grpSpPr>
        <p:sp>
          <p:nvSpPr>
            <p:cNvPr id="278" name="Google Shape;278;p30"/>
            <p:cNvSpPr/>
            <p:nvPr/>
          </p:nvSpPr>
          <p:spPr>
            <a:xfrm>
              <a:off x="6905625" y="3143250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19812" h="17526" extrusionOk="0">
                  <a:moveTo>
                    <a:pt x="0" y="0"/>
                  </a:moveTo>
                  <a:cubicBezTo>
                    <a:pt x="3943" y="7886"/>
                    <a:pt x="10995" y="17526"/>
                    <a:pt x="19812" y="1752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79" name="Google Shape;279;p30"/>
            <p:cNvSpPr txBox="1"/>
            <p:nvPr/>
          </p:nvSpPr>
          <p:spPr>
            <a:xfrm>
              <a:off x="7410450" y="3429000"/>
              <a:ext cx="16002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>
                  <a:solidFill>
                    <a:srgbClr val="FF0000"/>
                  </a:solidFill>
                </a:rPr>
                <a:t>Pseudo log-likelihood</a:t>
              </a:r>
              <a:endParaRPr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Initial Experiments</a:t>
            </a: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Sample 10,000 abstracts from each bin (no filtering)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Score the abstracts using the previous method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6" name="Google Shape;286;p31"/>
          <p:cNvGrpSpPr/>
          <p:nvPr/>
        </p:nvGrpSpPr>
        <p:grpSpPr>
          <a:xfrm>
            <a:off x="1828800" y="2767651"/>
            <a:ext cx="8318600" cy="3092363"/>
            <a:chOff x="1371600" y="2075738"/>
            <a:chExt cx="6238950" cy="2319272"/>
          </a:xfrm>
        </p:grpSpPr>
        <p:pic>
          <p:nvPicPr>
            <p:cNvPr id="287" name="Google Shape;28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76563" y="2319707"/>
              <a:ext cx="3990874" cy="889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2439" y="3352749"/>
              <a:ext cx="4619126" cy="1042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31"/>
            <p:cNvSpPr/>
            <p:nvPr/>
          </p:nvSpPr>
          <p:spPr>
            <a:xfrm>
              <a:off x="2376300" y="2290598"/>
              <a:ext cx="938895" cy="285898"/>
            </a:xfrm>
            <a:custGeom>
              <a:avLst/>
              <a:gdLst/>
              <a:ahLst/>
              <a:cxnLst/>
              <a:rect l="l" t="t" r="r" b="b"/>
              <a:pathLst>
                <a:path w="7068" h="15431" extrusionOk="0">
                  <a:moveTo>
                    <a:pt x="6858" y="15431"/>
                  </a:moveTo>
                  <a:cubicBezTo>
                    <a:pt x="7652" y="9858"/>
                    <a:pt x="5460" y="136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90" name="Google Shape;290;p31"/>
            <p:cNvSpPr txBox="1"/>
            <p:nvPr/>
          </p:nvSpPr>
          <p:spPr>
            <a:xfrm>
              <a:off x="1371600" y="2075738"/>
              <a:ext cx="10047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267">
                  <a:solidFill>
                    <a:srgbClr val="FF0000"/>
                  </a:solidFill>
                </a:rPr>
                <a:t>Abstract</a:t>
              </a:r>
              <a:endParaRPr sz="2267">
                <a:solidFill>
                  <a:srgbClr val="FF0000"/>
                </a:solidFill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081225" y="4005275"/>
              <a:ext cx="1257300" cy="253725"/>
            </a:xfrm>
            <a:custGeom>
              <a:avLst/>
              <a:gdLst/>
              <a:ahLst/>
              <a:cxnLst/>
              <a:rect l="l" t="t" r="r" b="b"/>
              <a:pathLst>
                <a:path w="50292" h="10149" extrusionOk="0">
                  <a:moveTo>
                    <a:pt x="50292" y="0"/>
                  </a:moveTo>
                  <a:cubicBezTo>
                    <a:pt x="50292" y="5991"/>
                    <a:pt x="41019" y="8998"/>
                    <a:pt x="35052" y="9525"/>
                  </a:cubicBezTo>
                  <a:cubicBezTo>
                    <a:pt x="23270" y="10566"/>
                    <a:pt x="9460" y="11101"/>
                    <a:pt x="0" y="400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92" name="Google Shape;292;p31"/>
            <p:cNvSpPr txBox="1"/>
            <p:nvPr/>
          </p:nvSpPr>
          <p:spPr>
            <a:xfrm>
              <a:off x="1571875" y="3730925"/>
              <a:ext cx="10047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267">
                  <a:solidFill>
                    <a:srgbClr val="FF0000"/>
                  </a:solidFill>
                </a:rPr>
                <a:t>Bin</a:t>
              </a:r>
              <a:endParaRPr sz="2267">
                <a:solidFill>
                  <a:srgbClr val="FF0000"/>
                </a:solidFill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5038725" y="3301798"/>
              <a:ext cx="457220" cy="698672"/>
            </a:xfrm>
            <a:custGeom>
              <a:avLst/>
              <a:gdLst/>
              <a:ahLst/>
              <a:cxnLst/>
              <a:rect l="l" t="t" r="r" b="b"/>
              <a:pathLst>
                <a:path w="20193" h="28384" extrusionOk="0">
                  <a:moveTo>
                    <a:pt x="0" y="28384"/>
                  </a:moveTo>
                  <a:cubicBezTo>
                    <a:pt x="4529" y="22725"/>
                    <a:pt x="66" y="13007"/>
                    <a:pt x="4191" y="7048"/>
                  </a:cubicBezTo>
                  <a:cubicBezTo>
                    <a:pt x="7508" y="2256"/>
                    <a:pt x="14664" y="1843"/>
                    <a:pt x="2019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294" name="Google Shape;294;p31"/>
            <p:cNvSpPr txBox="1"/>
            <p:nvPr/>
          </p:nvSpPr>
          <p:spPr>
            <a:xfrm>
              <a:off x="5543550" y="3048000"/>
              <a:ext cx="2067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267">
                  <a:solidFill>
                    <a:srgbClr val="FF0000"/>
                  </a:solidFill>
                </a:rPr>
                <a:t># Tokens in Bin</a:t>
              </a:r>
              <a:endParaRPr sz="2267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Past Analysis of SciBERT</a:t>
            </a:r>
            <a:endParaRPr/>
          </a:p>
        </p:txBody>
      </p:sp>
      <p:sp>
        <p:nvSpPr>
          <p:cNvPr id="300" name="Google Shape;300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382" y="1236567"/>
            <a:ext cx="7495236" cy="562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Past Analysis of SciBERT and BERT</a:t>
            </a:r>
            <a:endParaRPr/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368" y="1236567"/>
            <a:ext cx="7495264" cy="562144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/>
          <p:nvPr/>
        </p:nvSpPr>
        <p:spPr>
          <a:xfrm>
            <a:off x="9565634" y="3764967"/>
            <a:ext cx="978289" cy="375516"/>
          </a:xfrm>
          <a:custGeom>
            <a:avLst/>
            <a:gdLst/>
            <a:ahLst/>
            <a:cxnLst/>
            <a:rect l="l" t="t" r="r" b="b"/>
            <a:pathLst>
              <a:path w="22827" h="14823" extrusionOk="0">
                <a:moveTo>
                  <a:pt x="0" y="14823"/>
                </a:moveTo>
                <a:cubicBezTo>
                  <a:pt x="9073" y="14823"/>
                  <a:pt x="19952" y="8605"/>
                  <a:pt x="22827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09" name="Google Shape;309;p33"/>
          <p:cNvSpPr txBox="1"/>
          <p:nvPr/>
        </p:nvSpPr>
        <p:spPr>
          <a:xfrm>
            <a:off x="9901600" y="3275800"/>
            <a:ext cx="1690000" cy="3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rgbClr val="FF0000"/>
                </a:solidFill>
              </a:rPr>
              <a:t>500 samples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25160</TotalTime>
  <Words>673</Words>
  <Application>Microsoft Macintosh PowerPoint</Application>
  <PresentationFormat>Widescreen</PresentationFormat>
  <Paragraphs>124</Paragraphs>
  <Slides>16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Evaluating text-based models</vt:lpstr>
      <vt:lpstr>Perplexity as evaluation</vt:lpstr>
      <vt:lpstr>How can we use this?</vt:lpstr>
      <vt:lpstr>Perplexity for bidirectional models</vt:lpstr>
      <vt:lpstr>Pseudo Perplexity (PPPL)</vt:lpstr>
      <vt:lpstr>Pseudo Perplexity (PPPL)</vt:lpstr>
      <vt:lpstr>Initial Experiments</vt:lpstr>
      <vt:lpstr>Past Analysis of SciBERT</vt:lpstr>
      <vt:lpstr>Past Analysis of SciBERT and BERT</vt:lpstr>
      <vt:lpstr>Past Analysis of SciBERT, BERT, and RoBERTa</vt:lpstr>
      <vt:lpstr>Observations: Time Structure</vt:lpstr>
      <vt:lpstr>Preliminary Results</vt:lpstr>
      <vt:lpstr>Possible Implications</vt:lpstr>
      <vt:lpstr>Limitations</vt:lpstr>
      <vt:lpstr>Next Steps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Kenneth Church</cp:lastModifiedBy>
  <cp:revision>121</cp:revision>
  <dcterms:created xsi:type="dcterms:W3CDTF">2023-06-05T19:42:53Z</dcterms:created>
  <dcterms:modified xsi:type="dcterms:W3CDTF">2023-07-30T13:03:13Z</dcterms:modified>
</cp:coreProperties>
</file>