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
  </p:notesMasterIdLst>
  <p:sldIdLst>
    <p:sldId id="1138"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9718"/>
    <p:restoredTop sz="96327"/>
  </p:normalViewPr>
  <p:slideViewPr>
    <p:cSldViewPr snapToGrid="0">
      <p:cViewPr varScale="1">
        <p:scale>
          <a:sx n="128" d="100"/>
          <a:sy n="128" d="100"/>
        </p:scale>
        <p:origin x="216"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34F92D-89DA-134C-BFB2-C965CA7ED11B}" type="datetimeFigureOut">
              <a:rPr lang="en-US" smtClean="0"/>
              <a:t>7/29/23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C0007A-8F44-4841-AD4C-40FA56DDD2A6}" type="slidenum">
              <a:rPr lang="en-US" smtClean="0"/>
              <a:t>‹#›</a:t>
            </a:fld>
            <a:endParaRPr lang="en-US"/>
          </a:p>
        </p:txBody>
      </p:sp>
    </p:spTree>
    <p:extLst>
      <p:ext uri="{BB962C8B-B14F-4D97-AF65-F5344CB8AC3E}">
        <p14:creationId xmlns:p14="http://schemas.microsoft.com/office/powerpoint/2010/main" val="2637951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5a107e6541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5a107e654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Graph (our problem) is network. Full effect only if everything is encoded at once, splitting a network is not effective because benefit scales</a:t>
            </a:r>
            <a:endParaRPr/>
          </a:p>
          <a:p>
            <a:pPr marL="0" lvl="0" indent="0" algn="l" rtl="0">
              <a:spcBef>
                <a:spcPts val="0"/>
              </a:spcBef>
              <a:spcAft>
                <a:spcPts val="0"/>
              </a:spcAft>
              <a:buNone/>
            </a:pPr>
            <a:r>
              <a:rPr lang="en-GB"/>
              <a:t>Literature only focuses on text similarity and few studies consider, going towards positive examples, pushing away from negatives (triplet loss). Consider small portion of citation graph and does not consider power of scaled graph. How can we use whole network in intrinsic evaluation? </a:t>
            </a:r>
            <a:endParaRPr/>
          </a:p>
          <a:p>
            <a:pPr marL="0" lvl="0" indent="0" algn="l" rtl="0">
              <a:spcBef>
                <a:spcPts val="0"/>
              </a:spcBef>
              <a:spcAft>
                <a:spcPts val="0"/>
              </a:spcAft>
              <a:buNone/>
            </a:pPr>
            <a:endParaRPr/>
          </a:p>
          <a:p>
            <a:pPr marL="0" lvl="0" indent="0" algn="l" rtl="0">
              <a:spcBef>
                <a:spcPts val="0"/>
              </a:spcBef>
              <a:spcAft>
                <a:spcPts val="0"/>
              </a:spcAft>
              <a:buNone/>
            </a:pPr>
            <a:r>
              <a:rPr lang="en-GB"/>
              <a:t>Literature does not consider relationships between papers, only pairwise </a:t>
            </a:r>
            <a:endParaRPr/>
          </a:p>
          <a:p>
            <a:pPr marL="0" lvl="0" indent="0" algn="l" rtl="0">
              <a:spcBef>
                <a:spcPts val="0"/>
              </a:spcBef>
              <a:spcAft>
                <a:spcPts val="0"/>
              </a:spcAft>
              <a:buNone/>
            </a:pPr>
            <a:r>
              <a:rPr lang="en-GB"/>
              <a:t>Not the whole network, small dataset, within dataset, not whole 200m, time not considered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5a107e6541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5a107e654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mention equal # papers</a:t>
            </a:r>
            <a:endParaRPr/>
          </a:p>
          <a:p>
            <a:pPr marL="0" lvl="0" indent="0" algn="l" rtl="0">
              <a:spcBef>
                <a:spcPts val="0"/>
              </a:spcBef>
              <a:spcAft>
                <a:spcPts val="0"/>
              </a:spcAft>
              <a:buNone/>
            </a:pPr>
            <a:r>
              <a:rPr lang="en-GB"/>
              <a:t>consider replacing w/ diagram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e4c6c0ffc0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e4c6c0ffc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Evaluation task is predicting references in work, intrinsic eval can be random walk of citations</a:t>
            </a:r>
            <a:endParaRPr/>
          </a:p>
          <a:p>
            <a:pPr marL="457200" lvl="0" indent="-342900" algn="l" rtl="0">
              <a:lnSpc>
                <a:spcPct val="115000"/>
              </a:lnSpc>
              <a:spcBef>
                <a:spcPts val="0"/>
              </a:spcBef>
              <a:spcAft>
                <a:spcPts val="0"/>
              </a:spcAft>
              <a:buClr>
                <a:srgbClr val="595959"/>
              </a:buClr>
              <a:buSzPts val="1800"/>
              <a:buChar char="-"/>
            </a:pPr>
            <a:r>
              <a:rPr lang="en-GB" sz="1800">
                <a:solidFill>
                  <a:srgbClr val="595959"/>
                </a:solidFill>
              </a:rPr>
              <a:t>Use cosine similarity to measure similarity between pairs of papers</a:t>
            </a:r>
            <a:endParaRPr/>
          </a:p>
          <a:p>
            <a:pPr marL="0" lvl="0" indent="0" algn="l" rtl="0">
              <a:spcBef>
                <a:spcPts val="120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1CCF4-678D-96F0-7369-A38E36212D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627EAF-9DAE-D67C-C7CD-EEA309CA19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CE1F80-DC16-70C0-7900-C0190C2F869E}"/>
              </a:ext>
            </a:extLst>
          </p:cNvPr>
          <p:cNvSpPr>
            <a:spLocks noGrp="1"/>
          </p:cNvSpPr>
          <p:nvPr>
            <p:ph type="dt" sz="half" idx="10"/>
          </p:nvPr>
        </p:nvSpPr>
        <p:spPr/>
        <p:txBody>
          <a:bodyPr/>
          <a:lstStyle/>
          <a:p>
            <a:r>
              <a:rPr lang="en-US"/>
              <a:t>6/26/2023</a:t>
            </a:r>
          </a:p>
        </p:txBody>
      </p:sp>
      <p:sp>
        <p:nvSpPr>
          <p:cNvPr id="5" name="Footer Placeholder 4">
            <a:extLst>
              <a:ext uri="{FF2B5EF4-FFF2-40B4-BE49-F238E27FC236}">
                <a16:creationId xmlns:a16="http://schemas.microsoft.com/office/drawing/2014/main" id="{89BB8426-01C9-59D4-C060-DFD9B338C5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F5DDA6-A531-AE04-5BAC-2B4E92D80B37}"/>
              </a:ext>
            </a:extLst>
          </p:cNvPr>
          <p:cNvSpPr>
            <a:spLocks noGrp="1"/>
          </p:cNvSpPr>
          <p:nvPr>
            <p:ph type="sldNum" sz="quarter" idx="12"/>
          </p:nvPr>
        </p:nvSpPr>
        <p:spPr/>
        <p:txBody>
          <a:bodyPr/>
          <a:lstStyle/>
          <a:p>
            <a:fld id="{A368AD35-EA55-254F-AD80-EFD99CF0F10B}" type="slidenum">
              <a:rPr lang="en-US" smtClean="0"/>
              <a:t>‹#›</a:t>
            </a:fld>
            <a:endParaRPr lang="en-US"/>
          </a:p>
        </p:txBody>
      </p:sp>
    </p:spTree>
    <p:extLst>
      <p:ext uri="{BB962C8B-B14F-4D97-AF65-F5344CB8AC3E}">
        <p14:creationId xmlns:p14="http://schemas.microsoft.com/office/powerpoint/2010/main" val="2770680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DD276-287F-12E4-3341-F22E7E3C90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35C0B8-CD23-32C8-84B4-69E628374B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0A03EC-D027-5987-8475-6CB6EA099B08}"/>
              </a:ext>
            </a:extLst>
          </p:cNvPr>
          <p:cNvSpPr>
            <a:spLocks noGrp="1"/>
          </p:cNvSpPr>
          <p:nvPr>
            <p:ph type="dt" sz="half" idx="10"/>
          </p:nvPr>
        </p:nvSpPr>
        <p:spPr/>
        <p:txBody>
          <a:bodyPr/>
          <a:lstStyle/>
          <a:p>
            <a:r>
              <a:rPr lang="en-US"/>
              <a:t>6/26/2023</a:t>
            </a:r>
          </a:p>
        </p:txBody>
      </p:sp>
      <p:sp>
        <p:nvSpPr>
          <p:cNvPr id="5" name="Footer Placeholder 4">
            <a:extLst>
              <a:ext uri="{FF2B5EF4-FFF2-40B4-BE49-F238E27FC236}">
                <a16:creationId xmlns:a16="http://schemas.microsoft.com/office/drawing/2014/main" id="{BD1AA966-885E-06B4-9053-2FBA4D829D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11EFD7-7B9C-A230-1F37-7E102D60AE2A}"/>
              </a:ext>
            </a:extLst>
          </p:cNvPr>
          <p:cNvSpPr>
            <a:spLocks noGrp="1"/>
          </p:cNvSpPr>
          <p:nvPr>
            <p:ph type="sldNum" sz="quarter" idx="12"/>
          </p:nvPr>
        </p:nvSpPr>
        <p:spPr/>
        <p:txBody>
          <a:bodyPr/>
          <a:lstStyle/>
          <a:p>
            <a:fld id="{A368AD35-EA55-254F-AD80-EFD99CF0F10B}" type="slidenum">
              <a:rPr lang="en-US" smtClean="0"/>
              <a:t>‹#›</a:t>
            </a:fld>
            <a:endParaRPr lang="en-US"/>
          </a:p>
        </p:txBody>
      </p:sp>
    </p:spTree>
    <p:extLst>
      <p:ext uri="{BB962C8B-B14F-4D97-AF65-F5344CB8AC3E}">
        <p14:creationId xmlns:p14="http://schemas.microsoft.com/office/powerpoint/2010/main" val="4050191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B594F4-699B-897A-2BD1-1B77AF08F5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EB5C52-8399-5227-2642-8F31CA62AA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452F52-B8D4-484C-195F-90FC80114098}"/>
              </a:ext>
            </a:extLst>
          </p:cNvPr>
          <p:cNvSpPr>
            <a:spLocks noGrp="1"/>
          </p:cNvSpPr>
          <p:nvPr>
            <p:ph type="dt" sz="half" idx="10"/>
          </p:nvPr>
        </p:nvSpPr>
        <p:spPr/>
        <p:txBody>
          <a:bodyPr/>
          <a:lstStyle/>
          <a:p>
            <a:r>
              <a:rPr lang="en-US"/>
              <a:t>6/26/2023</a:t>
            </a:r>
          </a:p>
        </p:txBody>
      </p:sp>
      <p:sp>
        <p:nvSpPr>
          <p:cNvPr id="5" name="Footer Placeholder 4">
            <a:extLst>
              <a:ext uri="{FF2B5EF4-FFF2-40B4-BE49-F238E27FC236}">
                <a16:creationId xmlns:a16="http://schemas.microsoft.com/office/drawing/2014/main" id="{3B2FD971-1764-6A48-26D9-5ECAA79C4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46050D-58EE-4F3F-599D-A055522D1DD0}"/>
              </a:ext>
            </a:extLst>
          </p:cNvPr>
          <p:cNvSpPr>
            <a:spLocks noGrp="1"/>
          </p:cNvSpPr>
          <p:nvPr>
            <p:ph type="sldNum" sz="quarter" idx="12"/>
          </p:nvPr>
        </p:nvSpPr>
        <p:spPr/>
        <p:txBody>
          <a:bodyPr/>
          <a:lstStyle/>
          <a:p>
            <a:fld id="{A368AD35-EA55-254F-AD80-EFD99CF0F10B}" type="slidenum">
              <a:rPr lang="en-US" smtClean="0"/>
              <a:t>‹#›</a:t>
            </a:fld>
            <a:endParaRPr lang="en-US"/>
          </a:p>
        </p:txBody>
      </p:sp>
    </p:spTree>
    <p:extLst>
      <p:ext uri="{BB962C8B-B14F-4D97-AF65-F5344CB8AC3E}">
        <p14:creationId xmlns:p14="http://schemas.microsoft.com/office/powerpoint/2010/main" val="2799282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3433464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3E2C7-7ADD-B280-6464-8BE8CC59D9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2EDEEE-6CB8-0C2A-1990-59689A3CD2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755C8F-E641-27FD-54B3-15F113ED78E7}"/>
              </a:ext>
            </a:extLst>
          </p:cNvPr>
          <p:cNvSpPr>
            <a:spLocks noGrp="1"/>
          </p:cNvSpPr>
          <p:nvPr>
            <p:ph type="dt" sz="half" idx="10"/>
          </p:nvPr>
        </p:nvSpPr>
        <p:spPr/>
        <p:txBody>
          <a:bodyPr/>
          <a:lstStyle/>
          <a:p>
            <a:r>
              <a:rPr lang="en-US"/>
              <a:t>6/26/2023</a:t>
            </a:r>
          </a:p>
        </p:txBody>
      </p:sp>
      <p:sp>
        <p:nvSpPr>
          <p:cNvPr id="5" name="Footer Placeholder 4">
            <a:extLst>
              <a:ext uri="{FF2B5EF4-FFF2-40B4-BE49-F238E27FC236}">
                <a16:creationId xmlns:a16="http://schemas.microsoft.com/office/drawing/2014/main" id="{700BAC0C-2C24-7AA3-8C01-5239601B3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2C265-2AF9-1867-1F1D-2C5F7D25185F}"/>
              </a:ext>
            </a:extLst>
          </p:cNvPr>
          <p:cNvSpPr>
            <a:spLocks noGrp="1"/>
          </p:cNvSpPr>
          <p:nvPr>
            <p:ph type="sldNum" sz="quarter" idx="12"/>
          </p:nvPr>
        </p:nvSpPr>
        <p:spPr/>
        <p:txBody>
          <a:bodyPr/>
          <a:lstStyle/>
          <a:p>
            <a:fld id="{A368AD35-EA55-254F-AD80-EFD99CF0F10B}" type="slidenum">
              <a:rPr lang="en-US" smtClean="0"/>
              <a:t>‹#›</a:t>
            </a:fld>
            <a:endParaRPr lang="en-US"/>
          </a:p>
        </p:txBody>
      </p:sp>
    </p:spTree>
    <p:extLst>
      <p:ext uri="{BB962C8B-B14F-4D97-AF65-F5344CB8AC3E}">
        <p14:creationId xmlns:p14="http://schemas.microsoft.com/office/powerpoint/2010/main" val="2311028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D04B7-A5F1-7F43-A651-6CEF872CC6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6729D3-F06D-7F85-6F8E-4215C531EC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F41344-7366-FB37-EF3A-A773DAB525EA}"/>
              </a:ext>
            </a:extLst>
          </p:cNvPr>
          <p:cNvSpPr>
            <a:spLocks noGrp="1"/>
          </p:cNvSpPr>
          <p:nvPr>
            <p:ph type="dt" sz="half" idx="10"/>
          </p:nvPr>
        </p:nvSpPr>
        <p:spPr/>
        <p:txBody>
          <a:bodyPr/>
          <a:lstStyle/>
          <a:p>
            <a:r>
              <a:rPr lang="en-US"/>
              <a:t>6/26/2023</a:t>
            </a:r>
          </a:p>
        </p:txBody>
      </p:sp>
      <p:sp>
        <p:nvSpPr>
          <p:cNvPr id="5" name="Footer Placeholder 4">
            <a:extLst>
              <a:ext uri="{FF2B5EF4-FFF2-40B4-BE49-F238E27FC236}">
                <a16:creationId xmlns:a16="http://schemas.microsoft.com/office/drawing/2014/main" id="{EF9ECAD3-E9A6-1D39-FFAE-6D37CCB80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6A824D-3D79-DA0F-6B03-6A6A29F4D1B5}"/>
              </a:ext>
            </a:extLst>
          </p:cNvPr>
          <p:cNvSpPr>
            <a:spLocks noGrp="1"/>
          </p:cNvSpPr>
          <p:nvPr>
            <p:ph type="sldNum" sz="quarter" idx="12"/>
          </p:nvPr>
        </p:nvSpPr>
        <p:spPr/>
        <p:txBody>
          <a:bodyPr/>
          <a:lstStyle/>
          <a:p>
            <a:fld id="{A368AD35-EA55-254F-AD80-EFD99CF0F10B}" type="slidenum">
              <a:rPr lang="en-US" smtClean="0"/>
              <a:t>‹#›</a:t>
            </a:fld>
            <a:endParaRPr lang="en-US"/>
          </a:p>
        </p:txBody>
      </p:sp>
    </p:spTree>
    <p:extLst>
      <p:ext uri="{BB962C8B-B14F-4D97-AF65-F5344CB8AC3E}">
        <p14:creationId xmlns:p14="http://schemas.microsoft.com/office/powerpoint/2010/main" val="990792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157FA-AD7A-638A-5CD5-3AC390A731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6EDB6B-E6ED-2BD0-A090-09E5B21C1D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CA8097-7A3F-A7A3-5A83-30F356FFC0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3ED9C6-A952-FF42-6C21-9830534139E0}"/>
              </a:ext>
            </a:extLst>
          </p:cNvPr>
          <p:cNvSpPr>
            <a:spLocks noGrp="1"/>
          </p:cNvSpPr>
          <p:nvPr>
            <p:ph type="dt" sz="half" idx="10"/>
          </p:nvPr>
        </p:nvSpPr>
        <p:spPr/>
        <p:txBody>
          <a:bodyPr/>
          <a:lstStyle/>
          <a:p>
            <a:r>
              <a:rPr lang="en-US"/>
              <a:t>6/26/2023</a:t>
            </a:r>
          </a:p>
        </p:txBody>
      </p:sp>
      <p:sp>
        <p:nvSpPr>
          <p:cNvPr id="6" name="Footer Placeholder 5">
            <a:extLst>
              <a:ext uri="{FF2B5EF4-FFF2-40B4-BE49-F238E27FC236}">
                <a16:creationId xmlns:a16="http://schemas.microsoft.com/office/drawing/2014/main" id="{0C4EA567-1AC4-EA02-8530-0515196E44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99D0FE-C4BD-1142-82D2-1A24CDFDA2B8}"/>
              </a:ext>
            </a:extLst>
          </p:cNvPr>
          <p:cNvSpPr>
            <a:spLocks noGrp="1"/>
          </p:cNvSpPr>
          <p:nvPr>
            <p:ph type="sldNum" sz="quarter" idx="12"/>
          </p:nvPr>
        </p:nvSpPr>
        <p:spPr/>
        <p:txBody>
          <a:bodyPr/>
          <a:lstStyle/>
          <a:p>
            <a:fld id="{A368AD35-EA55-254F-AD80-EFD99CF0F10B}" type="slidenum">
              <a:rPr lang="en-US" smtClean="0"/>
              <a:t>‹#›</a:t>
            </a:fld>
            <a:endParaRPr lang="en-US"/>
          </a:p>
        </p:txBody>
      </p:sp>
    </p:spTree>
    <p:extLst>
      <p:ext uri="{BB962C8B-B14F-4D97-AF65-F5344CB8AC3E}">
        <p14:creationId xmlns:p14="http://schemas.microsoft.com/office/powerpoint/2010/main" val="661466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97531-91D6-6118-E260-CDB4FB5B38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74F5FE-E478-0BB2-0485-902F286230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BC9374-E64C-3152-BFBA-CB5B96548A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B678C7-92C3-7B85-2CCD-EFD70F2297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B7C6E3-E282-224E-142A-982397B7D5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7E04CB-4638-5804-65A2-9153DEF560AF}"/>
              </a:ext>
            </a:extLst>
          </p:cNvPr>
          <p:cNvSpPr>
            <a:spLocks noGrp="1"/>
          </p:cNvSpPr>
          <p:nvPr>
            <p:ph type="dt" sz="half" idx="10"/>
          </p:nvPr>
        </p:nvSpPr>
        <p:spPr/>
        <p:txBody>
          <a:bodyPr/>
          <a:lstStyle/>
          <a:p>
            <a:r>
              <a:rPr lang="en-US"/>
              <a:t>6/26/2023</a:t>
            </a:r>
          </a:p>
        </p:txBody>
      </p:sp>
      <p:sp>
        <p:nvSpPr>
          <p:cNvPr id="8" name="Footer Placeholder 7">
            <a:extLst>
              <a:ext uri="{FF2B5EF4-FFF2-40B4-BE49-F238E27FC236}">
                <a16:creationId xmlns:a16="http://schemas.microsoft.com/office/drawing/2014/main" id="{78ABB871-0916-1E0B-0FF9-8C36366B00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950939-314E-7939-91EE-F1F1D6E43595}"/>
              </a:ext>
            </a:extLst>
          </p:cNvPr>
          <p:cNvSpPr>
            <a:spLocks noGrp="1"/>
          </p:cNvSpPr>
          <p:nvPr>
            <p:ph type="sldNum" sz="quarter" idx="12"/>
          </p:nvPr>
        </p:nvSpPr>
        <p:spPr/>
        <p:txBody>
          <a:bodyPr/>
          <a:lstStyle/>
          <a:p>
            <a:fld id="{A368AD35-EA55-254F-AD80-EFD99CF0F10B}" type="slidenum">
              <a:rPr lang="en-US" smtClean="0"/>
              <a:t>‹#›</a:t>
            </a:fld>
            <a:endParaRPr lang="en-US"/>
          </a:p>
        </p:txBody>
      </p:sp>
    </p:spTree>
    <p:extLst>
      <p:ext uri="{BB962C8B-B14F-4D97-AF65-F5344CB8AC3E}">
        <p14:creationId xmlns:p14="http://schemas.microsoft.com/office/powerpoint/2010/main" val="2963874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E08D-DAE8-B684-D210-0E5CB1E239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973E39-0CA3-5EE3-3F28-CF0ECC0CB253}"/>
              </a:ext>
            </a:extLst>
          </p:cNvPr>
          <p:cNvSpPr>
            <a:spLocks noGrp="1"/>
          </p:cNvSpPr>
          <p:nvPr>
            <p:ph type="dt" sz="half" idx="10"/>
          </p:nvPr>
        </p:nvSpPr>
        <p:spPr/>
        <p:txBody>
          <a:bodyPr/>
          <a:lstStyle/>
          <a:p>
            <a:r>
              <a:rPr lang="en-US"/>
              <a:t>6/26/2023</a:t>
            </a:r>
          </a:p>
        </p:txBody>
      </p:sp>
      <p:sp>
        <p:nvSpPr>
          <p:cNvPr id="4" name="Footer Placeholder 3">
            <a:extLst>
              <a:ext uri="{FF2B5EF4-FFF2-40B4-BE49-F238E27FC236}">
                <a16:creationId xmlns:a16="http://schemas.microsoft.com/office/drawing/2014/main" id="{3A5FB457-7F59-3A06-238F-963074E2B5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EE9206-7DEA-ABFF-D6C7-BADCAAAD9B3A}"/>
              </a:ext>
            </a:extLst>
          </p:cNvPr>
          <p:cNvSpPr>
            <a:spLocks noGrp="1"/>
          </p:cNvSpPr>
          <p:nvPr>
            <p:ph type="sldNum" sz="quarter" idx="12"/>
          </p:nvPr>
        </p:nvSpPr>
        <p:spPr/>
        <p:txBody>
          <a:bodyPr/>
          <a:lstStyle/>
          <a:p>
            <a:fld id="{A368AD35-EA55-254F-AD80-EFD99CF0F10B}" type="slidenum">
              <a:rPr lang="en-US" smtClean="0"/>
              <a:t>‹#›</a:t>
            </a:fld>
            <a:endParaRPr lang="en-US"/>
          </a:p>
        </p:txBody>
      </p:sp>
    </p:spTree>
    <p:extLst>
      <p:ext uri="{BB962C8B-B14F-4D97-AF65-F5344CB8AC3E}">
        <p14:creationId xmlns:p14="http://schemas.microsoft.com/office/powerpoint/2010/main" val="1818354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75F5F1-5018-607B-891F-D978E3369EA7}"/>
              </a:ext>
            </a:extLst>
          </p:cNvPr>
          <p:cNvSpPr>
            <a:spLocks noGrp="1"/>
          </p:cNvSpPr>
          <p:nvPr>
            <p:ph type="dt" sz="half" idx="10"/>
          </p:nvPr>
        </p:nvSpPr>
        <p:spPr/>
        <p:txBody>
          <a:bodyPr/>
          <a:lstStyle/>
          <a:p>
            <a:r>
              <a:rPr lang="en-US"/>
              <a:t>6/26/2023</a:t>
            </a:r>
          </a:p>
        </p:txBody>
      </p:sp>
      <p:sp>
        <p:nvSpPr>
          <p:cNvPr id="3" name="Footer Placeholder 2">
            <a:extLst>
              <a:ext uri="{FF2B5EF4-FFF2-40B4-BE49-F238E27FC236}">
                <a16:creationId xmlns:a16="http://schemas.microsoft.com/office/drawing/2014/main" id="{CBB5B51E-6EB1-DDF2-E57E-8CB436AA76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8D1AED-D3FA-B230-7265-B793A3B2930A}"/>
              </a:ext>
            </a:extLst>
          </p:cNvPr>
          <p:cNvSpPr>
            <a:spLocks noGrp="1"/>
          </p:cNvSpPr>
          <p:nvPr>
            <p:ph type="sldNum" sz="quarter" idx="12"/>
          </p:nvPr>
        </p:nvSpPr>
        <p:spPr/>
        <p:txBody>
          <a:bodyPr/>
          <a:lstStyle/>
          <a:p>
            <a:fld id="{A368AD35-EA55-254F-AD80-EFD99CF0F10B}" type="slidenum">
              <a:rPr lang="en-US" smtClean="0"/>
              <a:t>‹#›</a:t>
            </a:fld>
            <a:endParaRPr lang="en-US"/>
          </a:p>
        </p:txBody>
      </p:sp>
    </p:spTree>
    <p:extLst>
      <p:ext uri="{BB962C8B-B14F-4D97-AF65-F5344CB8AC3E}">
        <p14:creationId xmlns:p14="http://schemas.microsoft.com/office/powerpoint/2010/main" val="3973275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5E05A-1099-8768-12B3-4EF420E78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877437-E334-2FED-251A-8EC3ECA140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454A5A-C88B-550F-A5BA-18AB1F3EF4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192093-3A79-3C46-ECE6-3CE42314070A}"/>
              </a:ext>
            </a:extLst>
          </p:cNvPr>
          <p:cNvSpPr>
            <a:spLocks noGrp="1"/>
          </p:cNvSpPr>
          <p:nvPr>
            <p:ph type="dt" sz="half" idx="10"/>
          </p:nvPr>
        </p:nvSpPr>
        <p:spPr/>
        <p:txBody>
          <a:bodyPr/>
          <a:lstStyle/>
          <a:p>
            <a:r>
              <a:rPr lang="en-US"/>
              <a:t>6/26/2023</a:t>
            </a:r>
          </a:p>
        </p:txBody>
      </p:sp>
      <p:sp>
        <p:nvSpPr>
          <p:cNvPr id="6" name="Footer Placeholder 5">
            <a:extLst>
              <a:ext uri="{FF2B5EF4-FFF2-40B4-BE49-F238E27FC236}">
                <a16:creationId xmlns:a16="http://schemas.microsoft.com/office/drawing/2014/main" id="{AE982970-F6C4-8512-AB08-2DC85E7D80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7E1808-6266-3565-80B7-F514054E8178}"/>
              </a:ext>
            </a:extLst>
          </p:cNvPr>
          <p:cNvSpPr>
            <a:spLocks noGrp="1"/>
          </p:cNvSpPr>
          <p:nvPr>
            <p:ph type="sldNum" sz="quarter" idx="12"/>
          </p:nvPr>
        </p:nvSpPr>
        <p:spPr/>
        <p:txBody>
          <a:bodyPr/>
          <a:lstStyle/>
          <a:p>
            <a:fld id="{A368AD35-EA55-254F-AD80-EFD99CF0F10B}" type="slidenum">
              <a:rPr lang="en-US" smtClean="0"/>
              <a:t>‹#›</a:t>
            </a:fld>
            <a:endParaRPr lang="en-US"/>
          </a:p>
        </p:txBody>
      </p:sp>
    </p:spTree>
    <p:extLst>
      <p:ext uri="{BB962C8B-B14F-4D97-AF65-F5344CB8AC3E}">
        <p14:creationId xmlns:p14="http://schemas.microsoft.com/office/powerpoint/2010/main" val="3301015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5886D-EABA-AA4D-11A8-74442CF591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853DA4-0706-29A1-33F9-18EAF5318E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70D37C-32B7-21E9-5DA7-5A10FC22AB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2F5167-BB94-9DA3-6A1B-4E7D3C8D55FB}"/>
              </a:ext>
            </a:extLst>
          </p:cNvPr>
          <p:cNvSpPr>
            <a:spLocks noGrp="1"/>
          </p:cNvSpPr>
          <p:nvPr>
            <p:ph type="dt" sz="half" idx="10"/>
          </p:nvPr>
        </p:nvSpPr>
        <p:spPr/>
        <p:txBody>
          <a:bodyPr/>
          <a:lstStyle/>
          <a:p>
            <a:r>
              <a:rPr lang="en-US"/>
              <a:t>6/26/2023</a:t>
            </a:r>
          </a:p>
        </p:txBody>
      </p:sp>
      <p:sp>
        <p:nvSpPr>
          <p:cNvPr id="6" name="Footer Placeholder 5">
            <a:extLst>
              <a:ext uri="{FF2B5EF4-FFF2-40B4-BE49-F238E27FC236}">
                <a16:creationId xmlns:a16="http://schemas.microsoft.com/office/drawing/2014/main" id="{066F99E7-77EA-A5AA-D2CF-006FCA955A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2FF49A-DB2F-7094-081C-18CFB1E6C193}"/>
              </a:ext>
            </a:extLst>
          </p:cNvPr>
          <p:cNvSpPr>
            <a:spLocks noGrp="1"/>
          </p:cNvSpPr>
          <p:nvPr>
            <p:ph type="sldNum" sz="quarter" idx="12"/>
          </p:nvPr>
        </p:nvSpPr>
        <p:spPr/>
        <p:txBody>
          <a:bodyPr/>
          <a:lstStyle/>
          <a:p>
            <a:fld id="{A368AD35-EA55-254F-AD80-EFD99CF0F10B}" type="slidenum">
              <a:rPr lang="en-US" smtClean="0"/>
              <a:t>‹#›</a:t>
            </a:fld>
            <a:endParaRPr lang="en-US"/>
          </a:p>
        </p:txBody>
      </p:sp>
    </p:spTree>
    <p:extLst>
      <p:ext uri="{BB962C8B-B14F-4D97-AF65-F5344CB8AC3E}">
        <p14:creationId xmlns:p14="http://schemas.microsoft.com/office/powerpoint/2010/main" val="2288770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CEA47B-4A62-BB7B-A1D5-2E51BDDA65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173EBB-27DF-73EF-6836-F27C537E6C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BACE08-4D19-EAEA-9BA7-3E13813174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6/26/2023</a:t>
            </a:r>
          </a:p>
        </p:txBody>
      </p:sp>
      <p:sp>
        <p:nvSpPr>
          <p:cNvPr id="5" name="Footer Placeholder 4">
            <a:extLst>
              <a:ext uri="{FF2B5EF4-FFF2-40B4-BE49-F238E27FC236}">
                <a16:creationId xmlns:a16="http://schemas.microsoft.com/office/drawing/2014/main" id="{F784ECAD-4DAF-AF4B-8101-7F37D99192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AEE8F8-6E6F-4B88-AB48-B3A359038A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8AD35-EA55-254F-AD80-EFD99CF0F10B}" type="slidenum">
              <a:rPr lang="en-US" smtClean="0"/>
              <a:t>‹#›</a:t>
            </a:fld>
            <a:endParaRPr lang="en-US"/>
          </a:p>
        </p:txBody>
      </p:sp>
    </p:spTree>
    <p:extLst>
      <p:ext uri="{BB962C8B-B14F-4D97-AF65-F5344CB8AC3E}">
        <p14:creationId xmlns:p14="http://schemas.microsoft.com/office/powerpoint/2010/main" val="105729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A509-7EBF-EDD0-5033-A0089A7CD655}"/>
              </a:ext>
            </a:extLst>
          </p:cNvPr>
          <p:cNvSpPr>
            <a:spLocks noGrp="1"/>
          </p:cNvSpPr>
          <p:nvPr>
            <p:ph type="title"/>
          </p:nvPr>
        </p:nvSpPr>
        <p:spPr/>
        <p:txBody>
          <a:bodyPr/>
          <a:lstStyle/>
          <a:p>
            <a:r>
              <a:rPr lang="en-US" dirty="0"/>
              <a:t>Proposal: Bins</a:t>
            </a:r>
          </a:p>
        </p:txBody>
      </p:sp>
      <p:sp>
        <p:nvSpPr>
          <p:cNvPr id="3" name="Content Placeholder 2">
            <a:extLst>
              <a:ext uri="{FF2B5EF4-FFF2-40B4-BE49-F238E27FC236}">
                <a16:creationId xmlns:a16="http://schemas.microsoft.com/office/drawing/2014/main" id="{0391AF87-FBC6-9D07-EA33-57704BC22C6A}"/>
              </a:ext>
            </a:extLst>
          </p:cNvPr>
          <p:cNvSpPr>
            <a:spLocks noGrp="1"/>
          </p:cNvSpPr>
          <p:nvPr>
            <p:ph sz="half" idx="1"/>
          </p:nvPr>
        </p:nvSpPr>
        <p:spPr/>
        <p:txBody>
          <a:bodyPr/>
          <a:lstStyle/>
          <a:p>
            <a:r>
              <a:rPr lang="en-US" dirty="0"/>
              <a:t>Research Questions:</a:t>
            </a:r>
          </a:p>
          <a:p>
            <a:pPr lvl="1"/>
            <a:r>
              <a:rPr lang="en-US" dirty="0"/>
              <a:t>How do losses scale </a:t>
            </a:r>
          </a:p>
          <a:p>
            <a:pPr lvl="2"/>
            <a:r>
              <a:rPr lang="en-US" dirty="0"/>
              <a:t>with size of citation graph?</a:t>
            </a:r>
          </a:p>
          <a:p>
            <a:pPr lvl="1"/>
            <a:r>
              <a:rPr lang="en-US" dirty="0"/>
              <a:t>How do losses scale with time?</a:t>
            </a:r>
          </a:p>
          <a:p>
            <a:pPr lvl="2"/>
            <a:r>
              <a:rPr lang="en-US" dirty="0"/>
              <a:t>Weather forecasting:</a:t>
            </a:r>
          </a:p>
          <a:p>
            <a:pPr lvl="2"/>
            <a:r>
              <a:rPr lang="en-US" dirty="0"/>
              <a:t>Short-term is easier than long-term</a:t>
            </a:r>
          </a:p>
        </p:txBody>
      </p:sp>
      <p:sp>
        <p:nvSpPr>
          <p:cNvPr id="4" name="Content Placeholder 3">
            <a:extLst>
              <a:ext uri="{FF2B5EF4-FFF2-40B4-BE49-F238E27FC236}">
                <a16:creationId xmlns:a16="http://schemas.microsoft.com/office/drawing/2014/main" id="{F92A0295-1100-8971-82C1-54BD9A1DDB7E}"/>
              </a:ext>
            </a:extLst>
          </p:cNvPr>
          <p:cNvSpPr>
            <a:spLocks noGrp="1"/>
          </p:cNvSpPr>
          <p:nvPr>
            <p:ph sz="half" idx="2"/>
          </p:nvPr>
        </p:nvSpPr>
        <p:spPr/>
        <p:txBody>
          <a:bodyPr/>
          <a:lstStyle/>
          <a:p>
            <a:endParaRPr lang="en-US"/>
          </a:p>
        </p:txBody>
      </p:sp>
      <p:sp>
        <p:nvSpPr>
          <p:cNvPr id="5" name="Date Placeholder 4">
            <a:extLst>
              <a:ext uri="{FF2B5EF4-FFF2-40B4-BE49-F238E27FC236}">
                <a16:creationId xmlns:a16="http://schemas.microsoft.com/office/drawing/2014/main" id="{D1863CBB-BED3-7874-E5E2-A30A0F831B35}"/>
              </a:ext>
            </a:extLst>
          </p:cNvPr>
          <p:cNvSpPr>
            <a:spLocks noGrp="1"/>
          </p:cNvSpPr>
          <p:nvPr>
            <p:ph type="dt" sz="half" idx="10"/>
          </p:nvPr>
        </p:nvSpPr>
        <p:spPr/>
        <p:txBody>
          <a:bodyPr/>
          <a:lstStyle/>
          <a:p>
            <a:r>
              <a:rPr lang="en-US"/>
              <a:t>6/26/2023</a:t>
            </a:r>
          </a:p>
        </p:txBody>
      </p:sp>
      <p:sp>
        <p:nvSpPr>
          <p:cNvPr id="6" name="Slide Number Placeholder 5">
            <a:extLst>
              <a:ext uri="{FF2B5EF4-FFF2-40B4-BE49-F238E27FC236}">
                <a16:creationId xmlns:a16="http://schemas.microsoft.com/office/drawing/2014/main" id="{3FEF3B54-92E9-2A8A-1741-1E23F6DAB3F9}"/>
              </a:ext>
            </a:extLst>
          </p:cNvPr>
          <p:cNvSpPr>
            <a:spLocks noGrp="1"/>
          </p:cNvSpPr>
          <p:nvPr>
            <p:ph type="sldNum" sz="quarter" idx="12"/>
          </p:nvPr>
        </p:nvSpPr>
        <p:spPr/>
        <p:txBody>
          <a:bodyPr/>
          <a:lstStyle/>
          <a:p>
            <a:fld id="{A368AD35-EA55-254F-AD80-EFD99CF0F10B}" type="slidenum">
              <a:rPr lang="en-US" smtClean="0"/>
              <a:t>1</a:t>
            </a:fld>
            <a:endParaRPr lang="en-US"/>
          </a:p>
        </p:txBody>
      </p:sp>
    </p:spTree>
    <p:extLst>
      <p:ext uri="{BB962C8B-B14F-4D97-AF65-F5344CB8AC3E}">
        <p14:creationId xmlns:p14="http://schemas.microsoft.com/office/powerpoint/2010/main" val="4015910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a:t>Network Effects:</a:t>
            </a:r>
            <a:r>
              <a:rPr lang="en-GB"/>
              <a:t> What is the Power of Scale?</a:t>
            </a:r>
            <a:endParaRPr/>
          </a:p>
        </p:txBody>
      </p:sp>
      <p:sp>
        <p:nvSpPr>
          <p:cNvPr id="67" name="Google Shape;67;p15"/>
          <p:cNvSpPr txBox="1">
            <a:spLocks noGrp="1"/>
          </p:cNvSpPr>
          <p:nvPr>
            <p:ph type="body" idx="1"/>
          </p:nvPr>
        </p:nvSpPr>
        <p:spPr>
          <a:xfrm>
            <a:off x="415600" y="1536633"/>
            <a:ext cx="6785600" cy="4555200"/>
          </a:xfrm>
          <a:prstGeom prst="rect">
            <a:avLst/>
          </a:prstGeom>
        </p:spPr>
        <p:txBody>
          <a:bodyPr spcFirstLastPara="1" vert="horz" wrap="square" lIns="121900" tIns="121900" rIns="121900" bIns="121900" rtlCol="0" anchor="t" anchorCtr="0">
            <a:normAutofit lnSpcReduction="10000"/>
          </a:bodyPr>
          <a:lstStyle/>
          <a:p>
            <a:pPr marL="0" indent="0">
              <a:buNone/>
            </a:pPr>
            <a:r>
              <a:rPr lang="en-GB"/>
              <a:t>Lack of focus on the </a:t>
            </a:r>
            <a:r>
              <a:rPr lang="en-GB" b="1"/>
              <a:t>network</a:t>
            </a:r>
            <a:r>
              <a:rPr lang="en-GB"/>
              <a:t> nature of papers</a:t>
            </a:r>
            <a:endParaRPr/>
          </a:p>
          <a:p>
            <a:pPr>
              <a:spcBef>
                <a:spcPts val="1600"/>
              </a:spcBef>
              <a:buChar char="-"/>
            </a:pPr>
            <a:r>
              <a:rPr lang="en-GB"/>
              <a:t>SciBERT = Text only</a:t>
            </a:r>
            <a:endParaRPr/>
          </a:p>
          <a:p>
            <a:pPr>
              <a:buChar char="-"/>
            </a:pPr>
            <a:r>
              <a:rPr lang="en-GB"/>
              <a:t>Specter, SciNCL = simple triplet loss</a:t>
            </a:r>
            <a:endParaRPr/>
          </a:p>
          <a:p>
            <a:pPr marL="0" indent="0">
              <a:spcBef>
                <a:spcPts val="1600"/>
              </a:spcBef>
              <a:buNone/>
            </a:pPr>
            <a:r>
              <a:rPr lang="en-GB"/>
              <a:t>Doesn’t capture the potential power of the full network</a:t>
            </a:r>
            <a:endParaRPr/>
          </a:p>
          <a:p>
            <a:pPr>
              <a:spcBef>
                <a:spcPts val="1600"/>
              </a:spcBef>
              <a:buChar char="-"/>
            </a:pPr>
            <a:r>
              <a:rPr lang="en-GB"/>
              <a:t>Metcalfe's Law: cost scales in N, benefit scales in N^2</a:t>
            </a:r>
            <a:endParaRPr/>
          </a:p>
          <a:p>
            <a:pPr marL="0" indent="0">
              <a:spcBef>
                <a:spcPts val="1600"/>
              </a:spcBef>
              <a:spcAft>
                <a:spcPts val="1600"/>
              </a:spcAft>
              <a:buNone/>
            </a:pPr>
            <a:r>
              <a:rPr lang="en-GB"/>
              <a:t>How great are the network effects for the citation graph?</a:t>
            </a:r>
            <a:endParaRPr/>
          </a:p>
        </p:txBody>
      </p:sp>
      <p:pic>
        <p:nvPicPr>
          <p:cNvPr id="68" name="Google Shape;68;p15"/>
          <p:cNvPicPr preferRelativeResize="0"/>
          <p:nvPr/>
        </p:nvPicPr>
        <p:blipFill>
          <a:blip r:embed="rId3">
            <a:alphaModFix/>
          </a:blip>
          <a:stretch>
            <a:fillRect/>
          </a:stretch>
        </p:blipFill>
        <p:spPr>
          <a:xfrm>
            <a:off x="7201201" y="1536634"/>
            <a:ext cx="4650567" cy="413122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a:t>Network Effects: </a:t>
            </a:r>
            <a:r>
              <a:rPr lang="en-GB"/>
              <a:t>Data and Embeddings</a:t>
            </a:r>
            <a:endParaRPr/>
          </a:p>
        </p:txBody>
      </p:sp>
      <p:sp>
        <p:nvSpPr>
          <p:cNvPr id="74" name="Google Shape;74;p16"/>
          <p:cNvSpPr txBox="1">
            <a:spLocks noGrp="1"/>
          </p:cNvSpPr>
          <p:nvPr>
            <p:ph type="body" idx="1"/>
          </p:nvPr>
        </p:nvSpPr>
        <p:spPr>
          <a:xfrm>
            <a:off x="415600" y="1394551"/>
            <a:ext cx="11360800" cy="4555200"/>
          </a:xfrm>
          <a:prstGeom prst="rect">
            <a:avLst/>
          </a:prstGeom>
        </p:spPr>
        <p:txBody>
          <a:bodyPr spcFirstLastPara="1" vert="horz" wrap="square" lIns="121900" tIns="121900" rIns="121900" bIns="121900" rtlCol="0" anchor="t" anchorCtr="0">
            <a:normAutofit/>
          </a:bodyPr>
          <a:lstStyle/>
          <a:p>
            <a:pPr marL="0" indent="0">
              <a:lnSpc>
                <a:spcPct val="125454"/>
              </a:lnSpc>
              <a:buNone/>
            </a:pPr>
            <a:r>
              <a:rPr lang="en-GB" b="1"/>
              <a:t>Binning by time:</a:t>
            </a:r>
            <a:endParaRPr b="1"/>
          </a:p>
          <a:p>
            <a:pPr>
              <a:lnSpc>
                <a:spcPct val="125454"/>
              </a:lnSpc>
              <a:buChar char="-"/>
            </a:pPr>
            <a:r>
              <a:rPr lang="en-GB"/>
              <a:t>Split graph into 100 subgraphs by time</a:t>
            </a:r>
            <a:endParaRPr/>
          </a:p>
          <a:p>
            <a:pPr>
              <a:lnSpc>
                <a:spcPct val="125454"/>
              </a:lnSpc>
              <a:buChar char="-"/>
            </a:pPr>
            <a:r>
              <a:rPr lang="en-GB"/>
              <a:t>Cumulative graphs: each graph includes itself and all previous graphs</a:t>
            </a:r>
            <a:endParaRPr/>
          </a:p>
          <a:p>
            <a:pPr marL="0" indent="0">
              <a:lnSpc>
                <a:spcPct val="125454"/>
              </a:lnSpc>
              <a:buNone/>
            </a:pPr>
            <a:endParaRPr sz="1867"/>
          </a:p>
          <a:p>
            <a:pPr marL="0" indent="0">
              <a:lnSpc>
                <a:spcPct val="125454"/>
              </a:lnSpc>
              <a:buNone/>
            </a:pPr>
            <a:r>
              <a:rPr lang="en-GB" b="1"/>
              <a:t>Embeddings</a:t>
            </a:r>
            <a:r>
              <a:rPr lang="en-GB"/>
              <a:t>: </a:t>
            </a:r>
            <a:endParaRPr/>
          </a:p>
          <a:p>
            <a:pPr>
              <a:lnSpc>
                <a:spcPct val="125454"/>
              </a:lnSpc>
              <a:buChar char="-"/>
            </a:pPr>
            <a:r>
              <a:rPr lang="en-GB"/>
              <a:t>Compute ProNE embeddings on cumulative graphs</a:t>
            </a:r>
            <a:endParaRPr/>
          </a:p>
          <a:p>
            <a:pPr marL="0" indent="0">
              <a:lnSpc>
                <a:spcPct val="125454"/>
              </a:lnSpc>
              <a:buNone/>
            </a:pPr>
            <a:endParaRPr sz="1867"/>
          </a:p>
          <a:p>
            <a:pPr marL="0" indent="0">
              <a:spcAft>
                <a:spcPts val="1600"/>
              </a:spcAft>
              <a:buNone/>
            </a:pPr>
            <a:endParaRPr/>
          </a:p>
        </p:txBody>
      </p:sp>
      <p:grpSp>
        <p:nvGrpSpPr>
          <p:cNvPr id="75" name="Google Shape;75;p16"/>
          <p:cNvGrpSpPr/>
          <p:nvPr/>
        </p:nvGrpSpPr>
        <p:grpSpPr>
          <a:xfrm>
            <a:off x="9238173" y="4445367"/>
            <a:ext cx="1048847" cy="981623"/>
            <a:chOff x="6435507" y="2702575"/>
            <a:chExt cx="10323300" cy="736217"/>
          </a:xfrm>
        </p:grpSpPr>
        <p:sp>
          <p:nvSpPr>
            <p:cNvPr id="76" name="Google Shape;76;p16"/>
            <p:cNvSpPr/>
            <p:nvPr/>
          </p:nvSpPr>
          <p:spPr>
            <a:xfrm>
              <a:off x="6807650" y="3079475"/>
              <a:ext cx="2349300" cy="133500"/>
            </a:xfrm>
            <a:prstGeom prst="rect">
              <a:avLst/>
            </a:prstGeom>
            <a:solidFill>
              <a:srgbClr val="085631"/>
            </a:solidFill>
            <a:ln>
              <a:noFill/>
            </a:ln>
          </p:spPr>
          <p:txBody>
            <a:bodyPr spcFirstLastPara="1" wrap="square" lIns="121900" tIns="121900" rIns="121900" bIns="121900" anchor="ctr" anchorCtr="0">
              <a:noAutofit/>
            </a:bodyPr>
            <a:lstStyle/>
            <a:p>
              <a:endParaRPr sz="2400"/>
            </a:p>
          </p:txBody>
        </p:sp>
        <p:grpSp>
          <p:nvGrpSpPr>
            <p:cNvPr id="77" name="Google Shape;77;p16"/>
            <p:cNvGrpSpPr/>
            <p:nvPr/>
          </p:nvGrpSpPr>
          <p:grpSpPr>
            <a:xfrm>
              <a:off x="6435507" y="2702575"/>
              <a:ext cx="10323300" cy="736217"/>
              <a:chOff x="6435507" y="2702575"/>
              <a:chExt cx="10323300" cy="736217"/>
            </a:xfrm>
          </p:grpSpPr>
          <p:cxnSp>
            <p:nvCxnSpPr>
              <p:cNvPr id="78" name="Google Shape;78;p16"/>
              <p:cNvCxnSpPr/>
              <p:nvPr/>
            </p:nvCxnSpPr>
            <p:spPr>
              <a:xfrm rot="10800000">
                <a:off x="7245212" y="3079392"/>
                <a:ext cx="0" cy="359400"/>
              </a:xfrm>
              <a:prstGeom prst="straightConnector1">
                <a:avLst/>
              </a:prstGeom>
              <a:noFill/>
              <a:ln w="9525" cap="flat" cmpd="sng">
                <a:solidFill>
                  <a:srgbClr val="000000"/>
                </a:solidFill>
                <a:prstDash val="solid"/>
                <a:round/>
                <a:headEnd type="none" w="sm" len="sm"/>
                <a:tailEnd type="none" w="sm" len="sm"/>
              </a:ln>
            </p:spPr>
          </p:cxnSp>
          <p:sp>
            <p:nvSpPr>
              <p:cNvPr id="79" name="Google Shape;79;p16"/>
              <p:cNvSpPr txBox="1"/>
              <p:nvPr/>
            </p:nvSpPr>
            <p:spPr>
              <a:xfrm>
                <a:off x="6435507" y="2702575"/>
                <a:ext cx="10323300" cy="3714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n-GB" sz="1600" b="1">
                    <a:latin typeface="Roboto"/>
                    <a:ea typeface="Roboto"/>
                    <a:cs typeface="Roboto"/>
                    <a:sym typeface="Roboto"/>
                  </a:rPr>
                  <a:t>Bin 99</a:t>
                </a:r>
                <a:endParaRPr sz="1600" b="1">
                  <a:latin typeface="Roboto"/>
                  <a:ea typeface="Roboto"/>
                  <a:cs typeface="Roboto"/>
                  <a:sym typeface="Roboto"/>
                </a:endParaRPr>
              </a:p>
            </p:txBody>
          </p:sp>
        </p:grpSp>
      </p:grpSp>
      <p:grpSp>
        <p:nvGrpSpPr>
          <p:cNvPr id="80" name="Google Shape;80;p16"/>
          <p:cNvGrpSpPr/>
          <p:nvPr/>
        </p:nvGrpSpPr>
        <p:grpSpPr>
          <a:xfrm>
            <a:off x="665535" y="4638060"/>
            <a:ext cx="3315971" cy="978899"/>
            <a:chOff x="495991" y="2852490"/>
            <a:chExt cx="2395009" cy="734174"/>
          </a:xfrm>
        </p:grpSpPr>
        <p:sp>
          <p:nvSpPr>
            <p:cNvPr id="81" name="Google Shape;81;p16"/>
            <p:cNvSpPr/>
            <p:nvPr/>
          </p:nvSpPr>
          <p:spPr>
            <a:xfrm>
              <a:off x="932600" y="3079475"/>
              <a:ext cx="1958400" cy="133500"/>
            </a:xfrm>
            <a:prstGeom prst="rect">
              <a:avLst/>
            </a:prstGeom>
            <a:solidFill>
              <a:srgbClr val="0E9453"/>
            </a:solidFill>
            <a:ln>
              <a:noFill/>
            </a:ln>
          </p:spPr>
          <p:txBody>
            <a:bodyPr spcFirstLastPara="1" wrap="square" lIns="121900" tIns="121900" rIns="121900" bIns="121900" anchor="ctr" anchorCtr="0">
              <a:noAutofit/>
            </a:bodyPr>
            <a:lstStyle/>
            <a:p>
              <a:endParaRPr sz="2400"/>
            </a:p>
          </p:txBody>
        </p:sp>
        <p:grpSp>
          <p:nvGrpSpPr>
            <p:cNvPr id="82" name="Google Shape;82;p16"/>
            <p:cNvGrpSpPr/>
            <p:nvPr/>
          </p:nvGrpSpPr>
          <p:grpSpPr>
            <a:xfrm>
              <a:off x="495991" y="2852490"/>
              <a:ext cx="871200" cy="734174"/>
              <a:chOff x="495991" y="2852490"/>
              <a:chExt cx="871200" cy="734174"/>
            </a:xfrm>
          </p:grpSpPr>
          <p:sp>
            <p:nvSpPr>
              <p:cNvPr id="83" name="Google Shape;83;p16"/>
              <p:cNvSpPr txBox="1"/>
              <p:nvPr/>
            </p:nvSpPr>
            <p:spPr>
              <a:xfrm>
                <a:off x="495991" y="3215263"/>
                <a:ext cx="871200" cy="3714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n-GB" sz="1600" b="1">
                    <a:latin typeface="Roboto"/>
                    <a:ea typeface="Roboto"/>
                    <a:cs typeface="Roboto"/>
                    <a:sym typeface="Roboto"/>
                  </a:rPr>
                  <a:t> Bin 0</a:t>
                </a:r>
                <a:endParaRPr sz="1600" b="1">
                  <a:latin typeface="Roboto"/>
                  <a:ea typeface="Roboto"/>
                  <a:cs typeface="Roboto"/>
                  <a:sym typeface="Roboto"/>
                </a:endParaRPr>
              </a:p>
            </p:txBody>
          </p:sp>
          <p:cxnSp>
            <p:nvCxnSpPr>
              <p:cNvPr id="84" name="Google Shape;84;p16"/>
              <p:cNvCxnSpPr/>
              <p:nvPr/>
            </p:nvCxnSpPr>
            <p:spPr>
              <a:xfrm>
                <a:off x="927225" y="2852490"/>
                <a:ext cx="0" cy="359400"/>
              </a:xfrm>
              <a:prstGeom prst="straightConnector1">
                <a:avLst/>
              </a:prstGeom>
              <a:noFill/>
              <a:ln w="9525" cap="flat" cmpd="sng">
                <a:solidFill>
                  <a:srgbClr val="000000"/>
                </a:solidFill>
                <a:prstDash val="solid"/>
                <a:round/>
                <a:headEnd type="none" w="sm" len="sm"/>
                <a:tailEnd type="none" w="sm" len="sm"/>
              </a:ln>
            </p:spPr>
          </p:cxnSp>
        </p:grpSp>
      </p:grpSp>
      <p:sp>
        <p:nvSpPr>
          <p:cNvPr id="85" name="Google Shape;85;p16"/>
          <p:cNvSpPr/>
          <p:nvPr/>
        </p:nvSpPr>
        <p:spPr>
          <a:xfrm>
            <a:off x="5619449" y="4940675"/>
            <a:ext cx="1300639" cy="178000"/>
          </a:xfrm>
          <a:prstGeom prst="rect">
            <a:avLst/>
          </a:prstGeom>
          <a:solidFill>
            <a:srgbClr val="0E9453"/>
          </a:solidFill>
          <a:ln>
            <a:noFill/>
          </a:ln>
        </p:spPr>
        <p:txBody>
          <a:bodyPr spcFirstLastPara="1" wrap="square" lIns="121900" tIns="121900" rIns="121900" bIns="121900" anchor="ctr" anchorCtr="0">
            <a:noAutofit/>
          </a:bodyPr>
          <a:lstStyle/>
          <a:p>
            <a:endParaRPr sz="2400"/>
          </a:p>
        </p:txBody>
      </p:sp>
      <p:sp>
        <p:nvSpPr>
          <p:cNvPr id="86" name="Google Shape;86;p16"/>
          <p:cNvSpPr/>
          <p:nvPr/>
        </p:nvSpPr>
        <p:spPr>
          <a:xfrm>
            <a:off x="3981667" y="4947800"/>
            <a:ext cx="1744400" cy="178000"/>
          </a:xfrm>
          <a:prstGeom prst="rect">
            <a:avLst/>
          </a:prstGeom>
          <a:solidFill>
            <a:srgbClr val="085631"/>
          </a:solidFill>
          <a:ln>
            <a:noFill/>
          </a:ln>
        </p:spPr>
        <p:txBody>
          <a:bodyPr spcFirstLastPara="1" wrap="square" lIns="121900" tIns="121900" rIns="121900" bIns="121900" anchor="ctr" anchorCtr="0">
            <a:noAutofit/>
          </a:bodyPr>
          <a:lstStyle/>
          <a:p>
            <a:endParaRPr sz="2400"/>
          </a:p>
        </p:txBody>
      </p:sp>
      <p:grpSp>
        <p:nvGrpSpPr>
          <p:cNvPr id="87" name="Google Shape;87;p16"/>
          <p:cNvGrpSpPr/>
          <p:nvPr/>
        </p:nvGrpSpPr>
        <p:grpSpPr>
          <a:xfrm>
            <a:off x="8611351" y="4947784"/>
            <a:ext cx="410741" cy="479200"/>
            <a:chOff x="2890952" y="3079467"/>
            <a:chExt cx="1958400" cy="359400"/>
          </a:xfrm>
        </p:grpSpPr>
        <p:sp>
          <p:nvSpPr>
            <p:cNvPr id="88" name="Google Shape;88;p16"/>
            <p:cNvSpPr/>
            <p:nvPr/>
          </p:nvSpPr>
          <p:spPr>
            <a:xfrm>
              <a:off x="2890952" y="3079475"/>
              <a:ext cx="1958400" cy="133500"/>
            </a:xfrm>
            <a:prstGeom prst="rect">
              <a:avLst/>
            </a:prstGeom>
            <a:solidFill>
              <a:srgbClr val="085631"/>
            </a:solidFill>
            <a:ln>
              <a:noFill/>
            </a:ln>
          </p:spPr>
          <p:txBody>
            <a:bodyPr spcFirstLastPara="1" wrap="square" lIns="121900" tIns="121900" rIns="121900" bIns="121900" anchor="ctr" anchorCtr="0">
              <a:noAutofit/>
            </a:bodyPr>
            <a:lstStyle/>
            <a:p>
              <a:endParaRPr sz="2400"/>
            </a:p>
          </p:txBody>
        </p:sp>
        <p:cxnSp>
          <p:nvCxnSpPr>
            <p:cNvPr id="89" name="Google Shape;89;p16"/>
            <p:cNvCxnSpPr/>
            <p:nvPr/>
          </p:nvCxnSpPr>
          <p:spPr>
            <a:xfrm rot="10800000">
              <a:off x="2895273" y="3079467"/>
              <a:ext cx="0" cy="359400"/>
            </a:xfrm>
            <a:prstGeom prst="straightConnector1">
              <a:avLst/>
            </a:prstGeom>
            <a:noFill/>
            <a:ln w="9525" cap="flat" cmpd="sng">
              <a:solidFill>
                <a:srgbClr val="000000"/>
              </a:solidFill>
              <a:prstDash val="solid"/>
              <a:round/>
              <a:headEnd type="none" w="sm" len="sm"/>
              <a:tailEnd type="none" w="sm" len="sm"/>
            </a:ln>
          </p:spPr>
        </p:cxnSp>
      </p:grpSp>
      <p:cxnSp>
        <p:nvCxnSpPr>
          <p:cNvPr id="90" name="Google Shape;90;p16"/>
          <p:cNvCxnSpPr/>
          <p:nvPr/>
        </p:nvCxnSpPr>
        <p:spPr>
          <a:xfrm rot="10800000">
            <a:off x="3981663" y="4947811"/>
            <a:ext cx="0" cy="479200"/>
          </a:xfrm>
          <a:prstGeom prst="straightConnector1">
            <a:avLst/>
          </a:prstGeom>
          <a:noFill/>
          <a:ln w="9525" cap="flat" cmpd="sng">
            <a:solidFill>
              <a:srgbClr val="000000"/>
            </a:solidFill>
            <a:prstDash val="solid"/>
            <a:round/>
            <a:headEnd type="none" w="sm" len="sm"/>
            <a:tailEnd type="none" w="sm" len="sm"/>
          </a:ln>
        </p:spPr>
      </p:cxnSp>
      <p:grpSp>
        <p:nvGrpSpPr>
          <p:cNvPr id="91" name="Google Shape;91;p16"/>
          <p:cNvGrpSpPr/>
          <p:nvPr/>
        </p:nvGrpSpPr>
        <p:grpSpPr>
          <a:xfrm>
            <a:off x="9022114" y="4568327"/>
            <a:ext cx="298308" cy="550547"/>
            <a:chOff x="4808316" y="2800065"/>
            <a:chExt cx="1999386" cy="412910"/>
          </a:xfrm>
        </p:grpSpPr>
        <p:sp>
          <p:nvSpPr>
            <p:cNvPr id="92" name="Google Shape;92;p16"/>
            <p:cNvSpPr/>
            <p:nvPr/>
          </p:nvSpPr>
          <p:spPr>
            <a:xfrm>
              <a:off x="4849302" y="3079475"/>
              <a:ext cx="1958400" cy="133500"/>
            </a:xfrm>
            <a:prstGeom prst="rect">
              <a:avLst/>
            </a:prstGeom>
            <a:solidFill>
              <a:srgbClr val="0E9453"/>
            </a:solidFill>
            <a:ln>
              <a:noFill/>
            </a:ln>
          </p:spPr>
          <p:txBody>
            <a:bodyPr spcFirstLastPara="1" wrap="square" lIns="121900" tIns="121900" rIns="121900" bIns="121900" anchor="ctr" anchorCtr="0">
              <a:noAutofit/>
            </a:bodyPr>
            <a:lstStyle/>
            <a:p>
              <a:endParaRPr sz="2400"/>
            </a:p>
          </p:txBody>
        </p:sp>
        <p:grpSp>
          <p:nvGrpSpPr>
            <p:cNvPr id="93" name="Google Shape;93;p16"/>
            <p:cNvGrpSpPr/>
            <p:nvPr/>
          </p:nvGrpSpPr>
          <p:grpSpPr>
            <a:xfrm>
              <a:off x="4808316" y="2800065"/>
              <a:ext cx="92400" cy="411825"/>
              <a:chOff x="845575" y="2563700"/>
              <a:chExt cx="92400" cy="411825"/>
            </a:xfrm>
          </p:grpSpPr>
          <p:sp>
            <p:nvSpPr>
              <p:cNvPr id="94" name="Google Shape;94;p16"/>
              <p:cNvSpPr/>
              <p:nvPr/>
            </p:nvSpPr>
            <p:spPr>
              <a:xfrm>
                <a:off x="845575" y="2563700"/>
                <a:ext cx="92400" cy="92400"/>
              </a:xfrm>
              <a:prstGeom prst="ellipse">
                <a:avLst/>
              </a:prstGeom>
              <a:solidFill>
                <a:srgbClr val="000000"/>
              </a:solidFill>
              <a:ln>
                <a:noFill/>
              </a:ln>
            </p:spPr>
            <p:txBody>
              <a:bodyPr spcFirstLastPara="1" wrap="square" lIns="121900" tIns="121900" rIns="121900" bIns="121900" anchor="ctr" anchorCtr="0">
                <a:noAutofit/>
              </a:bodyPr>
              <a:lstStyle/>
              <a:p>
                <a:endParaRPr sz="2400"/>
              </a:p>
            </p:txBody>
          </p:sp>
          <p:cxnSp>
            <p:nvCxnSpPr>
              <p:cNvPr id="95" name="Google Shape;95;p16"/>
              <p:cNvCxnSpPr/>
              <p:nvPr/>
            </p:nvCxnSpPr>
            <p:spPr>
              <a:xfrm>
                <a:off x="891775" y="2616125"/>
                <a:ext cx="0" cy="359400"/>
              </a:xfrm>
              <a:prstGeom prst="straightConnector1">
                <a:avLst/>
              </a:prstGeom>
              <a:noFill/>
              <a:ln w="9525" cap="flat" cmpd="sng">
                <a:solidFill>
                  <a:srgbClr val="000000"/>
                </a:solidFill>
                <a:prstDash val="solid"/>
                <a:round/>
                <a:headEnd type="none" w="sm" len="sm"/>
                <a:tailEnd type="none" w="sm" len="sm"/>
              </a:ln>
            </p:spPr>
          </p:cxnSp>
        </p:grpSp>
      </p:grpSp>
      <p:sp>
        <p:nvSpPr>
          <p:cNvPr id="96" name="Google Shape;96;p16"/>
          <p:cNvSpPr txBox="1"/>
          <p:nvPr/>
        </p:nvSpPr>
        <p:spPr>
          <a:xfrm>
            <a:off x="7313533" y="4754600"/>
            <a:ext cx="1048800" cy="178000"/>
          </a:xfrm>
          <a:prstGeom prst="rect">
            <a:avLst/>
          </a:prstGeom>
          <a:noFill/>
          <a:ln>
            <a:noFill/>
          </a:ln>
        </p:spPr>
        <p:txBody>
          <a:bodyPr spcFirstLastPara="1" wrap="square" lIns="121900" tIns="121900" rIns="121900" bIns="121900" anchor="t" anchorCtr="0">
            <a:noAutofit/>
          </a:bodyPr>
          <a:lstStyle/>
          <a:p>
            <a:r>
              <a:rPr lang="en-GB" sz="2400"/>
              <a:t>………</a:t>
            </a:r>
            <a:endParaRPr sz="2400"/>
          </a:p>
        </p:txBody>
      </p:sp>
      <p:sp>
        <p:nvSpPr>
          <p:cNvPr id="97" name="Google Shape;97;p16"/>
          <p:cNvSpPr txBox="1"/>
          <p:nvPr/>
        </p:nvSpPr>
        <p:spPr>
          <a:xfrm>
            <a:off x="4853867" y="5504551"/>
            <a:ext cx="1744400" cy="332800"/>
          </a:xfrm>
          <a:prstGeom prst="rect">
            <a:avLst/>
          </a:prstGeom>
          <a:noFill/>
          <a:ln>
            <a:noFill/>
          </a:ln>
        </p:spPr>
        <p:txBody>
          <a:bodyPr spcFirstLastPara="1" wrap="square" lIns="121900" tIns="121900" rIns="121900" bIns="121900" anchor="t" anchorCtr="0">
            <a:noAutofit/>
          </a:bodyPr>
          <a:lstStyle/>
          <a:p>
            <a:r>
              <a:rPr lang="en-GB" sz="2400"/>
              <a:t>Time</a:t>
            </a:r>
            <a:endParaRPr sz="2400"/>
          </a:p>
        </p:txBody>
      </p:sp>
      <p:cxnSp>
        <p:nvCxnSpPr>
          <p:cNvPr id="98" name="Google Shape;98;p16"/>
          <p:cNvCxnSpPr/>
          <p:nvPr/>
        </p:nvCxnSpPr>
        <p:spPr>
          <a:xfrm>
            <a:off x="5557867" y="5837367"/>
            <a:ext cx="336400" cy="0"/>
          </a:xfrm>
          <a:prstGeom prst="straightConnector1">
            <a:avLst/>
          </a:prstGeom>
          <a:noFill/>
          <a:ln w="9525" cap="flat" cmpd="sng">
            <a:solidFill>
              <a:schemeClr val="dk2"/>
            </a:solidFill>
            <a:prstDash val="solid"/>
            <a:round/>
            <a:headEnd type="none" w="med" len="med"/>
            <a:tailEnd type="triangle" w="med" len="med"/>
          </a:ln>
        </p:spPr>
      </p:cxnSp>
      <p:cxnSp>
        <p:nvCxnSpPr>
          <p:cNvPr id="99" name="Google Shape;99;p16"/>
          <p:cNvCxnSpPr/>
          <p:nvPr/>
        </p:nvCxnSpPr>
        <p:spPr>
          <a:xfrm rot="10800000">
            <a:off x="5726057" y="4603984"/>
            <a:ext cx="0" cy="479200"/>
          </a:xfrm>
          <a:prstGeom prst="straightConnector1">
            <a:avLst/>
          </a:prstGeom>
          <a:noFill/>
          <a:ln w="9525" cap="flat" cmpd="sng">
            <a:solidFill>
              <a:srgbClr val="000000"/>
            </a:solidFill>
            <a:prstDash val="solid"/>
            <a:round/>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a:t>Network Effects:</a:t>
            </a:r>
            <a:r>
              <a:rPr lang="en-GB" sz="2400">
                <a:solidFill>
                  <a:schemeClr val="dk2"/>
                </a:solidFill>
              </a:rPr>
              <a:t> </a:t>
            </a:r>
            <a:r>
              <a:rPr lang="en-GB"/>
              <a:t>Random Walk</a:t>
            </a:r>
            <a:endParaRPr sz="3881"/>
          </a:p>
        </p:txBody>
      </p:sp>
      <p:sp>
        <p:nvSpPr>
          <p:cNvPr id="105" name="Google Shape;105;p17"/>
          <p:cNvSpPr txBox="1">
            <a:spLocks noGrp="1"/>
          </p:cNvSpPr>
          <p:nvPr>
            <p:ph type="body" idx="1"/>
          </p:nvPr>
        </p:nvSpPr>
        <p:spPr>
          <a:xfrm>
            <a:off x="415600" y="1536633"/>
            <a:ext cx="6691200" cy="4581600"/>
          </a:xfrm>
          <a:prstGeom prst="rect">
            <a:avLst/>
          </a:prstGeom>
        </p:spPr>
        <p:txBody>
          <a:bodyPr spcFirstLastPara="1" vert="horz" wrap="square" lIns="121900" tIns="121900" rIns="121900" bIns="121900" rtlCol="0" anchor="t" anchorCtr="0">
            <a:normAutofit/>
          </a:bodyPr>
          <a:lstStyle/>
          <a:p>
            <a:pPr>
              <a:buChar char="-"/>
            </a:pPr>
            <a:r>
              <a:rPr lang="en-GB"/>
              <a:t>Pick random paper to start, extract all the references, walk to one of those references at random, and so on</a:t>
            </a:r>
            <a:endParaRPr/>
          </a:p>
          <a:p>
            <a:pPr>
              <a:buChar char="-"/>
            </a:pPr>
            <a:r>
              <a:rPr lang="en-GB"/>
              <a:t>There are often multiple paths to a paper – recorded number is the shortest path from starting paper </a:t>
            </a:r>
            <a:endParaRPr/>
          </a:p>
          <a:p>
            <a:pPr>
              <a:buChar char="-"/>
            </a:pPr>
            <a:r>
              <a:rPr lang="en-GB"/>
              <a:t>Limit to 1 to 4 hops away from query paper</a:t>
            </a:r>
            <a:endParaRPr/>
          </a:p>
          <a:p>
            <a:pPr>
              <a:buChar char="-"/>
            </a:pPr>
            <a:r>
              <a:rPr lang="en-GB" b="1"/>
              <a:t>Increasing # hops leads to decreasing similarity</a:t>
            </a:r>
            <a:endParaRPr/>
          </a:p>
        </p:txBody>
      </p:sp>
      <p:pic>
        <p:nvPicPr>
          <p:cNvPr id="106" name="Google Shape;106;p17"/>
          <p:cNvPicPr preferRelativeResize="0"/>
          <p:nvPr/>
        </p:nvPicPr>
        <p:blipFill>
          <a:blip r:embed="rId3">
            <a:alphaModFix/>
          </a:blip>
          <a:stretch>
            <a:fillRect/>
          </a:stretch>
        </p:blipFill>
        <p:spPr>
          <a:xfrm>
            <a:off x="7442900" y="1368818"/>
            <a:ext cx="4333499" cy="4120367"/>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25167</TotalTime>
  <Words>342</Words>
  <Application>Microsoft Macintosh PowerPoint</Application>
  <PresentationFormat>Widescreen</PresentationFormat>
  <Paragraphs>41</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Roboto</vt:lpstr>
      <vt:lpstr>Office Theme</vt:lpstr>
      <vt:lpstr>Proposal: Bins</vt:lpstr>
      <vt:lpstr>Network Effects: What is the Power of Scale?</vt:lpstr>
      <vt:lpstr>Network Effects: Data and Embeddings</vt:lpstr>
      <vt:lpstr>Network Effects: Random Walk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Deep Nets, Linear Algebra and Information Retrieval</dc:title>
  <dc:creator>Kenneth Church</dc:creator>
  <cp:lastModifiedBy>Kenneth Church</cp:lastModifiedBy>
  <cp:revision>122</cp:revision>
  <dcterms:created xsi:type="dcterms:W3CDTF">2023-06-05T19:42:53Z</dcterms:created>
  <dcterms:modified xsi:type="dcterms:W3CDTF">2023-07-30T13:01:44Z</dcterms:modified>
</cp:coreProperties>
</file>