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89" r:id="rId10"/>
    <p:sldId id="276" r:id="rId11"/>
    <p:sldId id="277" r:id="rId12"/>
    <p:sldId id="292" r:id="rId13"/>
    <p:sldId id="278" r:id="rId14"/>
    <p:sldId id="279" r:id="rId15"/>
    <p:sldId id="285" r:id="rId16"/>
    <p:sldId id="280" r:id="rId17"/>
    <p:sldId id="288" r:id="rId18"/>
    <p:sldId id="281" r:id="rId19"/>
    <p:sldId id="282" r:id="rId20"/>
    <p:sldId id="283" r:id="rId21"/>
    <p:sldId id="286" r:id="rId22"/>
    <p:sldId id="284" r:id="rId23"/>
    <p:sldId id="290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8"/>
    <p:restoredTop sz="96327"/>
  </p:normalViewPr>
  <p:slideViewPr>
    <p:cSldViewPr snapToGrid="0">
      <p:cViewPr varScale="1">
        <p:scale>
          <a:sx n="84" d="100"/>
          <a:sy n="84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c6c0ff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c6c0ff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a1a76ab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a1a76ab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a1a76ab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a1a76ab3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a59a2d8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a59a2d8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a1a76ab3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a1a76ab3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a1a76ab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a1a76ab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BERT-style models do not have a well defined perplexity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Instead, use </a:t>
            </a:r>
            <a:r>
              <a:rPr lang="en-GB" sz="1800">
                <a:solidFill>
                  <a:srgbClr val="FF0000"/>
                </a:solidFill>
              </a:rPr>
              <a:t>model scoring</a:t>
            </a:r>
            <a:r>
              <a:rPr lang="en-GB" sz="1800">
                <a:solidFill>
                  <a:srgbClr val="595959"/>
                </a:solidFill>
              </a:rPr>
              <a:t> (Salazar et al., 2021)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a1a76ab3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a1a76ab3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a1a76ab3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a1a76ab3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Evaluating text-based models</a:t>
            </a: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dirty="0"/>
              <a:t>Text based document representation models rely on an underlying language model </a:t>
            </a:r>
            <a:r>
              <a:rPr lang="en-GB" sz="2000" dirty="0"/>
              <a:t>(Cohan et al., 2020) </a:t>
            </a:r>
            <a:endParaRPr sz="2000" dirty="0"/>
          </a:p>
          <a:p>
            <a:pPr indent="0">
              <a:spcBef>
                <a:spcPts val="1600"/>
              </a:spcBef>
              <a:buNone/>
            </a:pPr>
            <a:endParaRPr sz="2533" dirty="0"/>
          </a:p>
          <a:p>
            <a:pPr indent="0">
              <a:spcBef>
                <a:spcPts val="1600"/>
              </a:spcBef>
              <a:buNone/>
            </a:pPr>
            <a:endParaRPr sz="2533" dirty="0"/>
          </a:p>
          <a:p>
            <a:pPr indent="0">
              <a:spcBef>
                <a:spcPts val="1600"/>
              </a:spcBef>
              <a:buNone/>
            </a:pPr>
            <a:endParaRPr sz="2533" dirty="0"/>
          </a:p>
          <a:p>
            <a:pPr indent="0">
              <a:spcBef>
                <a:spcPts val="1600"/>
              </a:spcBef>
              <a:buNone/>
            </a:pPr>
            <a:endParaRPr sz="2533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 dirty="0" err="1"/>
              <a:t>SciBERT</a:t>
            </a:r>
            <a:r>
              <a:rPr lang="en-GB" dirty="0"/>
              <a:t> is a BERT-like model trained on text from scientific documents</a:t>
            </a:r>
            <a:r>
              <a:rPr lang="en-GB" sz="2533" dirty="0"/>
              <a:t> </a:t>
            </a:r>
            <a:r>
              <a:rPr lang="en-GB" sz="1067" dirty="0"/>
              <a:t>(</a:t>
            </a:r>
            <a:r>
              <a:rPr lang="en-GB" sz="1067" dirty="0" err="1"/>
              <a:t>Beltagy</a:t>
            </a:r>
            <a:r>
              <a:rPr lang="en-GB" sz="1067" dirty="0"/>
              <a:t> et al., 2019)</a:t>
            </a:r>
            <a:endParaRPr sz="1067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67" dirty="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871" y="2447210"/>
            <a:ext cx="5659272" cy="304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5A60-B432-646C-06B2-00CE814D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Past Analysis of BERT-like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7D9D2-385D-1BD0-98F9-107F5D987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5" descr="A graph with different colored lines">
            <a:extLst>
              <a:ext uri="{FF2B5EF4-FFF2-40B4-BE49-F238E27FC236}">
                <a16:creationId xmlns:a16="http://schemas.microsoft.com/office/drawing/2014/main" id="{BEECA83C-FC94-D74D-AFD5-17592D9B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3" y="1520344"/>
            <a:ext cx="11280569" cy="48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1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F4CC-9AC5-A0D2-932C-95E4DBC3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Normalization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63521-1E97-73A2-AF55-A9E248C0D0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957075B7-E342-8A72-D91A-C4532FCA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038"/>
            <a:ext cx="12080087" cy="40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1382-2B68-C069-31C0-F1EBD7FB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Stratifying by Source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2A06A-32B4-32E6-3AAF-AFB37D2C6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A349B-8E03-8A70-0965-4FCDEA6F11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545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C9DB-B9C7-6351-F4A4-9D029FD9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Stratifying By Source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CEC5-FACB-4A58-F985-07213584A0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/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A083EF0-36CC-B8FD-0336-24EBB0E7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29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4E793EED-07D5-DC70-98EE-8334A259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" y="975167"/>
            <a:ext cx="11360800" cy="568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F8D65-BCE9-A892-41D3-8B5BFAEE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Stratifying by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75E94-F635-BEF6-A300-F55A6634EB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68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DEE0-A496-2BA0-F902-EAF715DE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Proportions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5D30-16D4-393A-14C1-D4ED1EF8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8D5F1-EAF1-DF4D-3C19-9BECA5824A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5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666C-A781-6199-46F0-6C6ED7C1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Multilingual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1E5C-8A9D-0EC6-D3EE-0289D06B4F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816571C-F042-1BB2-16CE-51A69CAD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7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482C-9316-2663-D7BF-AF9B08BBF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RoBERTa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5575C-8CE3-E0F4-FAB4-B1886BA5EA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5" descr="A graph of a line&#10;&#10;Description automatically generated">
            <a:extLst>
              <a:ext uri="{FF2B5EF4-FFF2-40B4-BE49-F238E27FC236}">
                <a16:creationId xmlns:a16="http://schemas.microsoft.com/office/drawing/2014/main" id="{0A6E9A72-C654-8B08-F3ED-70CFB91A0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60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926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053A-B77B-0FCF-2B59-83A8B243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Non-English Abstracts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E6F80-F682-C2E6-7A16-4F1A86027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5" name="Picture 4" descr="A graph of two people&#10;&#10;Description automatically generated">
            <a:extLst>
              <a:ext uri="{FF2B5EF4-FFF2-40B4-BE49-F238E27FC236}">
                <a16:creationId xmlns:a16="http://schemas.microsoft.com/office/drawing/2014/main" id="{522D82F8-E1B4-2B5E-2BCA-E31EF58B7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29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6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3E8E-BDA8-0C94-1411-3D9C487C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Stratifying by language and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9786A-9CC2-DDE2-2166-475BEC3D69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19</a:t>
            </a:fld>
            <a:endParaRPr lang="en-GB"/>
          </a:p>
        </p:txBody>
      </p:sp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F986D9F3-0267-0972-31B5-A9E1CDFB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00" y="1225198"/>
            <a:ext cx="8084126" cy="53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Perplexity as evaluation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0000"/>
                </a:solidFill>
              </a:rPr>
              <a:t>Hypothesis: </a:t>
            </a:r>
            <a:r>
              <a:rPr lang="en-GB">
                <a:solidFill>
                  <a:schemeClr val="dk1"/>
                </a:solidFill>
              </a:rPr>
              <a:t>Perplexity is important. Document representation quality is related to the quality of the underlying language model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>
                <a:solidFill>
                  <a:schemeClr val="dk1"/>
                </a:solidFill>
              </a:rPr>
              <a:t>Language model perplexity is a measure of how “expected” a piece of text is to the model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So, we can use this measure as a signal of how well we would expect a model to represent a given document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8DEB-9C7A-DA65-E609-2BB2FF17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Takeaways: Multilinguality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D45F-DF1B-A69A-AA23-B4BB84EF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BB81-8ED0-7B31-9C90-ED4C73C23F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30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A316EE3C-FA7A-17AC-F6D3-BFB34740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52" y="860946"/>
            <a:ext cx="7801970" cy="5851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6FA67-99FF-44B4-86B1-27814948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“Clean”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DDC1-BE11-A355-5A47-B100882B4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98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80CA-518B-1D27-3034-2AB6ED93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Takeaways: Language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B55DC-0271-B0CC-7746-DE89640D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perplexities? Inconclusive</a:t>
            </a:r>
          </a:p>
          <a:p>
            <a:r>
              <a:rPr lang="en-US" dirty="0"/>
              <a:t>Check other metrics!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57513-88A9-265B-9E95-6B95A8DBB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98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9320-05D7-7F4C-EAFE-369F8DF5A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Emergence of New/UNK Tokens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7DA58-1501-7B59-B66A-9B5C3FD449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23</a:t>
            </a:fld>
            <a:endParaRPr lang="en-GB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0833E47-2AD2-D874-D80C-C7389608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6" y="1410766"/>
            <a:ext cx="11778496" cy="499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1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E57B-625E-5604-8544-3525B682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Subword Tokenizer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432F1-27CA-0630-BC04-C4EB162C27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24</a:t>
            </a:fld>
            <a:endParaRPr lang="en-GB"/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65798E4-20FA-7665-2BEE-D0B8796D1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234"/>
          <a:stretch/>
        </p:blipFill>
        <p:spPr>
          <a:xfrm>
            <a:off x="213815" y="1247775"/>
            <a:ext cx="1130489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9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How can we use this?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Evaluate how well the model can represent papers from different times in the past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Evaluate how quickly the model will “rot” past its training date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Find weak areas that the model can improve 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Perplexity for bidirectional models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/>
              <a:t>BERT-style models do not have a well defined perplexity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GB"/>
              <a:t>Instead, use </a:t>
            </a:r>
            <a:r>
              <a:rPr lang="en-GB">
                <a:solidFill>
                  <a:srgbClr val="FF0000"/>
                </a:solidFill>
              </a:rPr>
              <a:t>model scoring</a:t>
            </a:r>
            <a:r>
              <a:rPr lang="en-GB"/>
              <a:t> (Salazar et al., 2021) to calculate a pseudo-perplexity (per-subword)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00" y="1760900"/>
            <a:ext cx="4027237" cy="455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Pseudo Perplexity (PPPL)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/>
              <a:t>BERT-style models do not have a well defined perplexity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/>
              <a:t>Instead, use </a:t>
            </a:r>
            <a:r>
              <a:rPr lang="en-GB">
                <a:solidFill>
                  <a:srgbClr val="FF0000"/>
                </a:solidFill>
              </a:rPr>
              <a:t>model scoring</a:t>
            </a:r>
            <a:r>
              <a:rPr lang="en-GB"/>
              <a:t> (Salazar et al., 2021)</a:t>
            </a:r>
            <a:endParaRPr sz="1467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Pseudo Perplexity (PPPL)</a:t>
            </a:r>
            <a:endParaRPr dirty="0"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1259033" y="4712317"/>
            <a:ext cx="5810000" cy="261600"/>
            <a:chOff x="944275" y="3534238"/>
            <a:chExt cx="4357500" cy="196200"/>
          </a:xfrm>
        </p:grpSpPr>
        <p:sp>
          <p:nvSpPr>
            <p:cNvPr id="208" name="Google Shape;208;p30"/>
            <p:cNvSpPr/>
            <p:nvPr/>
          </p:nvSpPr>
          <p:spPr>
            <a:xfrm>
              <a:off x="1566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189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23587</a:t>
              </a:r>
              <a:endParaRPr sz="1333" dirty="0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811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434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4056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4679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944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</p:grpSp>
      <p:sp>
        <p:nvSpPr>
          <p:cNvPr id="215" name="Google Shape;215;p30"/>
          <p:cNvSpPr/>
          <p:nvPr/>
        </p:nvSpPr>
        <p:spPr>
          <a:xfrm>
            <a:off x="1602733" y="1859984"/>
            <a:ext cx="3115600" cy="8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 dirty="0"/>
              <a:t>“</a:t>
            </a:r>
            <a:r>
              <a:rPr lang="en-GB" sz="2400" dirty="0" err="1"/>
              <a:t>patricks</a:t>
            </a:r>
            <a:r>
              <a:rPr lang="en-GB" sz="2400" dirty="0"/>
              <a:t> pickled peppers”</a:t>
            </a:r>
            <a:endParaRPr sz="2400" dirty="0"/>
          </a:p>
        </p:txBody>
      </p:sp>
      <p:grpSp>
        <p:nvGrpSpPr>
          <p:cNvPr id="216" name="Google Shape;216;p30"/>
          <p:cNvGrpSpPr/>
          <p:nvPr/>
        </p:nvGrpSpPr>
        <p:grpSpPr>
          <a:xfrm>
            <a:off x="7659367" y="2870200"/>
            <a:ext cx="3071467" cy="1771200"/>
            <a:chOff x="5744525" y="2152650"/>
            <a:chExt cx="2303600" cy="1328400"/>
          </a:xfrm>
        </p:grpSpPr>
        <p:sp>
          <p:nvSpPr>
            <p:cNvPr id="217" name="Google Shape;217;p30"/>
            <p:cNvSpPr/>
            <p:nvPr/>
          </p:nvSpPr>
          <p:spPr>
            <a:xfrm>
              <a:off x="5744525" y="2152650"/>
              <a:ext cx="51600" cy="13284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6012025" y="2626625"/>
              <a:ext cx="20361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3200"/>
                <a:t>∑ = PLL(w)</a:t>
              </a:r>
              <a:endParaRPr sz="3200"/>
            </a:p>
          </p:txBody>
        </p:sp>
      </p:grpSp>
      <p:grpSp>
        <p:nvGrpSpPr>
          <p:cNvPr id="219" name="Google Shape;219;p30"/>
          <p:cNvGrpSpPr/>
          <p:nvPr/>
        </p:nvGrpSpPr>
        <p:grpSpPr>
          <a:xfrm>
            <a:off x="4718334" y="1875533"/>
            <a:ext cx="6617700" cy="809600"/>
            <a:chOff x="3538750" y="1406650"/>
            <a:chExt cx="4963275" cy="607200"/>
          </a:xfrm>
        </p:grpSpPr>
        <p:sp>
          <p:nvSpPr>
            <p:cNvPr id="220" name="Google Shape;220;p30"/>
            <p:cNvSpPr/>
            <p:nvPr/>
          </p:nvSpPr>
          <p:spPr>
            <a:xfrm>
              <a:off x="4767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pat</a:t>
              </a:r>
              <a:endParaRPr sz="1333" dirty="0"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5389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##ricks</a:t>
              </a:r>
              <a:endParaRPr sz="1333" dirty="0"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6012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pick</a:t>
              </a:r>
              <a:endParaRPr sz="1333"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6634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##led</a:t>
              </a:r>
              <a:endParaRPr sz="1333"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7257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pepper</a:t>
              </a:r>
              <a:endParaRPr sz="1333"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7879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sz="1333"/>
                <a:t>[SEP]</a:t>
              </a:r>
              <a:endParaRPr sz="1333"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4144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[CLS]</a:t>
              </a:r>
              <a:endParaRPr sz="1333"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767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26227</a:t>
              </a:r>
              <a:endParaRPr sz="1333" dirty="0"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5389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23587</a:t>
              </a:r>
              <a:endParaRPr sz="1333" dirty="0"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6012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6634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7257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7879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4144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cxnSp>
          <p:nvCxnSpPr>
            <p:cNvPr id="234" name="Google Shape;234;p30"/>
            <p:cNvCxnSpPr>
              <a:stCxn id="215" idx="3"/>
            </p:cNvCxnSpPr>
            <p:nvPr/>
          </p:nvCxnSpPr>
          <p:spPr>
            <a:xfrm rot="10800000" flipH="1">
              <a:off x="3538750" y="1712988"/>
              <a:ext cx="522300" cy="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5" name="Google Shape;235;p30"/>
          <p:cNvGrpSpPr/>
          <p:nvPr/>
        </p:nvGrpSpPr>
        <p:grpSpPr>
          <a:xfrm>
            <a:off x="1468167" y="3747600"/>
            <a:ext cx="5810000" cy="1425184"/>
            <a:chOff x="1101125" y="2810700"/>
            <a:chExt cx="4357500" cy="1068888"/>
          </a:xfrm>
        </p:grpSpPr>
        <p:sp>
          <p:nvSpPr>
            <p:cNvPr id="236" name="Google Shape;236;p30"/>
            <p:cNvSpPr/>
            <p:nvPr/>
          </p:nvSpPr>
          <p:spPr>
            <a:xfrm>
              <a:off x="2346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968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591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4213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4836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101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723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26227</a:t>
              </a:r>
              <a:endParaRPr sz="1333" dirty="0"/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1989425" y="2810700"/>
              <a:ext cx="1549325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/>
                <a:t>log(p(##ricks))</a:t>
              </a:r>
              <a:endParaRPr sz="2400" dirty="0"/>
            </a:p>
          </p:txBody>
        </p:sp>
      </p:grpSp>
      <p:grpSp>
        <p:nvGrpSpPr>
          <p:cNvPr id="244" name="Google Shape;244;p30"/>
          <p:cNvGrpSpPr/>
          <p:nvPr/>
        </p:nvGrpSpPr>
        <p:grpSpPr>
          <a:xfrm>
            <a:off x="1805933" y="2709917"/>
            <a:ext cx="1781200" cy="1801349"/>
            <a:chOff x="1354450" y="2032438"/>
            <a:chExt cx="1335900" cy="1351012"/>
          </a:xfrm>
        </p:grpSpPr>
        <p:sp>
          <p:nvSpPr>
            <p:cNvPr id="245" name="Google Shape;245;p30"/>
            <p:cNvSpPr txBox="1"/>
            <p:nvPr/>
          </p:nvSpPr>
          <p:spPr>
            <a:xfrm>
              <a:off x="1739225" y="2754775"/>
              <a:ext cx="369900" cy="1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667"/>
                <a:t>|V|</a:t>
              </a:r>
              <a:endParaRPr sz="667"/>
            </a:p>
          </p:txBody>
        </p:sp>
        <p:grpSp>
          <p:nvGrpSpPr>
            <p:cNvPr id="246" name="Google Shape;246;p30"/>
            <p:cNvGrpSpPr/>
            <p:nvPr/>
          </p:nvGrpSpPr>
          <p:grpSpPr>
            <a:xfrm>
              <a:off x="1354450" y="2032438"/>
              <a:ext cx="1335900" cy="1351012"/>
              <a:chOff x="1354450" y="2032438"/>
              <a:chExt cx="1335900" cy="1351012"/>
            </a:xfrm>
          </p:grpSpPr>
          <p:sp>
            <p:nvSpPr>
              <p:cNvPr id="247" name="Google Shape;247;p30"/>
              <p:cNvSpPr/>
              <p:nvPr/>
            </p:nvSpPr>
            <p:spPr>
              <a:xfrm>
                <a:off x="1512563" y="2441500"/>
                <a:ext cx="780300" cy="38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8" name="Google Shape;248;p30"/>
              <p:cNvSpPr txBox="1"/>
              <p:nvPr/>
            </p:nvSpPr>
            <p:spPr>
              <a:xfrm>
                <a:off x="1354450" y="2032438"/>
                <a:ext cx="13359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GB" sz="2400" dirty="0"/>
                  <a:t>log(p(pat))</a:t>
                </a:r>
                <a:endParaRPr sz="2400" dirty="0"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1519250" y="2693324"/>
                <a:ext cx="769125" cy="128450"/>
              </a:xfrm>
              <a:custGeom>
                <a:avLst/>
                <a:gdLst/>
                <a:ahLst/>
                <a:cxnLst/>
                <a:rect l="l" t="t" r="r" b="b"/>
                <a:pathLst>
                  <a:path w="30765" h="5138" extrusionOk="0">
                    <a:moveTo>
                      <a:pt x="0" y="5138"/>
                    </a:moveTo>
                    <a:cubicBezTo>
                      <a:pt x="1233" y="3905"/>
                      <a:pt x="2641" y="2397"/>
                      <a:pt x="4381" y="2281"/>
                    </a:cubicBezTo>
                    <a:cubicBezTo>
                      <a:pt x="5322" y="2218"/>
                      <a:pt x="5618" y="4835"/>
                      <a:pt x="6381" y="4281"/>
                    </a:cubicBezTo>
                    <a:cubicBezTo>
                      <a:pt x="7002" y="3829"/>
                      <a:pt x="6756" y="2281"/>
                      <a:pt x="7524" y="2281"/>
                    </a:cubicBezTo>
                    <a:cubicBezTo>
                      <a:pt x="8554" y="2281"/>
                      <a:pt x="9279" y="4623"/>
                      <a:pt x="10096" y="3995"/>
                    </a:cubicBezTo>
                    <a:cubicBezTo>
                      <a:pt x="11164" y="3173"/>
                      <a:pt x="9866" y="517"/>
                      <a:pt x="11144" y="90"/>
                    </a:cubicBezTo>
                    <a:cubicBezTo>
                      <a:pt x="12960" y="-516"/>
                      <a:pt x="13610" y="3805"/>
                      <a:pt x="15525" y="3805"/>
                    </a:cubicBezTo>
                    <a:cubicBezTo>
                      <a:pt x="17798" y="3805"/>
                      <a:pt x="19874" y="2463"/>
                      <a:pt x="22098" y="1995"/>
                    </a:cubicBezTo>
                    <a:cubicBezTo>
                      <a:pt x="23210" y="1761"/>
                      <a:pt x="24054" y="3831"/>
                      <a:pt x="25146" y="3519"/>
                    </a:cubicBezTo>
                    <a:cubicBezTo>
                      <a:pt x="26434" y="3151"/>
                      <a:pt x="26059" y="-540"/>
                      <a:pt x="27241" y="90"/>
                    </a:cubicBezTo>
                    <a:cubicBezTo>
                      <a:pt x="28961" y="1007"/>
                      <a:pt x="29285" y="3488"/>
                      <a:pt x="30765" y="4757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50" name="Google Shape;250;p30"/>
              <p:cNvCxnSpPr/>
              <p:nvPr/>
            </p:nvCxnSpPr>
            <p:spPr>
              <a:xfrm rot="10800000">
                <a:off x="1871725" y="3066950"/>
                <a:ext cx="2400" cy="3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51" name="Google Shape;251;p30"/>
            <p:cNvSpPr/>
            <p:nvPr/>
          </p:nvSpPr>
          <p:spPr>
            <a:xfrm>
              <a:off x="2061625" y="2746675"/>
              <a:ext cx="13800" cy="804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1602733" y="4015367"/>
            <a:ext cx="6216400" cy="1786300"/>
            <a:chOff x="1202050" y="3011525"/>
            <a:chExt cx="4662300" cy="1339725"/>
          </a:xfrm>
        </p:grpSpPr>
        <p:sp>
          <p:nvSpPr>
            <p:cNvPr id="253" name="Google Shape;253;p30"/>
            <p:cNvSpPr/>
            <p:nvPr/>
          </p:nvSpPr>
          <p:spPr>
            <a:xfrm>
              <a:off x="3069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2447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23587</a:t>
              </a:r>
              <a:endParaRPr sz="1333" dirty="0"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2599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23587</a:t>
              </a:r>
              <a:endParaRPr sz="1333" dirty="0"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3692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314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937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202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1824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26227</a:t>
              </a:r>
              <a:endParaRPr sz="1333" dirty="0"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844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221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66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89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354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976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26227</a:t>
              </a:r>
              <a:endParaRPr sz="1333" dirty="0"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619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3374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996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5241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506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2129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26227</a:t>
              </a:r>
              <a:endParaRPr sz="1333" dirty="0"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751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 dirty="0"/>
                <a:t>23587</a:t>
              </a:r>
              <a:endParaRPr sz="1333" dirty="0"/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3017650" y="3011525"/>
              <a:ext cx="133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log(...)</a:t>
              </a:r>
              <a:endParaRPr sz="2400"/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3787825" y="3140450"/>
              <a:ext cx="133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log(...)</a:t>
              </a:r>
              <a:endParaRPr sz="2400"/>
            </a:p>
          </p:txBody>
        </p:sp>
        <p:sp>
          <p:nvSpPr>
            <p:cNvPr id="276" name="Google Shape;276;p30"/>
            <p:cNvSpPr txBox="1"/>
            <p:nvPr/>
          </p:nvSpPr>
          <p:spPr>
            <a:xfrm>
              <a:off x="4522176" y="3150237"/>
              <a:ext cx="1027875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 dirty="0"/>
                <a:t>log(...)</a:t>
              </a:r>
              <a:endParaRPr sz="2400" dirty="0"/>
            </a:p>
          </p:txBody>
        </p:sp>
      </p:grpSp>
      <p:grpSp>
        <p:nvGrpSpPr>
          <p:cNvPr id="277" name="Google Shape;277;p30"/>
          <p:cNvGrpSpPr/>
          <p:nvPr/>
        </p:nvGrpSpPr>
        <p:grpSpPr>
          <a:xfrm>
            <a:off x="9207501" y="4191000"/>
            <a:ext cx="2806700" cy="783000"/>
            <a:chOff x="6905625" y="3143250"/>
            <a:chExt cx="2105025" cy="587250"/>
          </a:xfrm>
        </p:grpSpPr>
        <p:sp>
          <p:nvSpPr>
            <p:cNvPr id="278" name="Google Shape;278;p30"/>
            <p:cNvSpPr/>
            <p:nvPr/>
          </p:nvSpPr>
          <p:spPr>
            <a:xfrm>
              <a:off x="6905625" y="3143250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19812" h="17526" extrusionOk="0">
                  <a:moveTo>
                    <a:pt x="0" y="0"/>
                  </a:moveTo>
                  <a:cubicBezTo>
                    <a:pt x="3943" y="7886"/>
                    <a:pt x="10995" y="17526"/>
                    <a:pt x="19812" y="1752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Google Shape;279;p30"/>
            <p:cNvSpPr txBox="1"/>
            <p:nvPr/>
          </p:nvSpPr>
          <p:spPr>
            <a:xfrm>
              <a:off x="7410450" y="3429000"/>
              <a:ext cx="16002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>
                  <a:solidFill>
                    <a:srgbClr val="FF0000"/>
                  </a:solidFill>
                </a:rPr>
                <a:t>Pseudo log-likelihood</a:t>
              </a:r>
              <a:endParaRPr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Initial Experiments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Sample 10,000 abstracts from each bin (no filtering)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Score the abstracts using the previous method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1828800" y="2767651"/>
            <a:ext cx="8318600" cy="3092363"/>
            <a:chOff x="1371600" y="2075738"/>
            <a:chExt cx="6238950" cy="2319272"/>
          </a:xfrm>
        </p:grpSpPr>
        <p:pic>
          <p:nvPicPr>
            <p:cNvPr id="287" name="Google Shape;28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6563" y="2319707"/>
              <a:ext cx="3990874" cy="88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2439" y="3352749"/>
              <a:ext cx="4619126" cy="1042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1"/>
            <p:cNvSpPr/>
            <p:nvPr/>
          </p:nvSpPr>
          <p:spPr>
            <a:xfrm>
              <a:off x="2376300" y="2290598"/>
              <a:ext cx="938895" cy="285898"/>
            </a:xfrm>
            <a:custGeom>
              <a:avLst/>
              <a:gdLst/>
              <a:ahLst/>
              <a:cxnLst/>
              <a:rect l="l" t="t" r="r" b="b"/>
              <a:pathLst>
                <a:path w="7068" h="15431" extrusionOk="0">
                  <a:moveTo>
                    <a:pt x="6858" y="15431"/>
                  </a:moveTo>
                  <a:cubicBezTo>
                    <a:pt x="7652" y="9858"/>
                    <a:pt x="5460" y="136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1371600" y="2075738"/>
              <a:ext cx="10047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Abstract</a:t>
              </a:r>
              <a:endParaRPr sz="2267">
                <a:solidFill>
                  <a:srgbClr val="FF0000"/>
                </a:solidFill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081225" y="4005275"/>
              <a:ext cx="1257300" cy="253725"/>
            </a:xfrm>
            <a:custGeom>
              <a:avLst/>
              <a:gdLst/>
              <a:ahLst/>
              <a:cxnLst/>
              <a:rect l="l" t="t" r="r" b="b"/>
              <a:pathLst>
                <a:path w="50292" h="10149" extrusionOk="0">
                  <a:moveTo>
                    <a:pt x="50292" y="0"/>
                  </a:moveTo>
                  <a:cubicBezTo>
                    <a:pt x="50292" y="5991"/>
                    <a:pt x="41019" y="8998"/>
                    <a:pt x="35052" y="9525"/>
                  </a:cubicBezTo>
                  <a:cubicBezTo>
                    <a:pt x="23270" y="10566"/>
                    <a:pt x="9460" y="11101"/>
                    <a:pt x="0" y="400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Google Shape;292;p31"/>
            <p:cNvSpPr txBox="1"/>
            <p:nvPr/>
          </p:nvSpPr>
          <p:spPr>
            <a:xfrm>
              <a:off x="1571875" y="3730925"/>
              <a:ext cx="1004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Bin</a:t>
              </a:r>
              <a:endParaRPr sz="2267">
                <a:solidFill>
                  <a:srgbClr val="FF0000"/>
                </a:solidFill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038725" y="3301798"/>
              <a:ext cx="457220" cy="698672"/>
            </a:xfrm>
            <a:custGeom>
              <a:avLst/>
              <a:gdLst/>
              <a:ahLst/>
              <a:cxnLst/>
              <a:rect l="l" t="t" r="r" b="b"/>
              <a:pathLst>
                <a:path w="20193" h="28384" extrusionOk="0">
                  <a:moveTo>
                    <a:pt x="0" y="28384"/>
                  </a:moveTo>
                  <a:cubicBezTo>
                    <a:pt x="4529" y="22725"/>
                    <a:pt x="66" y="13007"/>
                    <a:pt x="4191" y="7048"/>
                  </a:cubicBezTo>
                  <a:cubicBezTo>
                    <a:pt x="7508" y="2256"/>
                    <a:pt x="14664" y="1843"/>
                    <a:pt x="2019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Google Shape;294;p31"/>
            <p:cNvSpPr txBox="1"/>
            <p:nvPr/>
          </p:nvSpPr>
          <p:spPr>
            <a:xfrm>
              <a:off x="5543550" y="3048000"/>
              <a:ext cx="2067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# Tokens in Bin</a:t>
              </a:r>
              <a:endParaRPr sz="2267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Past Analysis of BERT-like Models</a:t>
            </a:r>
            <a:endParaRPr dirty="0"/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103F5FF1-7C52-8A7A-B0D0-CA6EA9A3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6" y="1864521"/>
            <a:ext cx="11928627" cy="39762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74B6-BE15-E2F8-4C13-F2BD95F57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Other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6869D-DA10-E833-0E54-2EFB1D5CA8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7C5335F4-E5A9-8064-E87C-9C5BF7229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728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6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25311</TotalTime>
  <Words>439</Words>
  <Application>Microsoft Office PowerPoint</Application>
  <PresentationFormat>Widescreen</PresentationFormat>
  <Paragraphs>125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Evaluating text-based models</vt:lpstr>
      <vt:lpstr>Perplexity as evaluation</vt:lpstr>
      <vt:lpstr>How can we use this?</vt:lpstr>
      <vt:lpstr>Perplexity for bidirectional models</vt:lpstr>
      <vt:lpstr>Pseudo Perplexity (PPPL)</vt:lpstr>
      <vt:lpstr>Pseudo Perplexity (PPPL)</vt:lpstr>
      <vt:lpstr>Initial Experiments</vt:lpstr>
      <vt:lpstr>Past Analysis of BERT-like Models</vt:lpstr>
      <vt:lpstr>Other Architectures</vt:lpstr>
      <vt:lpstr>Past Analysis of BERT-like Models</vt:lpstr>
      <vt:lpstr>Different Normalization Methods</vt:lpstr>
      <vt:lpstr>Stratifying by Source</vt:lpstr>
      <vt:lpstr>Stratifying By Source Domain</vt:lpstr>
      <vt:lpstr>Stratifying by Language</vt:lpstr>
      <vt:lpstr>Language Proportions Over Time</vt:lpstr>
      <vt:lpstr>Multilingual Models</vt:lpstr>
      <vt:lpstr>RoBERTa</vt:lpstr>
      <vt:lpstr>Effect of Non-English Abstracts</vt:lpstr>
      <vt:lpstr>Stratifying by language and domain</vt:lpstr>
      <vt:lpstr>Takeaways: Multilinguality</vt:lpstr>
      <vt:lpstr>“Clean” Data</vt:lpstr>
      <vt:lpstr>Takeaways: Language over Time</vt:lpstr>
      <vt:lpstr>Emergence of New/UNK Tokens</vt:lpstr>
      <vt:lpstr>Subword Tokenizer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Abteen</cp:lastModifiedBy>
  <cp:revision>123</cp:revision>
  <dcterms:created xsi:type="dcterms:W3CDTF">2023-06-05T19:42:53Z</dcterms:created>
  <dcterms:modified xsi:type="dcterms:W3CDTF">2023-08-01T14:41:47Z</dcterms:modified>
</cp:coreProperties>
</file>