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1136" r:id="rId3"/>
    <p:sldId id="1137" r:id="rId4"/>
    <p:sldId id="1138" r:id="rId5"/>
    <p:sldId id="113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35"/>
    <p:restoredTop sz="96327"/>
  </p:normalViewPr>
  <p:slideViewPr>
    <p:cSldViewPr snapToGrid="0">
      <p:cViewPr varScale="1">
        <p:scale>
          <a:sx n="118" d="100"/>
          <a:sy n="118" d="100"/>
        </p:scale>
        <p:origin x="216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6/7/23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document/d/1rRRflCASHo7PFTBU6GqHK_g8twj1JgcXD8ijwpWY9m8/edit" TargetMode="External"/><Relationship Id="rId2" Type="http://schemas.openxmlformats.org/officeDocument/2006/relationships/hyperlink" Target="https://github.com/kwchurch/JSALT_Better_Together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jsalt2023bett-rtm7108.slack.com/files/U057RJKB2H3/F05DVKCK5PS/scirank__66_.pdf" TargetMode="External"/><Relationship Id="rId2" Type="http://schemas.openxmlformats.org/officeDocument/2006/relationships/hyperlink" Target="https://github.com/kwchurch/JSALT_Better_Together/blob/main/suggestions/eval/cite.md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hyperlink" Target="https://github.com/kwchurch/JSALT_Better_Together/blob/main/slides/projects/June26/Annika.tsv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examples/similar_documents/minigpt4/ids.tx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wchurch/JSALT_Better_Together/blob/main/doc/deliverables.md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8F5DA-623E-F9D0-0F7E-D8C9F077B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2B3A6C"/>
                </a:solidFill>
                <a:latin typeface="Yantramanav"/>
              </a:rPr>
              <a:t>Projects</a:t>
            </a:r>
            <a:br>
              <a:rPr lang="en-US" b="1" dirty="0">
                <a:solidFill>
                  <a:srgbClr val="2B3A6C"/>
                </a:solidFill>
                <a:latin typeface="Yantramanav"/>
              </a:rPr>
            </a:br>
            <a:r>
              <a:rPr lang="en-US" sz="2400" b="1" dirty="0">
                <a:solidFill>
                  <a:srgbClr val="2B3A6C"/>
                </a:solidFill>
                <a:latin typeface="Yantramanav"/>
              </a:rPr>
              <a:t>Better Together: Text + Context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18909-9884-D518-A53B-50BCDD43BC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0" dirty="0">
                <a:solidFill>
                  <a:srgbClr val="2B3A6C"/>
                </a:solidFill>
                <a:effectLst/>
                <a:latin typeface="Yantramanav"/>
              </a:rPr>
              <a:t>Kenneth Church</a:t>
            </a:r>
            <a:endParaRPr lang="en-US" dirty="0">
              <a:solidFill>
                <a:srgbClr val="2B3A6C"/>
              </a:solidFill>
              <a:latin typeface="Yantramanav"/>
            </a:endParaRPr>
          </a:p>
          <a:p>
            <a:r>
              <a:rPr lang="en-US" i="0" dirty="0">
                <a:solidFill>
                  <a:srgbClr val="2B3A6C"/>
                </a:solidFill>
                <a:effectLst/>
                <a:latin typeface="Yantramanav"/>
              </a:rPr>
              <a:t>Wednesday, June 26</a:t>
            </a:r>
          </a:p>
          <a:p>
            <a:r>
              <a:rPr lang="en-US" dirty="0">
                <a:hlinkClick r:id="rId2"/>
              </a:rPr>
              <a:t>https://github.com/kwchurch/JSALT_Better_Together</a:t>
            </a:r>
            <a:endParaRPr lang="en-US" dirty="0"/>
          </a:p>
          <a:p>
            <a:r>
              <a:rPr lang="en-US" dirty="0">
                <a:hlinkClick r:id="rId3"/>
              </a:rPr>
              <a:t>Meeting Notes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89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6F4D9A-0868-55A5-5B6C-5717B0445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Evaluation (see </a:t>
                </a:r>
                <a:r>
                  <a:rPr lang="en-US" dirty="0">
                    <a:hlinkClick r:id="rId2"/>
                  </a:rPr>
                  <a:t>here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Bad Benchmarks: </a:t>
                </a:r>
                <a:r>
                  <a:rPr lang="en-US" dirty="0">
                    <a:hlinkClick r:id="rId3"/>
                  </a:rPr>
                  <a:t>CIKM</a:t>
                </a:r>
                <a:endParaRPr lang="en-US" dirty="0"/>
              </a:p>
              <a:p>
                <a:pPr lvl="1"/>
                <a:r>
                  <a:rPr lang="en-US" dirty="0"/>
                  <a:t>More promising: G over time</a:t>
                </a:r>
              </a:p>
              <a:p>
                <a:r>
                  <a:rPr lang="en-US" dirty="0"/>
                  <a:t>Summarization</a:t>
                </a:r>
              </a:p>
              <a:p>
                <a:pPr lvl="1"/>
                <a:r>
                  <a:rPr lang="en-US" dirty="0" err="1"/>
                  <a:t>tl;dr</a:t>
                </a:r>
                <a:r>
                  <a:rPr lang="en-US" dirty="0"/>
                  <a:t>: summarizes docs</a:t>
                </a:r>
              </a:p>
              <a:p>
                <a:pPr lvl="2"/>
                <a:r>
                  <a:rPr lang="en-US" dirty="0"/>
                  <a:t> one at a time (not great)</a:t>
                </a:r>
              </a:p>
              <a:p>
                <a:pPr lvl="1"/>
                <a:r>
                  <a:rPr lang="en-US" dirty="0"/>
                  <a:t>Compare &amp; Contrast Clusters</a:t>
                </a:r>
              </a:p>
              <a:p>
                <a:r>
                  <a:rPr lang="en-US" dirty="0"/>
                  <a:t> Inverse BERT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𝑣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𝑣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itchFamily="2" charset="2"/>
                      </a:rPr>
                      <m:t>𝑎</m:t>
                    </m:r>
                  </m:oMath>
                </a14:m>
                <a:endParaRPr lang="en-US" dirty="0">
                  <a:sym typeface="Wingdings" pitchFamily="2" charset="2"/>
                </a:endParaRPr>
              </a:p>
              <a:p>
                <a:pPr lvl="1"/>
                <a:r>
                  <a:rPr lang="en-US" dirty="0">
                    <a:sym typeface="Wingdings" pitchFamily="2" charset="2"/>
                  </a:rPr>
                  <a:t>input </a:t>
                </a:r>
                <a:r>
                  <a:rPr lang="en-US" dirty="0" err="1">
                    <a:sym typeface="Wingdings" pitchFamily="2" charset="2"/>
                  </a:rPr>
                  <a:t>vec</a:t>
                </a:r>
                <a:r>
                  <a:rPr lang="en-US" dirty="0">
                    <a:sym typeface="Wingdings" pitchFamily="2" charset="2"/>
                  </a:rPr>
                  <a:t>; output text</a:t>
                </a:r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41B3C1C9-217E-EA53-2CC7-473FA3917D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4"/>
                <a:stretch>
                  <a:fillRect l="-1711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Citing Sentences:</a:t>
                </a:r>
              </a:p>
              <a:p>
                <a:pPr lvl="1"/>
                <a:r>
                  <a:rPr lang="en-US" dirty="0"/>
                  <a:t>Why is a paper important to contemporary audience in contemporary terms?</a:t>
                </a:r>
              </a:p>
              <a:p>
                <a:r>
                  <a:rPr lang="en-US" dirty="0"/>
                  <a:t>Approximate Nearest Neighbors</a:t>
                </a:r>
              </a:p>
              <a:p>
                <a:pPr lvl="1"/>
                <a:r>
                  <a:rPr lang="en-US" dirty="0"/>
                  <a:t>External memory (</a:t>
                </a:r>
                <a:r>
                  <a:rPr lang="en-US" dirty="0" err="1"/>
                  <a:t>mmap</a:t>
                </a:r>
                <a:r>
                  <a:rPr lang="en-US" dirty="0"/>
                  <a:t>)</a:t>
                </a:r>
              </a:p>
              <a:p>
                <a:pPr lvl="1"/>
                <a:r>
                  <a:rPr lang="en-US" dirty="0"/>
                  <a:t>Cannot materialize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But can find large values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3"/>
                <a:r>
                  <a:rPr lang="en-US" dirty="0"/>
                  <a:t>but only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values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(index)</a:t>
                </a:r>
              </a:p>
              <a:p>
                <a:r>
                  <a:rPr lang="en-US" dirty="0"/>
                  <a:t>Similarities of Groups of Docs</a:t>
                </a:r>
              </a:p>
              <a:p>
                <a:pPr lvl="1"/>
                <a:r>
                  <a:rPr lang="en-US" dirty="0"/>
                  <a:t>Venues, Authors, </a:t>
                </a:r>
                <a:r>
                  <a:rPr lang="en-US" dirty="0" err="1"/>
                  <a:t>etc</a:t>
                </a:r>
                <a:endParaRPr lang="en-US" dirty="0"/>
              </a:p>
              <a:p>
                <a:r>
                  <a:rPr lang="en-US" dirty="0"/>
                  <a:t>Systems</a:t>
                </a:r>
              </a:p>
              <a:p>
                <a:pPr lvl="1"/>
                <a:r>
                  <a:rPr lang="en-US" dirty="0"/>
                  <a:t>Speed up </a:t>
                </a:r>
                <a:r>
                  <a:rPr lang="en-US" dirty="0" err="1"/>
                  <a:t>ProNE</a:t>
                </a:r>
                <a:endParaRPr lang="en-US" dirty="0"/>
              </a:p>
              <a:p>
                <a:pPr lvl="1"/>
                <a:r>
                  <a:rPr lang="en-US" dirty="0"/>
                  <a:t>Incremental updates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388A94E2-F5E4-0D28-3509-7177640BD0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5"/>
                <a:stretch>
                  <a:fillRect l="-1711" t="-3198" r="-489" b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F7B39E-67B9-DCFE-1ECB-B5F9F527F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9E9274-0B5C-7F58-7F91-32F079729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45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2B3A5-FFD0-46C4-BAA2-EC611A44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Summarization of 348 Docs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814A8B-D623-2FD8-BD22-F9CC30C02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BC79B-2CE5-8A67-5281-65A3D8F71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3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99D22E2-2611-AE06-E153-5B0E6B6E01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348 Docs</a:t>
            </a:r>
          </a:p>
          <a:p>
            <a:pPr lvl="1"/>
            <a:r>
              <a:rPr lang="en-US" dirty="0"/>
              <a:t>See </a:t>
            </a:r>
            <a:r>
              <a:rPr lang="en-US" dirty="0">
                <a:hlinkClick r:id="rId2"/>
              </a:rPr>
              <a:t>here</a:t>
            </a:r>
            <a:endParaRPr lang="en-US" dirty="0"/>
          </a:p>
          <a:p>
            <a:r>
              <a:rPr lang="en-US" dirty="0"/>
              <a:t>Desiderata/Task</a:t>
            </a:r>
          </a:p>
          <a:p>
            <a:pPr lvl="1"/>
            <a:r>
              <a:rPr lang="en-US" dirty="0"/>
              <a:t>Input: set of docs</a:t>
            </a:r>
          </a:p>
          <a:p>
            <a:pPr lvl="1"/>
            <a:r>
              <a:rPr lang="en-US" dirty="0"/>
              <a:t>Output: clusters</a:t>
            </a:r>
          </a:p>
          <a:p>
            <a:pPr lvl="2"/>
            <a:r>
              <a:rPr lang="en-US" dirty="0"/>
              <a:t>Plus compare &amp; contrast</a:t>
            </a:r>
          </a:p>
          <a:p>
            <a:pPr lvl="2"/>
            <a:r>
              <a:rPr lang="en-US" dirty="0"/>
              <a:t>Inverse BERT of clusters</a:t>
            </a:r>
          </a:p>
          <a:p>
            <a:r>
              <a:rPr lang="en-US" dirty="0"/>
              <a:t>Method</a:t>
            </a:r>
          </a:p>
          <a:p>
            <a:pPr lvl="1"/>
            <a:r>
              <a:rPr lang="en-US" dirty="0"/>
              <a:t>Map docs to vectors</a:t>
            </a:r>
          </a:p>
          <a:p>
            <a:pPr lvl="1"/>
            <a:r>
              <a:rPr lang="en-US" dirty="0" err="1"/>
              <a:t>kmeans</a:t>
            </a:r>
            <a:r>
              <a:rPr lang="en-US" dirty="0"/>
              <a:t> clustering</a:t>
            </a:r>
          </a:p>
          <a:p>
            <a:pPr lvl="1"/>
            <a:r>
              <a:rPr lang="en-US" dirty="0"/>
              <a:t>compare &amp; contrast centroids</a:t>
            </a:r>
          </a:p>
          <a:p>
            <a:pPr lvl="1"/>
            <a:r>
              <a:rPr lang="en-US" dirty="0"/>
              <a:t>inverse BERT on centroids</a:t>
            </a:r>
          </a:p>
          <a:p>
            <a:pPr lvl="1"/>
            <a:endParaRPr lang="en-US" dirty="0"/>
          </a:p>
        </p:txBody>
      </p:sp>
      <p:pic>
        <p:nvPicPr>
          <p:cNvPr id="11" name="Content Placeholder 7">
            <a:extLst>
              <a:ext uri="{FF2B5EF4-FFF2-40B4-BE49-F238E27FC236}">
                <a16:creationId xmlns:a16="http://schemas.microsoft.com/office/drawing/2014/main" id="{02BA1D8B-6816-0D26-D59D-B99F3300E94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587331" y="1825625"/>
            <a:ext cx="4351338" cy="4351338"/>
          </a:xfrm>
        </p:spPr>
      </p:pic>
    </p:spTree>
    <p:extLst>
      <p:ext uri="{BB962C8B-B14F-4D97-AF65-F5344CB8AC3E}">
        <p14:creationId xmlns:p14="http://schemas.microsoft.com/office/powerpoint/2010/main" val="14406900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6BBED-C2D6-5606-C1F3-2F07885A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should I cite?</a:t>
            </a:r>
            <a:br>
              <a:rPr lang="en-US" sz="2800" dirty="0"/>
            </a:br>
            <a:r>
              <a:rPr lang="en-US" sz="1800" dirty="0">
                <a:hlinkClick r:id="rId2"/>
              </a:rPr>
              <a:t>https://github.com/kwchurch/JSALT_Better_Together/blob/main/examples/similar_documents/minigpt4/ids.txt</a:t>
            </a:r>
            <a:r>
              <a:rPr lang="en-US" sz="1800" dirty="0"/>
              <a:t>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1C69AE-1E09-450A-DB62-6696A9C9A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cat 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ids.txt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| $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JSALTsrc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/</a:t>
            </a:r>
            <a:r>
              <a:rPr lang="en-US" b="1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fetch_from_semantic_scholar_api.py</a:t>
            </a:r>
            <a:r>
              <a:rPr lang="en-US" b="1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--fields year</a:t>
            </a:r>
            <a:endParaRPr lang="en-US" dirty="0">
              <a:solidFill>
                <a:srgbClr val="890E5F"/>
              </a:solidFill>
              <a:effectLst/>
              <a:latin typeface="Menlo" panose="020B0609030804020204" pitchFamily="49" charset="0"/>
            </a:endParaRP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'8bd6a2a89503be083176f2cc26fabedb79238cbd',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'f44ad7ad67ddd5fe74598fe491ca75c5221380df',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'1a8eb2cae1833df3bf12fe3b41b03d60b4a4a98d',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'44087314eec67a06bc68625cb8cb2fda29c3b8aa',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'6b85b63579a916f705a8e10a49bd8d849d91b1fc', 'year': 2020}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'8ca62fdf4c276ea3052dc96dcfd8ee96ca425a48',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'710d50e2a072d4dfc85d76de6684400c80ea59ce',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'3f5b31c4f7350dc88002c121aecbdc82f86eb5bb', 'year': 2023}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'a3b42a83669998f65df60d7c065a70d07ca95e99',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'26218bdcc3945c7edae7aa2adbfba4cd820a2df3', 'year': 2022}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'd5caec8107da41ec71fc0bb36d60fc2d8834846e', 'year': 2019}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'4d8f2d14af5991d4f0d050d22216825cac3157bd', 'year': 2015}</a:t>
            </a:r>
          </a:p>
          <a:p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{'</a:t>
            </a:r>
            <a:r>
              <a:rPr lang="en-US" dirty="0" err="1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paperId</a:t>
            </a:r>
            <a:r>
              <a:rPr lang="en-US" dirty="0">
                <a:solidFill>
                  <a:srgbClr val="890E5F"/>
                </a:solidFill>
                <a:effectLst/>
                <a:latin typeface="Menlo" panose="020B0609030804020204" pitchFamily="49" charset="0"/>
              </a:rPr>
              <a:t>': '63c74d15940af1af9b386b5762e4445e54c73719', 'year': 2021}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03BF8C-DA3A-251C-49EF-DD9B4BBA0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08FD7-23A2-1ACE-A5CA-AC6AF764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4</a:t>
            </a:fld>
            <a:endParaRPr lang="en-US"/>
          </a:p>
        </p:txBody>
      </p:sp>
      <p:sp>
        <p:nvSpPr>
          <p:cNvPr id="7" name="Google Shape;192;p14">
            <a:extLst>
              <a:ext uri="{FF2B5EF4-FFF2-40B4-BE49-F238E27FC236}">
                <a16:creationId xmlns:a16="http://schemas.microsoft.com/office/drawing/2014/main" id="{2596B48E-480D-757F-657C-33D365855FB7}"/>
              </a:ext>
            </a:extLst>
          </p:cNvPr>
          <p:cNvSpPr/>
          <p:nvPr/>
        </p:nvSpPr>
        <p:spPr>
          <a:xfrm>
            <a:off x="9524137" y="2035630"/>
            <a:ext cx="2384835" cy="1251856"/>
          </a:xfrm>
          <a:prstGeom prst="wedgeRoundRectCallout">
            <a:avLst>
              <a:gd name="adj1" fmla="val -62682"/>
              <a:gd name="adj2" fmla="val 12179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Seeds are too recent to appear in embeddings</a:t>
            </a:r>
            <a:endParaRPr lang="en-US" sz="2400" dirty="0">
              <a:solidFill>
                <a:schemeClr val="bg1"/>
              </a:solidFill>
              <a:ea typeface="Cambria Math" panose="02040503050406030204" pitchFamily="18" charset="0"/>
            </a:endParaRPr>
          </a:p>
        </p:txBody>
      </p:sp>
      <p:sp>
        <p:nvSpPr>
          <p:cNvPr id="8" name="Google Shape;192;p14">
            <a:extLst>
              <a:ext uri="{FF2B5EF4-FFF2-40B4-BE49-F238E27FC236}">
                <a16:creationId xmlns:a16="http://schemas.microsoft.com/office/drawing/2014/main" id="{881DD2FC-D6D0-8ECA-A0B4-BA0F23D85D68}"/>
              </a:ext>
            </a:extLst>
          </p:cNvPr>
          <p:cNvSpPr/>
          <p:nvPr/>
        </p:nvSpPr>
        <p:spPr>
          <a:xfrm>
            <a:off x="9524137" y="3802291"/>
            <a:ext cx="2384835" cy="1251856"/>
          </a:xfrm>
          <a:prstGeom prst="wedgeRoundRectCallout">
            <a:avLst>
              <a:gd name="adj1" fmla="val -29361"/>
              <a:gd name="adj2" fmla="val -82603"/>
              <a:gd name="adj3" fmla="val 16667"/>
            </a:avLst>
          </a:prstGeom>
          <a:solidFill>
            <a:schemeClr val="accent1"/>
          </a:solidFill>
          <a:ln w="25400" cap="flat" cmpd="sng">
            <a:solidFill>
              <a:srgbClr val="10284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Suggestion: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ea typeface="Cambria Math" panose="02040503050406030204" pitchFamily="18" charset="0"/>
              </a:rPr>
              <a:t>centroid approx. + inverse BERT</a:t>
            </a:r>
          </a:p>
        </p:txBody>
      </p:sp>
    </p:spTree>
    <p:extLst>
      <p:ext uri="{BB962C8B-B14F-4D97-AF65-F5344CB8AC3E}">
        <p14:creationId xmlns:p14="http://schemas.microsoft.com/office/powerpoint/2010/main" val="144792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7D69-4742-AB8F-A19B-DBF0D3C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Deliverables</a:t>
            </a:r>
            <a:br>
              <a:rPr lang="en-US" dirty="0"/>
            </a:br>
            <a:r>
              <a:rPr lang="en-US" sz="2200" dirty="0">
                <a:hlinkClick r:id="rId2"/>
              </a:rPr>
              <a:t>https://github.com/kwchurch/JSALT_Better_Together/blob/main/doc/deliverables.md</a:t>
            </a:r>
            <a:r>
              <a:rPr lang="en-US" sz="2200" dirty="0"/>
              <a:t> 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E2CFC0-B621-8964-A1C4-CFD071270C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access to literature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Resources: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Many embeddings for many papers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dirty="0">
                <a:solidFill>
                  <a:srgbClr val="1F2328"/>
                </a:solidFill>
                <a:latin typeface="-apple-system"/>
              </a:rPr>
              <a:t>P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osted models on </a:t>
            </a:r>
            <a:r>
              <a:rPr lang="en-US" b="0" i="0" dirty="0" err="1">
                <a:solidFill>
                  <a:srgbClr val="1F2328"/>
                </a:solidFill>
                <a:effectLst/>
                <a:latin typeface="-apple-system"/>
              </a:rPr>
              <a:t>HuggingFace</a:t>
            </a:r>
            <a:endParaRPr lang="en-US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Post code on GitHub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Summarization methods to compare and contrast across small (and large) collections of documents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Support incremental updates to embeddings based on citation graphs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Evaluation: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Better numbers,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as well as better benchmarks</a:t>
            </a:r>
          </a:p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9674EB-CDD8-91B3-FA21-C142F7C7283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combinations of text and links are better together (than either by itself)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Establish that citing sentences are useful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Improve methods for assigning papers to reviewers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Theory: Unified framework of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Deep nets and </a:t>
            </a:r>
          </a:p>
          <a:p>
            <a:pPr lvl="1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Linear Algebra</a:t>
            </a:r>
          </a:p>
          <a:p>
            <a:pPr algn="l">
              <a:buFont typeface="+mj-lt"/>
              <a:buAutoNum type="arabicPeriod" startAt="6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Bibliometrics: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citations of a paper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Predict h-index of an author over time.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Find authors that publish too many papers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36EE15-87F4-336A-286D-4D9807A01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AF4E1-3A68-5733-A679-ECA81D0CE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16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26155</TotalTime>
  <Words>530</Words>
  <Application>Microsoft Macintosh PowerPoint</Application>
  <PresentationFormat>Widescreen</PresentationFormat>
  <Paragraphs>90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-apple-system</vt:lpstr>
      <vt:lpstr>Arial</vt:lpstr>
      <vt:lpstr>Calibri</vt:lpstr>
      <vt:lpstr>Calibri Light</vt:lpstr>
      <vt:lpstr>Cambria Math</vt:lpstr>
      <vt:lpstr>Menlo</vt:lpstr>
      <vt:lpstr>Yantramanav</vt:lpstr>
      <vt:lpstr>Office Theme</vt:lpstr>
      <vt:lpstr>Projects Better Together: Text + Context</vt:lpstr>
      <vt:lpstr>Overview</vt:lpstr>
      <vt:lpstr>Summarization of 348 Docs</vt:lpstr>
      <vt:lpstr>What should I cite? https://github.com/kwchurch/JSALT_Better_Together/blob/main/examples/similar_documents/minigpt4/ids.txt </vt:lpstr>
      <vt:lpstr>Deliverables https://github.com/kwchurch/JSALT_Better_Together/blob/main/doc/deliverables.md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Kenneth Church</cp:lastModifiedBy>
  <cp:revision>112</cp:revision>
  <dcterms:created xsi:type="dcterms:W3CDTF">2023-06-05T19:42:53Z</dcterms:created>
  <dcterms:modified xsi:type="dcterms:W3CDTF">2023-06-24T00:28:35Z</dcterms:modified>
</cp:coreProperties>
</file>