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5" r:id="rId4"/>
    <p:sldId id="1105" r:id="rId5"/>
    <p:sldId id="263" r:id="rId6"/>
    <p:sldId id="264" r:id="rId7"/>
    <p:sldId id="1137" r:id="rId8"/>
    <p:sldId id="1139" r:id="rId9"/>
    <p:sldId id="1140" r:id="rId10"/>
    <p:sldId id="1102" r:id="rId11"/>
    <p:sldId id="1138" r:id="rId12"/>
    <p:sldId id="1136" r:id="rId13"/>
    <p:sldId id="113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428"/>
    <p:restoredTop sz="96327"/>
  </p:normalViewPr>
  <p:slideViewPr>
    <p:cSldViewPr snapToGrid="0">
      <p:cViewPr varScale="1">
        <p:scale>
          <a:sx n="110" d="100"/>
          <a:sy n="110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F92D-89DA-134C-BFB2-C965CA7ED11B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0007A-8F44-4841-AD4C-40FA56DDD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716fd10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716fd10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716fd109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5716fd109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asymmetry of time - how to reduce to a soundbite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Audience soundbites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‘Almost all studies in ml do test-train split’ that’s a bad idea when you have time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716fd109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716fd109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716fd109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716fd109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Notes from Ken: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Record myself on zoom call and measure how much time to spend on each slide. &gt;2 slides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Provide some memes and keep things snappy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7363d201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7363d201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716fd109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716fd109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Thesis: it will be harder to do Citation Recommendation as Paper A is chosen further forward in time due to citation graph evolution and academic topic development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716fd109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716fd109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57363d201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57363d201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CCF4-678D-96F0-7369-A38E3621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7EAF-9DAE-D67C-C7CD-EEA309CA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1F80-DC16-70C0-7900-C0190C2F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8426-01C9-59D4-C060-DFD9B338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DDA6-A531-AE04-5BAC-2B4E92D8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D276-287F-12E4-3341-F22E7E3C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C0B8-CD23-32C8-84B4-69E62837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03EC-D027-5987-8475-6CB6EA09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A966-885E-06B4-9053-2FBA4D8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EFD7-7B9C-A230-1F37-7E102D60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594F4-699B-897A-2BD1-1B77AF08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B5C52-8399-5227-2642-8F31CA62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2F52-B8D4-484C-195F-90FC801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D971-1764-6A48-26D9-5ECAA79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050D-58EE-4F3F-599D-A055522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0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E2C7-7ADD-B280-6464-8BE8CC59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DEEE-6CB8-0C2A-1990-59689A3C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5C8F-E641-27FD-54B3-15F113E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C0C-2C24-7AA3-8C01-5239601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C265-2AF9-1867-1F1D-2C5F7D25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4B7-A5F1-7F43-A651-6CEF872C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29D3-F06D-7F85-6F8E-4215C531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344-7366-FB37-EF3A-A773DAB5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CAD3-E9A6-1D39-FFAE-6D37CCB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824D-3D79-DA0F-6B03-6A6A29F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57FA-AD7A-638A-5CD5-3AC390A7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DB6B-E6ED-2BD0-A090-09E5B21C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8097-7A3F-A7A3-5A83-30F356FF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D9C6-A952-FF42-6C21-9830534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A567-1AC4-EA02-8530-0515196E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9D0FE-C4BD-1142-82D2-1A24CDF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531-91D6-6118-E260-CDB4FB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F5FE-E478-0BB2-0485-902F2862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9374-E64C-3152-BFBA-CB5B965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678C7-92C3-7B85-2CCD-EFD70F229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7C6E3-E282-224E-142A-982397B7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04CB-4638-5804-65A2-9153DEF5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B871-0916-1E0B-0FF9-8C36366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50939-314E-7939-91EE-F1F1D6E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08D-DAE8-B684-D210-0E5CB1E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73E39-0CA3-5EE3-3F28-CF0ECC0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FB457-7F59-3A06-238F-963074E2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E9206-7DEA-ABFF-D6C7-BADCAAAD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5F5F1-5018-607B-891F-D978E336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B51E-6EB1-DDF2-E57E-8CB436A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1AED-D3FA-B230-7265-B793A3B2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E05A-1099-8768-12B3-4EF420E7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7437-E334-2FED-251A-8EC3ECA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4A5A-C88B-550F-A5BA-18AB1F3EF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92093-3A79-3C46-ECE6-3CE42314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82970-F6C4-8512-AB08-2DC85E7D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1808-6266-3565-80B7-F514054E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886D-EABA-AA4D-11A8-74442C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53DA4-0706-29A1-33F9-18EAF5318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0D37C-32B7-21E9-5DA7-5A10FC22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5167-BB94-9DA3-6A1B-4E7D3C8D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99E7-77EA-A5AA-D2CF-006FCA9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F49A-DB2F-7094-081C-18CFB1E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EA47B-4A62-BB7B-A1D5-2E51BDD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3EBB-27DF-73EF-6836-F27C537E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CE08-4D19-EAEA-9BA7-3E138131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ECAD-4DAF-AF4B-8101-7F37D9919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E8F8-6E6F-4B88-AB48-B3A359038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kwchurch/JSALT_Better_Together/blob/main/doc/whatswhere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church/JSALT_Better_Together/blob/main/doc/whatswhere/big_files.md#bigrams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github.com/kwchurch/JSALT_Better_Together/blob/main/doc/whatswhere/big_files.md#Embeddin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wchurch/JSALT_Better_Together/blob/main/doc/whatswhere/big_files.md#CitingSentences" TargetMode="External"/><Relationship Id="rId5" Type="http://schemas.openxmlformats.org/officeDocument/2006/relationships/hyperlink" Target="https://github.com/kwchurch/JSALT_Better_Together/blob/main/doc/whatswhere/big_files.md#CitationGraphs" TargetMode="External"/><Relationship Id="rId4" Type="http://schemas.openxmlformats.org/officeDocument/2006/relationships/hyperlink" Target="https://github.com/kwchurch/JSALT_Better_Together/blob/main/doc/whatswhere/big_files.md#Releas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/blob/main/doc/deliverables.md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F5DA-623E-F9D0-0F7E-D8C9F077B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B3A6C"/>
                </a:solidFill>
                <a:latin typeface="Yantramanav"/>
              </a:rPr>
              <a:t>Wednesday Update</a:t>
            </a:r>
            <a:br>
              <a:rPr lang="en-US" b="1" dirty="0">
                <a:solidFill>
                  <a:srgbClr val="2B3A6C"/>
                </a:solidFill>
                <a:latin typeface="Yantramanav"/>
              </a:rPr>
            </a:br>
            <a:r>
              <a:rPr lang="en-US" sz="2400" b="1" dirty="0">
                <a:solidFill>
                  <a:srgbClr val="2B3A6C"/>
                </a:solidFill>
                <a:latin typeface="Yantramanav"/>
              </a:rPr>
              <a:t>Better Together: Text + Context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18909-9884-D518-A53B-50BCDD43B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B3A6C"/>
                </a:solidFill>
                <a:effectLst/>
                <a:latin typeface="Yantramanav"/>
              </a:rPr>
              <a:t>Kenneth Church</a:t>
            </a:r>
            <a:endParaRPr lang="en-US" dirty="0">
              <a:solidFill>
                <a:srgbClr val="2B3A6C"/>
              </a:solidFill>
              <a:latin typeface="Yantramanav"/>
            </a:endParaRPr>
          </a:p>
          <a:p>
            <a:r>
              <a:rPr lang="en-US" i="0" dirty="0">
                <a:solidFill>
                  <a:srgbClr val="2B3A6C"/>
                </a:solidFill>
                <a:effectLst/>
                <a:latin typeface="Yantramanav"/>
              </a:rPr>
              <a:t>Wed, July 5</a:t>
            </a:r>
          </a:p>
          <a:p>
            <a:r>
              <a:rPr lang="en-US" dirty="0">
                <a:hlinkClick r:id="rId2"/>
              </a:rPr>
              <a:t>https://github.com/kwchurch/JSALT_Better_Together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89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C873-DFE4-FE78-B581-8BA7C12D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Value: Author Contributions + Audience Appreciation</a:t>
            </a:r>
            <a:br>
              <a:rPr lang="en-US" sz="4000" dirty="0"/>
            </a:br>
            <a:r>
              <a:rPr lang="en-US" sz="4000" dirty="0"/>
              <a:t>(Literature is a conversation, like social media)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27F6A21-D064-D9B1-FBBF-786A8F0D5A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Author Contributions</a:t>
            </a:r>
          </a:p>
          <a:p>
            <a:pPr lvl="1"/>
            <a:r>
              <a:rPr lang="en-US" dirty="0"/>
              <a:t>Time Invariant</a:t>
            </a:r>
          </a:p>
          <a:p>
            <a:pPr lvl="1"/>
            <a:r>
              <a:rPr lang="en-US" dirty="0"/>
              <a:t>Does not change after publication</a:t>
            </a:r>
          </a:p>
          <a:p>
            <a:r>
              <a:rPr lang="en-US" dirty="0"/>
              <a:t>Audience Appreciation</a:t>
            </a:r>
          </a:p>
          <a:p>
            <a:pPr lvl="1"/>
            <a:r>
              <a:rPr lang="en-US" dirty="0"/>
              <a:t>Evolves over time</a:t>
            </a:r>
          </a:p>
          <a:p>
            <a:pPr lvl="1"/>
            <a:r>
              <a:rPr lang="en-US" dirty="0"/>
              <a:t>Behavioral Signals</a:t>
            </a:r>
          </a:p>
          <a:p>
            <a:pPr lvl="2"/>
            <a:r>
              <a:rPr lang="en-US" dirty="0"/>
              <a:t>Views</a:t>
            </a:r>
          </a:p>
          <a:p>
            <a:pPr lvl="2"/>
            <a:r>
              <a:rPr lang="en-US" dirty="0"/>
              <a:t>Citations</a:t>
            </a:r>
          </a:p>
        </p:txBody>
      </p:sp>
      <p:pic>
        <p:nvPicPr>
          <p:cNvPr id="14" name="Content Placeholder 13" descr="A picture containing line, plot, slope, screenshot&#10;&#10;Description automatically generated">
            <a:extLst>
              <a:ext uri="{FF2B5EF4-FFF2-40B4-BE49-F238E27FC236}">
                <a16:creationId xmlns:a16="http://schemas.microsoft.com/office/drawing/2014/main" id="{29FD0CD3-55A8-DCDB-13B3-DD2570C904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07759" y="3429000"/>
            <a:ext cx="7509092" cy="306387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05CAE-F0AE-C05F-9F48-4DE2DD3D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0A684-EEDF-7FA0-EB87-A19DCCCD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10</a:t>
            </a:fld>
            <a:endParaRPr lang="en-US"/>
          </a:p>
        </p:txBody>
      </p:sp>
      <p:pic>
        <p:nvPicPr>
          <p:cNvPr id="16" name="Picture 15" descr="A screenshot of a website&#10;&#10;Description automatically generated with low confidence">
            <a:extLst>
              <a:ext uri="{FF2B5EF4-FFF2-40B4-BE49-F238E27FC236}">
                <a16:creationId xmlns:a16="http://schemas.microsoft.com/office/drawing/2014/main" id="{B6526378-7E19-E707-3412-320D41D30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102" y="1783720"/>
            <a:ext cx="6073446" cy="1583793"/>
          </a:xfrm>
          <a:prstGeom prst="rect">
            <a:avLst/>
          </a:prstGeom>
        </p:spPr>
      </p:pic>
      <p:sp>
        <p:nvSpPr>
          <p:cNvPr id="17" name="Down Arrow 16">
            <a:extLst>
              <a:ext uri="{FF2B5EF4-FFF2-40B4-BE49-F238E27FC236}">
                <a16:creationId xmlns:a16="http://schemas.microsoft.com/office/drawing/2014/main" id="{CBD77A7D-C7AA-16B1-27ED-EABE17720358}"/>
              </a:ext>
            </a:extLst>
          </p:cNvPr>
          <p:cNvSpPr/>
          <p:nvPr/>
        </p:nvSpPr>
        <p:spPr>
          <a:xfrm rot="10800000">
            <a:off x="7649429" y="452785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EED86-4DBD-EEE3-0F7F-B2C1C34043C9}"/>
              </a:ext>
            </a:extLst>
          </p:cNvPr>
          <p:cNvSpPr txBox="1"/>
          <p:nvPr/>
        </p:nvSpPr>
        <p:spPr>
          <a:xfrm>
            <a:off x="189677" y="5156021"/>
            <a:ext cx="442995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spAutoFit/>
          </a:bodyPr>
          <a:lstStyle/>
          <a:p>
            <a:r>
              <a:rPr lang="en-US" sz="2400" b="0" i="1" dirty="0">
                <a:solidFill>
                  <a:srgbClr val="212121"/>
                </a:solidFill>
                <a:effectLst/>
                <a:latin typeface="system-ui"/>
              </a:rPr>
              <a:t>It is difficult to make predictions, especially about the future.</a:t>
            </a:r>
          </a:p>
          <a:p>
            <a:r>
              <a:rPr lang="en-US" sz="2400" i="1" dirty="0">
                <a:solidFill>
                  <a:srgbClr val="212121"/>
                </a:solidFill>
                <a:latin typeface="system-ui"/>
              </a:rPr>
              <a:t>	-- </a:t>
            </a:r>
            <a:r>
              <a:rPr lang="en-US" sz="2400" b="0" i="0" dirty="0">
                <a:solidFill>
                  <a:srgbClr val="212121"/>
                </a:solidFill>
                <a:effectLst/>
                <a:latin typeface="system-ui"/>
              </a:rPr>
              <a:t>Yogi Berra</a:t>
            </a:r>
            <a:endParaRPr lang="en-US" sz="2400" b="0" i="1" dirty="0">
              <a:solidFill>
                <a:srgbClr val="212121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20016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886D-FA82-7B4F-3413-7A9981D2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 And where are we going?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41997A-5DD2-15AC-B7D5-D77B3FDFF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What do we have already?</a:t>
                </a:r>
              </a:p>
              <a:p>
                <a:pPr lvl="1"/>
                <a:r>
                  <a:rPr lang="en-US" dirty="0">
                    <a:hlinkClick r:id="rId2"/>
                  </a:rPr>
                  <a:t>whatswhere</a:t>
                </a:r>
                <a:endParaRPr lang="en-US" dirty="0"/>
              </a:p>
              <a:p>
                <a:pPr lvl="1"/>
                <a:r>
                  <a:rPr lang="en-US" dirty="0"/>
                  <a:t>Big Files (Globus): Production runs: apply models to 200M papers</a:t>
                </a:r>
              </a:p>
              <a:p>
                <a:pPr lvl="1"/>
                <a:r>
                  <a:rPr lang="en-US" dirty="0"/>
                  <a:t>Code (</a:t>
                </a:r>
                <a:r>
                  <a:rPr lang="en-US" dirty="0" err="1"/>
                  <a:t>Github</a:t>
                </a:r>
                <a:r>
                  <a:rPr lang="en-US" dirty="0"/>
                  <a:t>): Tools, slides, doc, etc.</a:t>
                </a:r>
              </a:p>
              <a:p>
                <a:r>
                  <a:rPr lang="en-US" dirty="0"/>
                  <a:t>Teams</a:t>
                </a:r>
              </a:p>
              <a:p>
                <a:pPr lvl="1"/>
                <a:r>
                  <a:rPr lang="en-US" dirty="0"/>
                  <a:t>Evaluation Team: Proposing tasks, metrics, etc.</a:t>
                </a:r>
              </a:p>
              <a:p>
                <a:pPr lvl="1"/>
                <a:r>
                  <a:rPr lang="en-US" dirty="0"/>
                  <a:t>Resources Team: Making splits, Running models on splits, etc.</a:t>
                </a:r>
              </a:p>
              <a:p>
                <a:pPr lvl="2"/>
                <a:r>
                  <a:rPr lang="en-US" dirty="0"/>
                  <a:t>Systems Challenges: Make it easier to do production runs</a:t>
                </a:r>
              </a:p>
              <a:p>
                <a:r>
                  <a:rPr lang="en-US" dirty="0"/>
                  <a:t>Future Plans: </a:t>
                </a:r>
              </a:p>
              <a:p>
                <a:pPr lvl="1"/>
                <a:r>
                  <a:rPr lang="en-US" dirty="0"/>
                  <a:t>Establish better together: Text (abstracts) + Context (citations) </a:t>
                </a:r>
              </a:p>
              <a:p>
                <a:pPr lvl="1"/>
                <a:r>
                  <a:rPr lang="en-US" dirty="0"/>
                  <a:t>Time is asymmetric (</a:t>
                </a:r>
                <a:r>
                  <a:rPr lang="en-US" sz="2400" b="0" i="0" dirty="0">
                    <a:solidFill>
                      <a:srgbClr val="212121"/>
                    </a:solidFill>
                    <a:effectLst/>
                    <a:latin typeface="system-ui"/>
                  </a:rPr>
                  <a:t>Yogi Berra)</a:t>
                </a:r>
                <a:endParaRPr lang="en-US" dirty="0"/>
              </a:p>
              <a:p>
                <a:pPr lvl="1"/>
                <a:r>
                  <a:rPr lang="en-US" dirty="0"/>
                  <a:t>Scaling Laws: How do time, space and loss scale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(papers),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(cites),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(time)?</a:t>
                </a:r>
              </a:p>
              <a:p>
                <a:pPr lvl="2"/>
                <a:r>
                  <a:rPr lang="en-US" dirty="0"/>
                  <a:t>Deep nets: standard training recipe assumes linear scaling (unrealistic?)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41997A-5DD2-15AC-B7D5-D77B3FDFF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5CFF1-9B42-D5F6-5988-BE9D6F86C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75C34-F34E-F5FB-4001-B90C3915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7A7AC-BABE-A68A-97EF-0AE691C4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have?  Big Files on Globus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3F4CD-8B7F-22D6-B83E-6300A8EF3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  <a:hlinkClick r:id="rId2"/>
                  </a:rPr>
                  <a:t>Embeddings</a:t>
                </a:r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≈200</m:t>
                    </m:r>
                    <m:r>
                      <m:rPr>
                        <m:sty m:val="p"/>
                      </m:rPr>
                      <a:rPr lang="en-US" b="0" i="0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b="0" i="0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papers</m:t>
                    </m:r>
                  </m:oMath>
                </a14:m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u="none" strike="noStrike" smtClean="0">
                        <a:solidFill>
                          <a:srgbClr val="1F2328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</a:rPr>
                  <a:t> 768</a:t>
                </a:r>
              </a:p>
              <a:p>
                <a:pPr lvl="1"/>
                <a:r>
                  <a:rPr lang="en-US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Abstract-based: Specter, Specter2, </a:t>
                </a:r>
                <a:r>
                  <a:rPr lang="en-US" b="0" i="0" dirty="0" err="1">
                    <a:solidFill>
                      <a:srgbClr val="1F2328"/>
                    </a:solidFill>
                    <a:effectLst/>
                    <a:latin typeface="-apple-system"/>
                  </a:rPr>
                  <a:t>SciNCL</a:t>
                </a:r>
                <a:endParaRPr lang="en-US" dirty="0">
                  <a:solidFill>
                    <a:srgbClr val="1F2328"/>
                  </a:solidFill>
                  <a:latin typeface="-apple-system"/>
                </a:endParaRPr>
              </a:p>
              <a:p>
                <a:pPr lvl="1"/>
                <a:r>
                  <a:rPr lang="en-US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Citation-based: </a:t>
                </a:r>
                <a:r>
                  <a:rPr lang="en-US" b="0" i="0" dirty="0" err="1">
                    <a:solidFill>
                      <a:srgbClr val="1F2328"/>
                    </a:solidFill>
                    <a:effectLst/>
                    <a:latin typeface="-apple-system"/>
                  </a:rPr>
                  <a:t>ProNE</a:t>
                </a:r>
                <a:endParaRPr lang="en-US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lvl="1"/>
                <a:r>
                  <a:rPr lang="en-US" dirty="0">
                    <a:solidFill>
                      <a:srgbClr val="1F2328"/>
                    </a:solidFill>
                    <a:latin typeface="-apple-system"/>
                  </a:rPr>
                  <a:t>Invariant: Cosines in embeddings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>
                    <a:solidFill>
                      <a:srgbClr val="1F2328"/>
                    </a:solidFill>
                    <a:latin typeface="-apple-system"/>
                  </a:rPr>
                  <a:t> Distances in Citation Graph</a:t>
                </a:r>
                <a:endParaRPr lang="en-US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  <a:hlinkClick r:id="rId3"/>
                  </a:rPr>
                  <a:t>Bigrams (pairs of corpusIds with large cosines)</a:t>
                </a:r>
                <a:endParaRPr lang="en-US" b="0" i="0" u="none" strike="noStrike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lvl="1"/>
                <a:r>
                  <a:rPr lang="en-US" dirty="0">
                    <a:solidFill>
                      <a:srgbClr val="1F2328"/>
                    </a:solidFill>
                    <a:latin typeface="-apple-system"/>
                  </a:rPr>
                  <a:t>Cannot materialize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F2328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F232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 but can use ANN to find large values</a:t>
                </a:r>
              </a:p>
              <a:p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  <a:hlinkClick r:id="rId4"/>
                  </a:rPr>
                  <a:t>Releases (Bulk Downloads from Semantic Scholar)</a:t>
                </a:r>
                <a:endParaRPr lang="en-US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  <a:hlinkClick r:id="rId5"/>
                  </a:rPr>
                  <a:t>Citation Graphs</a:t>
                </a:r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</a:rPr>
                  <a:t> and </a:t>
                </a:r>
                <a:r>
                  <a:rPr lang="en-US" b="0" i="0" u="none" strike="noStrike" dirty="0">
                    <a:solidFill>
                      <a:srgbClr val="1F2328"/>
                    </a:solidFill>
                    <a:effectLst/>
                    <a:latin typeface="-apple-system"/>
                    <a:hlinkClick r:id="rId6"/>
                  </a:rPr>
                  <a:t>Citing Sentences</a:t>
                </a:r>
                <a:endParaRPr lang="en-US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3F4CD-8B7F-22D6-B83E-6300A8EF3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7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94D69-EAA4-81AD-14C2-08FAB815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5467A-8B80-504E-482E-86CEE221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0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7D69-4742-AB8F-A19B-DBF0D3C4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Deliverables</a:t>
            </a:r>
            <a:br>
              <a:rPr lang="en-US" dirty="0"/>
            </a:br>
            <a:r>
              <a:rPr lang="en-US" sz="2200" dirty="0">
                <a:hlinkClick r:id="rId2"/>
              </a:rPr>
              <a:t>https://github.com/kwchurch/JSALT_Better_Together/blob/main/doc/deliverables.md</a:t>
            </a:r>
            <a:r>
              <a:rPr lang="en-US" sz="22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2CFC0-B621-8964-A1C4-CFD071270C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access to literature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Resources: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Many embeddings for many papers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osted models on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HuggingFace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Post code on GitHub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Summarization methods to compare and contrast across small (and large) collections of documents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Support incremental updates to embeddings based on citation graphs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Evaluation: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numbers,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as well as better benchmarks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9674EB-CDD8-91B3-FA21-C142F7C72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combinations of text and links are better together (than either by itself)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citing sentences are useful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Improve methods for assigning papers to reviewers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Theory: Unified framework of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Deep nets and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Linear Algebra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Bibliometrics: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citations of a paper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h-index of an author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Find authors that publish too many papers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EE15-87F4-336A-286D-4D9807A0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AF4E1-3A68-5733-A679-ECA81D0C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1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/>
              <a:t>Better Together Evaluation</a:t>
            </a:r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/>
              <a:t>05/07/2023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Train-Test on a Graph</a:t>
            </a:r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794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>
              <a:buNone/>
            </a:pPr>
            <a:r>
              <a:rPr lang="en-GB"/>
              <a:t>Typical ML approach is randomly partition test and train data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However, with temporal data we must have a sense of cause and effect: </a:t>
            </a:r>
            <a:r>
              <a:rPr lang="en-GB" b="1"/>
              <a:t>any referenced paper should be considered ‘seen’</a:t>
            </a:r>
            <a:endParaRPr b="1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b="1"/>
              <a:t>Partition </a:t>
            </a:r>
            <a:r>
              <a:rPr lang="en-GB"/>
              <a:t>and </a:t>
            </a:r>
            <a:r>
              <a:rPr lang="en-GB" b="1"/>
              <a:t>evaluate </a:t>
            </a:r>
            <a:r>
              <a:rPr lang="en-GB"/>
              <a:t>accordingly</a:t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600" y="1184121"/>
            <a:ext cx="6732035" cy="464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Partitioning a Graph for Train-Test</a:t>
            </a:r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415600" y="4757067"/>
            <a:ext cx="11360800" cy="20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GB" sz="2243"/>
              <a:t>Partition the graph into test and train by a </a:t>
            </a:r>
            <a:r>
              <a:rPr lang="en-GB" sz="2243" b="1"/>
              <a:t>date</a:t>
            </a:r>
            <a:endParaRPr sz="2243" b="1"/>
          </a:p>
          <a:p>
            <a:pPr indent="-425861">
              <a:spcBef>
                <a:spcPts val="1600"/>
              </a:spcBef>
              <a:buSzPct val="100000"/>
              <a:buChar char="-"/>
            </a:pPr>
            <a:r>
              <a:rPr lang="en-GB" sz="2243" b="1"/>
              <a:t>But </a:t>
            </a:r>
            <a:r>
              <a:rPr lang="en-GB" sz="2243"/>
              <a:t>things are messy..</a:t>
            </a:r>
            <a:endParaRPr sz="2243"/>
          </a:p>
          <a:p>
            <a:pPr marL="0" indent="0">
              <a:spcBef>
                <a:spcPts val="1600"/>
              </a:spcBef>
              <a:buNone/>
            </a:pPr>
            <a:r>
              <a:rPr lang="en-GB" sz="2243"/>
              <a:t>All before are valid for training, everything afterwards is unseen to the model</a:t>
            </a:r>
            <a:endParaRPr sz="2243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243"/>
              <a:t>Can </a:t>
            </a:r>
            <a:r>
              <a:rPr lang="en-GB" sz="2243" b="1"/>
              <a:t>train </a:t>
            </a:r>
            <a:r>
              <a:rPr lang="en-GB" sz="2243"/>
              <a:t>on the graph, on the text, on other attributes (author, year, venue)</a:t>
            </a:r>
            <a:endParaRPr sz="2243"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2" y="1356973"/>
            <a:ext cx="7851765" cy="322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Forecasting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1356967"/>
            <a:ext cx="5264667" cy="39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/>
        </p:nvSpPr>
        <p:spPr>
          <a:xfrm>
            <a:off x="449133" y="1628867"/>
            <a:ext cx="5264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3200"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794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/>
              <a:t>Make correct predictions repeatedly across a reasonable amount of time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Not interesting to ‘forecast’ into the past or the present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Deployed models typically have frozen parameters. Therefore they are always forecasting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Pitfalls with Evaluating Paper Systems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rgbClr val="FF0000"/>
                </a:solidFill>
              </a:rPr>
              <a:t>Evaluating within the Train set time</a:t>
            </a:r>
            <a:r>
              <a:rPr lang="en-GB"/>
              <a:t>: artificially easy (when we write papers, we can’t see what will be published in the future), introduces leakage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>
                <a:solidFill>
                  <a:srgbClr val="FF0000"/>
                </a:solidFill>
              </a:rPr>
              <a:t>Tasks artificially simplified</a:t>
            </a:r>
            <a:r>
              <a:rPr lang="en-GB"/>
              <a:t>: Citation recommendation tasks propose negatives as those papers with a restricted training set (1K-100K). In reality, the number of negatives is closer to 100M.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GB">
                <a:solidFill>
                  <a:srgbClr val="FF0000"/>
                </a:solidFill>
              </a:rPr>
              <a:t>Small data sets</a:t>
            </a:r>
            <a:r>
              <a:rPr lang="en-GB"/>
              <a:t>: Some tasks may have as few as 30 samples, which is not enough to differentiate between systems with different capabilities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Forecasting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602333" y="3638700"/>
            <a:ext cx="5196400" cy="284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85000" lnSpcReduction="10000"/>
          </a:bodyPr>
          <a:lstStyle/>
          <a:p>
            <a:pPr marL="0" indent="0">
              <a:buNone/>
            </a:pPr>
            <a:r>
              <a:rPr lang="en-GB"/>
              <a:t>We have an intuition that Test 1 will be the easiest, as academic literature evolves over time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How can we evaluate this shift:</a:t>
            </a:r>
            <a:endParaRPr/>
          </a:p>
          <a:p>
            <a:pPr indent="-434329">
              <a:spcBef>
                <a:spcPts val="1600"/>
              </a:spcBef>
              <a:buSzPct val="100000"/>
            </a:pPr>
            <a:r>
              <a:rPr lang="en-GB"/>
              <a:t>Intrinsic evaluation: what's going on in the models</a:t>
            </a:r>
            <a:endParaRPr/>
          </a:p>
          <a:p>
            <a:pPr indent="-434329">
              <a:buSzPct val="100000"/>
            </a:pPr>
            <a:r>
              <a:rPr lang="en-GB"/>
              <a:t>Task performance: how well do the </a:t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567" y="1265601"/>
            <a:ext cx="10406864" cy="23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>
            <a:spLocks noGrp="1"/>
          </p:cNvSpPr>
          <p:nvPr>
            <p:ph type="body" idx="1"/>
          </p:nvPr>
        </p:nvSpPr>
        <p:spPr>
          <a:xfrm>
            <a:off x="5905033" y="3541467"/>
            <a:ext cx="5196400" cy="284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GB" sz="1867"/>
              <a:t>We want to produce a set of tasks which:</a:t>
            </a:r>
            <a:endParaRPr sz="1867"/>
          </a:p>
          <a:p>
            <a:pPr marL="0" indent="0">
              <a:spcBef>
                <a:spcPts val="1600"/>
              </a:spcBef>
              <a:buNone/>
            </a:pPr>
            <a:r>
              <a:rPr lang="en-GB" sz="1867"/>
              <a:t>Have enough samples (n) to make serious comparisons between models. </a:t>
            </a:r>
            <a:r>
              <a:rPr lang="en-GB" sz="1867" b="1"/>
              <a:t>Make datasets as big as possible</a:t>
            </a:r>
            <a:endParaRPr sz="1867" b="1"/>
          </a:p>
          <a:p>
            <a:pPr marL="0" indent="0">
              <a:spcBef>
                <a:spcPts val="1600"/>
              </a:spcBef>
              <a:buNone/>
            </a:pPr>
            <a:r>
              <a:rPr lang="en-GB" sz="1867"/>
              <a:t>Evaluate models capabilities to do tasks </a:t>
            </a:r>
            <a:r>
              <a:rPr lang="en-GB" sz="1867" b="1"/>
              <a:t>people actually care about</a:t>
            </a:r>
            <a:endParaRPr sz="1867" b="1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67"/>
              <a:t>Ensure generation is automatic so we can </a:t>
            </a:r>
            <a:r>
              <a:rPr lang="en-GB" sz="1867" b="1"/>
              <a:t>update them in future</a:t>
            </a:r>
            <a:endParaRPr sz="1867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B6FE-00A2-2EED-2ACB-26AAB003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Better Together:</a:t>
            </a:r>
            <a:br>
              <a:rPr lang="en-US" dirty="0"/>
            </a:br>
            <a:r>
              <a:rPr lang="en-US" dirty="0"/>
              <a:t>Text (Titles, Abstracts, Body); Context (Citations)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69A0BF9-7E0A-BD1F-883F-22756708D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393" y="1825625"/>
            <a:ext cx="9743213" cy="435133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021C20-D7D5-98F6-F372-7549C03C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77A1-06C8-D542-F94E-8F11E4CC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5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Better Together Tasks </a:t>
            </a:r>
            <a:endParaRPr/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842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 sz="1867" b="1"/>
              <a:t>Citation Recommendation</a:t>
            </a:r>
            <a:r>
              <a:rPr lang="en-GB" sz="1867"/>
              <a:t> - the paradigmatic Better Together task - </a:t>
            </a:r>
            <a:r>
              <a:rPr lang="en-GB" sz="1867" i="1"/>
              <a:t>What does </a:t>
            </a:r>
            <a:r>
              <a:rPr lang="en-GB" sz="1867" b="1" i="1"/>
              <a:t>Paper A</a:t>
            </a:r>
            <a:r>
              <a:rPr lang="en-GB" sz="1867" i="1"/>
              <a:t> reference?</a:t>
            </a:r>
            <a:endParaRPr sz="1867" i="1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GB" sz="1867"/>
              <a:t>Simple implementation: get Paper A vector representation with model M and retrieve the nearest papers </a:t>
            </a:r>
            <a:endParaRPr sz="1867"/>
          </a:p>
          <a:p>
            <a:pPr marL="0" indent="0">
              <a:spcBef>
                <a:spcPts val="1600"/>
              </a:spcBef>
              <a:buNone/>
            </a:pPr>
            <a:r>
              <a:rPr lang="en-GB" sz="1867"/>
              <a:t>Can also make Citation Recommendation </a:t>
            </a:r>
            <a:r>
              <a:rPr lang="en-GB" sz="1867" b="1"/>
              <a:t>local</a:t>
            </a:r>
            <a:r>
              <a:rPr lang="en-GB" sz="1867"/>
              <a:t>: given a sentence in </a:t>
            </a:r>
            <a:r>
              <a:rPr lang="en-GB" sz="1867" b="1"/>
              <a:t>Paper A</a:t>
            </a:r>
            <a:r>
              <a:rPr lang="en-GB" sz="1867"/>
              <a:t> predict </a:t>
            </a:r>
            <a:r>
              <a:rPr lang="en-GB" sz="1867" b="1"/>
              <a:t>that </a:t>
            </a:r>
            <a:r>
              <a:rPr lang="en-GB" sz="1867"/>
              <a:t>reference.</a:t>
            </a:r>
            <a:endParaRPr sz="1867"/>
          </a:p>
          <a:p>
            <a:pPr marL="0" indent="0">
              <a:spcBef>
                <a:spcPts val="1600"/>
              </a:spcBef>
              <a:buNone/>
            </a:pPr>
            <a:r>
              <a:rPr lang="en-GB" sz="1867"/>
              <a:t>Many valencies around features, number of negatives, scoring (classification vs retrieval)</a:t>
            </a:r>
            <a:endParaRPr sz="1867"/>
          </a:p>
          <a:p>
            <a:pPr marL="0" indent="0">
              <a:spcBef>
                <a:spcPts val="1600"/>
              </a:spcBef>
              <a:buNone/>
            </a:pPr>
            <a:endParaRPr sz="1867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867"/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>
            <a:off x="6258400" y="1536633"/>
            <a:ext cx="5842800" cy="4555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 sz="1867"/>
              <a:t>Example: </a:t>
            </a:r>
            <a:r>
              <a:rPr lang="en-GB" sz="1867" b="1"/>
              <a:t>How do Dogs Walk</a:t>
            </a:r>
            <a:r>
              <a:rPr lang="en-GB" sz="1867"/>
              <a:t>?</a:t>
            </a:r>
            <a:endParaRPr sz="1867"/>
          </a:p>
          <a:p>
            <a:pPr marL="0" indent="0">
              <a:spcBef>
                <a:spcPts val="1600"/>
              </a:spcBef>
              <a:buNone/>
            </a:pPr>
            <a:r>
              <a:rPr lang="en-GB" sz="1867" i="1"/>
              <a:t>Erroneous Quadruped Walking Depictions</a:t>
            </a:r>
            <a:r>
              <a:rPr lang="en-GB" sz="1867"/>
              <a:t>, Horváth et al (2009)</a:t>
            </a:r>
            <a:endParaRPr sz="1867"/>
          </a:p>
          <a:p>
            <a:pPr marL="0" indent="0">
              <a:spcBef>
                <a:spcPts val="1600"/>
              </a:spcBef>
              <a:buNone/>
            </a:pPr>
            <a:r>
              <a:rPr lang="en-GB" sz="1867"/>
              <a:t>“Although humans have observed walking quadrupeds for thousands of years, the exact characterization of the walking of tetrapods had to wait for the advent of photography [?]”</a:t>
            </a:r>
            <a:endParaRPr sz="1867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67"/>
              <a:t>Task: Find a reference to a (History of Science) paper describing the process of photographing tetrapod walking</a:t>
            </a:r>
            <a:endParaRPr sz="1867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Other Evaluations</a:t>
            </a:r>
            <a:endParaRPr/>
          </a:p>
        </p:txBody>
      </p:sp>
      <p:sp>
        <p:nvSpPr>
          <p:cNvPr id="248" name="Google Shape;248;p36"/>
          <p:cNvSpPr txBox="1">
            <a:spLocks noGrp="1"/>
          </p:cNvSpPr>
          <p:nvPr>
            <p:ph type="body" idx="1"/>
          </p:nvPr>
        </p:nvSpPr>
        <p:spPr>
          <a:xfrm>
            <a:off x="415600" y="1551567"/>
            <a:ext cx="5253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2400"/>
              </a:spcBef>
              <a:buSzPts val="440"/>
              <a:buNone/>
            </a:pPr>
            <a:r>
              <a:rPr lang="en-GB" sz="1653" b="1"/>
              <a:t>Citations after k Years</a:t>
            </a:r>
            <a:r>
              <a:rPr lang="en-GB" sz="1653"/>
              <a:t> - How many citations did Paper A have after k years?</a:t>
            </a:r>
            <a:endParaRPr sz="1653"/>
          </a:p>
          <a:p>
            <a:pPr indent="-409776">
              <a:lnSpc>
                <a:spcPct val="100000"/>
              </a:lnSpc>
              <a:spcBef>
                <a:spcPts val="2400"/>
              </a:spcBef>
              <a:buSzPts val="1240"/>
              <a:buChar char="-"/>
            </a:pPr>
            <a:r>
              <a:rPr lang="en-GB" sz="1653"/>
              <a:t>‘Hit Prediction’, that is, will a paper be successful.</a:t>
            </a:r>
            <a:endParaRPr sz="1653"/>
          </a:p>
          <a:p>
            <a:pPr indent="-409776">
              <a:lnSpc>
                <a:spcPct val="100000"/>
              </a:lnSpc>
              <a:buSzPts val="1240"/>
              <a:buChar char="-"/>
            </a:pPr>
            <a:r>
              <a:rPr lang="en-GB" sz="1653"/>
              <a:t>More specifically we ask ‘will the model be ‘a hit’ at a specific time, which is relevant to academic literature as certain topics wax and wane in terms of field attention.</a:t>
            </a:r>
            <a:endParaRPr sz="1653"/>
          </a:p>
          <a:p>
            <a:pPr marL="0" indent="0">
              <a:lnSpc>
                <a:spcPct val="100000"/>
              </a:lnSpc>
              <a:spcBef>
                <a:spcPts val="2400"/>
              </a:spcBef>
              <a:buSzPts val="440"/>
              <a:buNone/>
            </a:pPr>
            <a:r>
              <a:rPr lang="en-GB" sz="1653" b="1"/>
              <a:t>Repeat References</a:t>
            </a:r>
            <a:r>
              <a:rPr lang="en-GB" sz="1653"/>
              <a:t> - Given A references B, how many times does it reference B?</a:t>
            </a:r>
            <a:endParaRPr sz="1653"/>
          </a:p>
          <a:p>
            <a:pPr indent="-409776">
              <a:lnSpc>
                <a:spcPct val="100000"/>
              </a:lnSpc>
              <a:spcBef>
                <a:spcPts val="2400"/>
              </a:spcBef>
              <a:buSzPts val="1240"/>
              <a:buChar char="-"/>
            </a:pPr>
            <a:r>
              <a:rPr lang="en-GB" sz="1653"/>
              <a:t>Agnostic about what multiple references means, but it probably means something</a:t>
            </a:r>
            <a:endParaRPr sz="1252">
              <a:solidFill>
                <a:schemeClr val="dk1"/>
              </a:solidFill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5846000" y="1560167"/>
            <a:ext cx="5930400" cy="5391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spcBef>
                <a:spcPts val="2400"/>
              </a:spcBef>
            </a:pPr>
            <a:r>
              <a:rPr lang="en-GB" sz="1653" b="1">
                <a:solidFill>
                  <a:schemeClr val="dk2"/>
                </a:solidFill>
              </a:rPr>
              <a:t>Publication Year</a:t>
            </a:r>
            <a:r>
              <a:rPr lang="en-GB" sz="1653">
                <a:solidFill>
                  <a:schemeClr val="dk2"/>
                </a:solidFill>
              </a:rPr>
              <a:t> - What year is paper A published?</a:t>
            </a:r>
            <a:endParaRPr sz="1653">
              <a:solidFill>
                <a:schemeClr val="dk2"/>
              </a:solidFill>
            </a:endParaRPr>
          </a:p>
          <a:p>
            <a:pPr marL="609585" indent="-409776">
              <a:spcBef>
                <a:spcPts val="2400"/>
              </a:spcBef>
              <a:buClr>
                <a:schemeClr val="dk2"/>
              </a:buClr>
              <a:buSzPts val="1240"/>
              <a:buChar char="-"/>
            </a:pPr>
            <a:r>
              <a:rPr lang="en-GB" sz="1653">
                <a:solidFill>
                  <a:schemeClr val="dk2"/>
                </a:solidFill>
              </a:rPr>
              <a:t>Is a paper timely? Is the model capable of inferring time from the (messy) citation graph </a:t>
            </a:r>
            <a:endParaRPr sz="1653">
              <a:solidFill>
                <a:schemeClr val="dk2"/>
              </a:solidFill>
            </a:endParaRPr>
          </a:p>
          <a:p>
            <a:pPr>
              <a:spcBef>
                <a:spcPts val="2400"/>
              </a:spcBef>
            </a:pPr>
            <a:r>
              <a:rPr lang="en-GB" sz="1653" b="1">
                <a:solidFill>
                  <a:schemeClr val="dk2"/>
                </a:solidFill>
              </a:rPr>
              <a:t>Venue Prediction</a:t>
            </a:r>
            <a:r>
              <a:rPr lang="en-GB" sz="1653">
                <a:solidFill>
                  <a:schemeClr val="dk2"/>
                </a:solidFill>
              </a:rPr>
              <a:t> - Which venue is paper A published in?</a:t>
            </a:r>
            <a:endParaRPr sz="1653">
              <a:solidFill>
                <a:schemeClr val="dk2"/>
              </a:solidFill>
            </a:endParaRPr>
          </a:p>
          <a:p>
            <a:pPr marL="609585" indent="-409776">
              <a:spcBef>
                <a:spcPts val="2400"/>
              </a:spcBef>
              <a:buClr>
                <a:schemeClr val="dk2"/>
              </a:buClr>
              <a:buSzPts val="1240"/>
              <a:buChar char="-"/>
            </a:pPr>
            <a:r>
              <a:rPr lang="en-GB" sz="1653">
                <a:solidFill>
                  <a:schemeClr val="dk2"/>
                </a:solidFill>
              </a:rPr>
              <a:t>Helpful to users: I’ve written a paper in a new area for me, where do I send it?</a:t>
            </a:r>
            <a:endParaRPr sz="1653">
              <a:solidFill>
                <a:schemeClr val="dk2"/>
              </a:solidFill>
            </a:endParaRPr>
          </a:p>
          <a:p>
            <a:pPr>
              <a:spcBef>
                <a:spcPts val="2400"/>
              </a:spcBef>
            </a:pPr>
            <a:r>
              <a:rPr lang="en-GB" sz="1653" b="1">
                <a:solidFill>
                  <a:schemeClr val="dk2"/>
                </a:solidFill>
              </a:rPr>
              <a:t>Peer Reviewer Score</a:t>
            </a:r>
            <a:r>
              <a:rPr lang="en-GB" sz="1653">
                <a:solidFill>
                  <a:schemeClr val="dk2"/>
                </a:solidFill>
              </a:rPr>
              <a:t> - What score was this paper given on OpenReview?</a:t>
            </a:r>
            <a:endParaRPr sz="1653">
              <a:solidFill>
                <a:schemeClr val="dk2"/>
              </a:solidFill>
            </a:endParaRPr>
          </a:p>
          <a:p>
            <a:pPr marL="609585" indent="-409776">
              <a:spcBef>
                <a:spcPts val="2400"/>
              </a:spcBef>
              <a:buClr>
                <a:schemeClr val="dk2"/>
              </a:buClr>
              <a:buSzPts val="1240"/>
              <a:buChar char="-"/>
            </a:pPr>
            <a:r>
              <a:rPr lang="en-GB" sz="1653">
                <a:solidFill>
                  <a:schemeClr val="dk2"/>
                </a:solidFill>
              </a:rPr>
              <a:t>Very hard, potentially aleatory uncertainty in the reviewing process (what did reviewer 2 have for breakfast?) but powerful</a:t>
            </a:r>
            <a:endParaRPr sz="1653">
              <a:solidFill>
                <a:schemeClr val="dk2"/>
              </a:solidFill>
            </a:endParaRPr>
          </a:p>
          <a:p>
            <a:pPr>
              <a:spcBef>
                <a:spcPts val="2400"/>
              </a:spcBef>
              <a:spcAft>
                <a:spcPts val="800"/>
              </a:spcAft>
            </a:pPr>
            <a:endParaRPr sz="58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Evaluating Models</a:t>
            </a:r>
            <a:endParaRPr/>
          </a:p>
        </p:txBody>
      </p:sp>
      <p:sp>
        <p:nvSpPr>
          <p:cNvPr id="255" name="Google Shape;255;p37"/>
          <p:cNvSpPr txBox="1">
            <a:spLocks noGrp="1"/>
          </p:cNvSpPr>
          <p:nvPr>
            <p:ph type="body" idx="1"/>
          </p:nvPr>
        </p:nvSpPr>
        <p:spPr>
          <a:xfrm>
            <a:off x="415600" y="1253833"/>
            <a:ext cx="11360800" cy="10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32500" lnSpcReduction="2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GB" sz="7466">
                <a:solidFill>
                  <a:schemeClr val="dk1"/>
                </a:solidFill>
              </a:rPr>
              <a:t>Don’t just do these evaluations, see how they perform as time from cutoff year increases. </a:t>
            </a:r>
            <a:endParaRPr sz="7466">
              <a:solidFill>
                <a:schemeClr val="dk1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/>
          </a:p>
          <a:p>
            <a:pPr marL="0" indent="0">
              <a:spcBef>
                <a:spcPts val="2400"/>
              </a:spcBef>
              <a:buNone/>
            </a:pPr>
            <a:endParaRPr/>
          </a:p>
          <a:p>
            <a:pPr marL="0" indent="0">
              <a:spcBef>
                <a:spcPts val="2400"/>
              </a:spcBef>
              <a:buNone/>
            </a:pPr>
            <a:endParaRPr/>
          </a:p>
          <a:p>
            <a:pPr marL="0" indent="0">
              <a:spcBef>
                <a:spcPts val="24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635483"/>
            <a:ext cx="11360803" cy="257948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>
            <a:spLocks noGrp="1"/>
          </p:cNvSpPr>
          <p:nvPr>
            <p:ph type="body" idx="1"/>
          </p:nvPr>
        </p:nvSpPr>
        <p:spPr>
          <a:xfrm>
            <a:off x="415600" y="4214967"/>
            <a:ext cx="11360800" cy="22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25000" lnSpcReduction="2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GB" sz="6400">
                <a:solidFill>
                  <a:srgbClr val="595959"/>
                </a:solidFill>
              </a:rPr>
              <a:t>Intuition: as we try these tasks further out, things get muddier. If you’re an expert in 2010 what do you know about COVID, AlphaGo, South Sudan, etc?</a:t>
            </a:r>
            <a:endParaRPr sz="6400">
              <a:solidFill>
                <a:srgbClr val="595959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GB" sz="6400">
                <a:solidFill>
                  <a:srgbClr val="595959"/>
                </a:solidFill>
              </a:rPr>
              <a:t>Question: How to quantify this?</a:t>
            </a:r>
            <a:endParaRPr sz="6400">
              <a:solidFill>
                <a:srgbClr val="595959"/>
              </a:solidFill>
            </a:endParaRPr>
          </a:p>
          <a:p>
            <a:pPr indent="-406390">
              <a:spcBef>
                <a:spcPts val="2400"/>
              </a:spcBef>
              <a:buClr>
                <a:srgbClr val="595959"/>
              </a:buClr>
              <a:buSzPct val="100000"/>
              <a:buChar char="-"/>
            </a:pPr>
            <a:r>
              <a:rPr lang="en-GB" sz="6400">
                <a:solidFill>
                  <a:srgbClr val="595959"/>
                </a:solidFill>
              </a:rPr>
              <a:t>LLM: Perplexity of SciBERT across different bins, BPE compressibility</a:t>
            </a:r>
            <a:endParaRPr sz="6400">
              <a:solidFill>
                <a:srgbClr val="595959"/>
              </a:solidFill>
            </a:endParaRPr>
          </a:p>
          <a:p>
            <a:pPr indent="-406390">
              <a:buClr>
                <a:srgbClr val="595959"/>
              </a:buClr>
              <a:buSzPct val="100000"/>
              <a:buChar char="-"/>
            </a:pPr>
            <a:r>
              <a:rPr lang="en-GB" sz="6400">
                <a:solidFill>
                  <a:srgbClr val="595959"/>
                </a:solidFill>
              </a:rPr>
              <a:t>Better Together Eval: task performance at y+1, y+2, y+n (</a:t>
            </a:r>
            <a:r>
              <a:rPr lang="en-GB" sz="6400" b="1">
                <a:solidFill>
                  <a:srgbClr val="595959"/>
                </a:solidFill>
              </a:rPr>
              <a:t>up to 2023</a:t>
            </a:r>
            <a:r>
              <a:rPr lang="en-GB" sz="6400">
                <a:solidFill>
                  <a:srgbClr val="595959"/>
                </a:solidFill>
              </a:rPr>
              <a:t>*)</a:t>
            </a:r>
            <a:endParaRPr sz="6400">
              <a:solidFill>
                <a:srgbClr val="595959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sz="7466">
              <a:solidFill>
                <a:schemeClr val="dk1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 sz="7466">
              <a:solidFill>
                <a:schemeClr val="dk1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endParaRPr/>
          </a:p>
          <a:p>
            <a:pPr marL="0" indent="0">
              <a:spcBef>
                <a:spcPts val="2400"/>
              </a:spcBef>
              <a:buNone/>
            </a:pPr>
            <a:endParaRPr/>
          </a:p>
          <a:p>
            <a:pPr marL="0" indent="0">
              <a:spcBef>
                <a:spcPts val="240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3DF0-074E-6A99-65D6-A4396D79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 ``</a:t>
            </a:r>
            <a:r>
              <a:rPr lang="en-US" dirty="0" err="1"/>
              <a:t>DeepWalk</a:t>
            </a:r>
            <a:r>
              <a:rPr lang="en-US" dirty="0"/>
              <a:t>: Online Learning of…’’</a:t>
            </a:r>
          </a:p>
        </p:txBody>
      </p:sp>
      <p:pic>
        <p:nvPicPr>
          <p:cNvPr id="5" name="Content Placeholder 4" descr="A picture containing text, font, screenshot, receipt&#10;&#10;Description automatically generated">
            <a:extLst>
              <a:ext uri="{FF2B5EF4-FFF2-40B4-BE49-F238E27FC236}">
                <a16:creationId xmlns:a16="http://schemas.microsoft.com/office/drawing/2014/main" id="{32092D30-70E5-ECD6-8505-B555CE5C3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727" y="1368425"/>
            <a:ext cx="11027780" cy="533136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4F0344-4289-DBD5-DAA7-8D839B8D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5A6FC-9A37-69D9-9171-D5D4512A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3</a:t>
            </a:fld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08548AA-00B3-4DC7-7172-1A3E14823276}"/>
              </a:ext>
            </a:extLst>
          </p:cNvPr>
          <p:cNvSpPr/>
          <p:nvPr/>
        </p:nvSpPr>
        <p:spPr>
          <a:xfrm>
            <a:off x="4047893" y="3745856"/>
            <a:ext cx="769434" cy="16513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web page&#10;&#10;Description automatically generated with low confidence">
            <a:extLst>
              <a:ext uri="{FF2B5EF4-FFF2-40B4-BE49-F238E27FC236}">
                <a16:creationId xmlns:a16="http://schemas.microsoft.com/office/drawing/2014/main" id="{583CDE9A-68A1-280B-FC69-8BEC34B95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1" y="2332453"/>
            <a:ext cx="7772400" cy="4478137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590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B02E-447B-439D-BA1A-68A91F7C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Similarities:</a:t>
            </a:r>
            <a:br>
              <a:rPr lang="en-US" dirty="0"/>
            </a:br>
            <a:r>
              <a:rPr lang="en-US" dirty="0"/>
              <a:t>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D62BB0-4E2F-16CB-2C58-8500AE3F6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What should I read?</a:t>
            </a:r>
          </a:p>
          <a:p>
            <a:pPr lvl="1"/>
            <a:r>
              <a:rPr lang="en-US" dirty="0"/>
              <a:t>What should I cite?</a:t>
            </a:r>
          </a:p>
          <a:p>
            <a:r>
              <a:rPr lang="en-US" dirty="0"/>
              <a:t>Many systems focus on ``relevance’’ (word overlap)</a:t>
            </a:r>
          </a:p>
          <a:p>
            <a:pPr lvl="1"/>
            <a:r>
              <a:rPr lang="en-US" dirty="0"/>
              <a:t>But don’t recommend dups</a:t>
            </a:r>
          </a:p>
          <a:p>
            <a:pPr lvl="1"/>
            <a:r>
              <a:rPr lang="en-US" dirty="0"/>
              <a:t>Moreover, credibility is super-important</a:t>
            </a:r>
          </a:p>
          <a:p>
            <a:pPr lvl="1"/>
            <a:r>
              <a:rPr lang="en-US" dirty="0"/>
              <a:t>Don’t recommend papers that are buzz-word compliant</a:t>
            </a:r>
          </a:p>
          <a:p>
            <a:pPr lvl="2"/>
            <a:r>
              <a:rPr lang="en-US" dirty="0"/>
              <a:t>But not worth reading</a:t>
            </a:r>
          </a:p>
          <a:p>
            <a:pPr lvl="2"/>
            <a:r>
              <a:rPr lang="en-US" dirty="0"/>
              <a:t>(Most papers are never cited)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721B977-8BB2-26AA-8CB5-444FA51A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63A1897-4D5B-E6A1-D0A5-7112CC82A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A screenshot of a web page&#10;&#10;Description automatically generated with low confidence">
            <a:extLst>
              <a:ext uri="{FF2B5EF4-FFF2-40B4-BE49-F238E27FC236}">
                <a16:creationId xmlns:a16="http://schemas.microsoft.com/office/drawing/2014/main" id="{48CD35AC-DC5B-2B9D-5B2B-9180AEF4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07" y="136525"/>
            <a:ext cx="5075294" cy="2924175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441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D94C-30EB-86EB-FADB-84E1939B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C83F4-AE8C-A03D-6E96-535E84AA1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1111-2624-6506-E346-C0614B2DE8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Large </a:t>
            </a:r>
          </a:p>
          <a:p>
            <a:r>
              <a:rPr lang="en-US" dirty="0"/>
              <a:t>Growing</a:t>
            </a:r>
          </a:p>
          <a:p>
            <a:r>
              <a:rPr lang="en-US" dirty="0"/>
              <a:t>Dirty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Bad/misleading Values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5481EC-9918-3472-94AD-822C57F93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Idealizations (Evaluation Benchmarks)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58F134-5607-4419-2D48-285922219F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Small</a:t>
            </a:r>
          </a:p>
          <a:p>
            <a:r>
              <a:rPr lang="en-US" dirty="0"/>
              <a:t>Static</a:t>
            </a:r>
          </a:p>
          <a:p>
            <a:r>
              <a:rPr lang="en-US" dirty="0"/>
              <a:t>Clean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0BFA723-4A6F-0124-E60C-88ECEFA1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1E133-0A46-4F56-3AB4-2ECD85D1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2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251A88-E6E5-ED72-390D-89168AD0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Scientific Output Doubles Every 9 Years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DBAFCF8-EEA3-34FF-BD0B-76E646436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164766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Timeliness</a:t>
            </a:r>
          </a:p>
          <a:p>
            <a:pPr lvl="1"/>
            <a:r>
              <a:rPr lang="en-US" sz="2800" dirty="0"/>
              <a:t>Web companies keep indexes up to date (web is a moving target)</a:t>
            </a:r>
          </a:p>
          <a:p>
            <a:pPr lvl="1"/>
            <a:r>
              <a:rPr lang="en-US" sz="2800" dirty="0"/>
              <a:t>Ditto for Academic Search</a:t>
            </a:r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EAF6FD8D-1A5C-F3B9-7282-7FF6C55FDE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57126" y="1825625"/>
            <a:ext cx="4351338" cy="4351338"/>
          </a:xfrm>
        </p:spPr>
      </p:pic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D17EE13-4C0B-E254-2157-176FF523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6/21/2023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636919F-0828-7BAA-1E20-CD589E9C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4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ce Under Pressure: 15th October Mine's bigger than yours">
            <a:extLst>
              <a:ext uri="{FF2B5EF4-FFF2-40B4-BE49-F238E27FC236}">
                <a16:creationId xmlns:a16="http://schemas.microsoft.com/office/drawing/2014/main" id="{02FDFA5D-BFF5-FFEF-10B7-3746274B1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4" b="13111"/>
          <a:stretch/>
        </p:blipFill>
        <p:spPr bwMode="auto">
          <a:xfrm>
            <a:off x="1088611" y="2842383"/>
            <a:ext cx="2728015" cy="205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8D8BE-D642-8617-6E73-DFA43618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 for Evaluation:</a:t>
            </a:r>
            <a:br>
              <a:rPr lang="en-US" dirty="0"/>
            </a:br>
            <a:r>
              <a:rPr lang="en-US" dirty="0"/>
              <a:t>Answer Important Questions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F6BF79-1EEA-16F8-B4A8-2E0E3AC65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Unimportant Questions (SOTA-Chasing)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16E9BF4-92C3-3640-35A5-73C18F47F7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Mine is bigger than yours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86C72F0-4A95-5237-49D9-0C53736B0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Important Questions (Good)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8CEF3-34FF-41CA-ADC7-259705CA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B9BFE-3B8C-6E7D-51BD-FE0E92D8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7</a:t>
            </a:fld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9E596F4-4C1D-F2F2-5CB3-B5BD17986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4546600" cy="36845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should I read?  Cite?</a:t>
            </a:r>
          </a:p>
          <a:p>
            <a:r>
              <a:rPr lang="en-US" dirty="0"/>
              <a:t>What’s Hot &amp; What’s Not?</a:t>
            </a:r>
          </a:p>
          <a:p>
            <a:pPr lvl="1"/>
            <a:r>
              <a:rPr lang="en-US" dirty="0"/>
              <a:t>Which papers are </a:t>
            </a:r>
          </a:p>
          <a:p>
            <a:pPr lvl="2"/>
            <a:r>
              <a:rPr lang="en-US" dirty="0"/>
              <a:t>tearing up the charts?</a:t>
            </a:r>
          </a:p>
          <a:p>
            <a:pPr lvl="1"/>
            <a:r>
              <a:rPr lang="en-US" dirty="0"/>
              <a:t>Which authors are</a:t>
            </a:r>
          </a:p>
          <a:p>
            <a:pPr lvl="2"/>
            <a:r>
              <a:rPr lang="en-US" dirty="0"/>
              <a:t>rising stars</a:t>
            </a:r>
          </a:p>
          <a:p>
            <a:r>
              <a:rPr lang="en-US" dirty="0"/>
              <a:t>Timeliness (Update Story)</a:t>
            </a:r>
          </a:p>
          <a:p>
            <a:pPr lvl="1"/>
            <a:r>
              <a:rPr lang="en-US" dirty="0"/>
              <a:t>Post model on </a:t>
            </a:r>
            <a:r>
              <a:rPr lang="en-US" dirty="0" err="1"/>
              <a:t>HuggingFace</a:t>
            </a:r>
            <a:endParaRPr lang="en-US" dirty="0"/>
          </a:p>
          <a:p>
            <a:pPr lvl="1"/>
            <a:r>
              <a:rPr lang="en-US" dirty="0"/>
              <a:t>COVID happens</a:t>
            </a:r>
          </a:p>
          <a:p>
            <a:pPr lvl="1"/>
            <a:r>
              <a:rPr lang="en-US" dirty="0"/>
              <a:t>How long are models good for?</a:t>
            </a:r>
          </a:p>
          <a:p>
            <a:pPr lvl="2"/>
            <a:r>
              <a:rPr lang="en-US" dirty="0"/>
              <a:t>Sell-by dates for </a:t>
            </a:r>
            <a:r>
              <a:rPr lang="en-US" dirty="0" err="1"/>
              <a:t>SciBERT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7" name="Content Placeholder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63112E3-79EF-E0BC-59C0-A34EA152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17" y="4957606"/>
            <a:ext cx="3678651" cy="16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0F04-4279-3E86-4883-A1ECD6A5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20675"/>
            <a:ext cx="5981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Test-Train Split</a:t>
            </a:r>
            <a:br>
              <a:rPr lang="en-US" dirty="0"/>
            </a:br>
            <a:r>
              <a:rPr lang="en-US" dirty="0"/>
              <a:t>Assumes Time is Symmetric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8ABDD-8993-40D1-938C-5BC96BE8F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502" y="1825625"/>
            <a:ext cx="370220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Proposed Split</a:t>
            </a:r>
          </a:p>
          <a:p>
            <a:pPr lvl="1"/>
            <a:r>
              <a:rPr lang="en-US" dirty="0"/>
              <a:t>Sort 200M papers </a:t>
            </a:r>
          </a:p>
          <a:p>
            <a:pPr lvl="2"/>
            <a:r>
              <a:rPr lang="en-US" dirty="0"/>
              <a:t>by pub date</a:t>
            </a:r>
          </a:p>
          <a:p>
            <a:pPr lvl="1"/>
            <a:r>
              <a:rPr lang="en-US" dirty="0"/>
              <a:t>Create 100 bins</a:t>
            </a:r>
          </a:p>
          <a:p>
            <a:pPr lvl="2"/>
            <a:r>
              <a:rPr lang="en-US" dirty="0"/>
              <a:t>2M papers per bin</a:t>
            </a:r>
          </a:p>
          <a:p>
            <a:r>
              <a:rPr lang="en-US" dirty="0"/>
              <a:t>Train on early bins</a:t>
            </a:r>
          </a:p>
          <a:p>
            <a:pPr lvl="1"/>
            <a:r>
              <a:rPr lang="en-US" dirty="0"/>
              <a:t>Test on later bins</a:t>
            </a:r>
          </a:p>
          <a:p>
            <a:r>
              <a:rPr lang="en-US" dirty="0"/>
              <a:t>Hypo: </a:t>
            </a:r>
          </a:p>
          <a:p>
            <a:pPr lvl="1"/>
            <a:r>
              <a:rPr lang="en-US" dirty="0"/>
              <a:t>Short-term forecasting </a:t>
            </a:r>
          </a:p>
          <a:p>
            <a:pPr lvl="1"/>
            <a:r>
              <a:rPr lang="en-US" dirty="0"/>
              <a:t>is easier than long-time weather forecasting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E1421-D2AD-0158-74BD-2E2EA899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10E5-94E7-4AC4-1499-E055F8D0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8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4E646E2-0992-071B-F867-2460376EFB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3244" y="1646238"/>
            <a:ext cx="4351338" cy="4351338"/>
          </a:xfr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008BA60-29AE-5D2E-10A0-EA4B4B67E552}"/>
              </a:ext>
            </a:extLst>
          </p:cNvPr>
          <p:cNvSpPr txBox="1">
            <a:spLocks/>
          </p:cNvSpPr>
          <p:nvPr/>
        </p:nvSpPr>
        <p:spPr>
          <a:xfrm>
            <a:off x="7010400" y="0"/>
            <a:ext cx="5181600" cy="121776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>
                <a:solidFill>
                  <a:srgbClr val="212121"/>
                </a:solidFill>
                <a:latin typeface="system-ui"/>
              </a:rPr>
              <a:t>It is difficult to make predictions, especially about the future.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i="1">
                <a:solidFill>
                  <a:srgbClr val="212121"/>
                </a:solidFill>
                <a:latin typeface="system-ui"/>
              </a:rPr>
              <a:t>	-- </a:t>
            </a:r>
            <a:r>
              <a:rPr lang="en-US" sz="2400">
                <a:solidFill>
                  <a:srgbClr val="212121"/>
                </a:solidFill>
                <a:latin typeface="system-ui"/>
              </a:rPr>
              <a:t>Yogi Berra</a:t>
            </a:r>
            <a:endParaRPr lang="en-US" sz="2400" i="1" dirty="0">
              <a:solidFill>
                <a:srgbClr val="212121"/>
              </a:solidFill>
              <a:latin typeface="system-ui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5250C42-2DD1-5632-8C0F-892143833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875492"/>
              </p:ext>
            </p:extLst>
          </p:nvPr>
        </p:nvGraphicFramePr>
        <p:xfrm>
          <a:off x="4086311" y="1664394"/>
          <a:ext cx="3343508" cy="4891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1754">
                  <a:extLst>
                    <a:ext uri="{9D8B030D-6E8A-4147-A177-3AD203B41FA5}">
                      <a16:colId xmlns:a16="http://schemas.microsoft.com/office/drawing/2014/main" val="1986629577"/>
                    </a:ext>
                  </a:extLst>
                </a:gridCol>
                <a:gridCol w="1671754">
                  <a:extLst>
                    <a:ext uri="{9D8B030D-6E8A-4147-A177-3AD203B41FA5}">
                      <a16:colId xmlns:a16="http://schemas.microsoft.com/office/drawing/2014/main" val="4194438594"/>
                    </a:ext>
                  </a:extLst>
                </a:gridCol>
              </a:tblGrid>
              <a:tr h="5216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sng" strike="noStrike">
                          <a:effectLst/>
                        </a:rPr>
                        <a:t>bin</a:t>
                      </a:r>
                      <a:endParaRPr lang="en-US" sz="3200" b="1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sng" strike="noStrike" dirty="0">
                          <a:effectLst/>
                        </a:rPr>
                        <a:t>date</a:t>
                      </a:r>
                      <a:endParaRPr lang="en-US" sz="32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8488124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1684-05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8417123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1936-03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619265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1951-08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8400285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3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1958-08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3351669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4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1963-10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7488706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5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1967-07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739611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1970-06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4381934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1973-01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2070108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8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1975-07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0886253"/>
                  </a:ext>
                </a:extLst>
              </a:tr>
              <a:tr h="4369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9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1977-10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741336"/>
                  </a:ext>
                </a:extLst>
              </a:tr>
            </a:tbl>
          </a:graphicData>
        </a:graphic>
      </p:graphicFrame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52AF6DE7-1B0C-9471-E380-DAA6AEFBAF59}"/>
              </a:ext>
            </a:extLst>
          </p:cNvPr>
          <p:cNvSpPr/>
          <p:nvPr/>
        </p:nvSpPr>
        <p:spPr>
          <a:xfrm>
            <a:off x="8013612" y="5743701"/>
            <a:ext cx="3774197" cy="895637"/>
          </a:xfrm>
          <a:prstGeom prst="wedgeRectCallout">
            <a:avLst>
              <a:gd name="adj1" fmla="val -59808"/>
              <a:gd name="adj2" fmla="val 158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90% of literature</a:t>
            </a:r>
          </a:p>
          <a:p>
            <a:pPr algn="ctr"/>
            <a:r>
              <a:rPr lang="en-US" sz="2400" dirty="0"/>
              <a:t>(after I started grad school)</a:t>
            </a:r>
          </a:p>
        </p:txBody>
      </p:sp>
    </p:spTree>
    <p:extLst>
      <p:ext uri="{BB962C8B-B14F-4D97-AF65-F5344CB8AC3E}">
        <p14:creationId xmlns:p14="http://schemas.microsoft.com/office/powerpoint/2010/main" val="12734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12CB6-9CA2-2573-3250-24E51286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Question: </a:t>
            </a:r>
            <a:br>
              <a:rPr lang="en-US" dirty="0"/>
            </a:br>
            <a:r>
              <a:rPr lang="en-US" dirty="0"/>
              <a:t>Predicting Audience Appreciation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096B0C4-0200-0083-3B13-104CCDD3C1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many citations will paper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have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More generally,</a:t>
                </a:r>
              </a:p>
              <a:p>
                <a:pPr lvl="1"/>
                <a:r>
                  <a:rPr lang="en-US" dirty="0"/>
                  <a:t>Which papers are tearing up the charts?</a:t>
                </a:r>
              </a:p>
              <a:p>
                <a:pPr lvl="1"/>
                <a:r>
                  <a:rPr lang="en-US" dirty="0"/>
                  <a:t>Who is a rising star?</a:t>
                </a:r>
              </a:p>
              <a:p>
                <a:r>
                  <a:rPr lang="en-US" dirty="0"/>
                  <a:t>Behavioral Signals</a:t>
                </a:r>
              </a:p>
              <a:p>
                <a:pPr lvl="1"/>
                <a:r>
                  <a:rPr lang="en-US" dirty="0"/>
                  <a:t>Citations</a:t>
                </a:r>
              </a:p>
              <a:p>
                <a:pPr lvl="1"/>
                <a:r>
                  <a:rPr lang="en-US" dirty="0"/>
                  <a:t>Views</a:t>
                </a:r>
              </a:p>
              <a:p>
                <a:pPr lvl="1"/>
                <a:r>
                  <a:rPr lang="en-US" dirty="0"/>
                  <a:t>Clicks</a:t>
                </a:r>
              </a:p>
              <a:p>
                <a:pPr lvl="1"/>
                <a:r>
                  <a:rPr lang="en-US" dirty="0"/>
                  <a:t>Purchases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096B0C4-0200-0083-3B13-104CCDD3C1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29FC5-5B67-3F0E-F52D-24539AB9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851B-8BE5-D590-C064-FA5A8DD0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1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26923</TotalTime>
  <Words>1610</Words>
  <Application>Microsoft Macintosh PowerPoint</Application>
  <PresentationFormat>Widescreen</PresentationFormat>
  <Paragraphs>239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Cambria Math</vt:lpstr>
      <vt:lpstr>system-ui</vt:lpstr>
      <vt:lpstr>Yantramanav</vt:lpstr>
      <vt:lpstr>Office Theme</vt:lpstr>
      <vt:lpstr>Wednesday Update Better Together: Text + Context</vt:lpstr>
      <vt:lpstr>Better Together: Text (Titles, Abstracts, Body); Context (Citations)</vt:lpstr>
      <vt:lpstr>Query: ``DeepWalk: Online Learning of…’’</vt:lpstr>
      <vt:lpstr>Document Similarities: Use Cases</vt:lpstr>
      <vt:lpstr>Realities</vt:lpstr>
      <vt:lpstr>Global Scientific Output Doubles Every 9 Years</vt:lpstr>
      <vt:lpstr>Opportunity for Evaluation: Answer Important Questions</vt:lpstr>
      <vt:lpstr>Standard Test-Train Split Assumes Time is Symmetric</vt:lpstr>
      <vt:lpstr>Simple Question:  Predicting Audience Appreciation</vt:lpstr>
      <vt:lpstr>Value: Author Contributions + Audience Appreciation (Literature is a conversation, like social media)</vt:lpstr>
      <vt:lpstr>Where are we? And where are we going?</vt:lpstr>
      <vt:lpstr>What do we have?  Big Files on Globus</vt:lpstr>
      <vt:lpstr>Deliverables https://github.com/kwchurch/JSALT_Better_Together/blob/main/doc/deliverables.md </vt:lpstr>
      <vt:lpstr>Better Together Evaluation</vt:lpstr>
      <vt:lpstr>Train-Test on a Graph</vt:lpstr>
      <vt:lpstr>Partitioning a Graph for Train-Test</vt:lpstr>
      <vt:lpstr>Forecasting</vt:lpstr>
      <vt:lpstr>Pitfalls with Evaluating Paper Systems</vt:lpstr>
      <vt:lpstr>Forecasting</vt:lpstr>
      <vt:lpstr>Better Together Tasks </vt:lpstr>
      <vt:lpstr>Other Evaluations</vt:lpstr>
      <vt:lpstr>Evaluating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Processing, Deep Nets, Linear Algebra and Information Retrieval</dc:title>
  <dc:creator>Kenneth Church</dc:creator>
  <cp:lastModifiedBy>Kenneth Church</cp:lastModifiedBy>
  <cp:revision>132</cp:revision>
  <dcterms:created xsi:type="dcterms:W3CDTF">2023-06-05T19:42:53Z</dcterms:created>
  <dcterms:modified xsi:type="dcterms:W3CDTF">2023-07-05T07:32:07Z</dcterms:modified>
</cp:coreProperties>
</file>