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D5DEAA-748B-4A2A-AB66-7658573E87FC}">
  <a:tblStyle styleId="{6BD5DEAA-748B-4A2A-AB66-7658573E8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d7c0032d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d7c0032d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d658a05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d658a05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d658a05b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d658a05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dbfd32c3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dbfd32c3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Currently calculating MSEs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dbfd32c3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dbfd32c3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d7c0032d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d7c0032d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d7c0032d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d7c0032d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dbfd32c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dbfd32c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d7c0032d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d7c0032d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d7c0032d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d7c0032d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d7c0032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d7c0032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dbfd32c38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dbfd32c3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c29c7d0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c29c7d0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dbfd32c3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dbfd32c3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d7c0032d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d7c0032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d658a05b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d658a05b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dbfd32c3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dbfd32c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dbfd32c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dbfd32c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add labels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Time Period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Similar Papers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74" y="1100700"/>
            <a:ext cx="7502376" cy="3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Similar Papers Results</a:t>
            </a:r>
            <a:endParaRPr/>
          </a:p>
        </p:txBody>
      </p:sp>
      <p:graphicFrame>
        <p:nvGraphicFramePr>
          <p:cNvPr id="168" name="Google Shape;168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{6BD5DEAA-748B-4A2A-AB66-7658573E87FC}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10 by cosine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7.57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186.74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5 by cosine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204.32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1 by cosine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292.52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Similar Papers Results</a:t>
            </a:r>
            <a:endParaRPr/>
          </a:p>
        </p:txBody>
      </p:sp>
      <p:graphicFrame>
        <p:nvGraphicFramePr>
          <p:cNvPr id="174" name="Google Shape;174;p24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{6BD5DEAA-748B-4A2A-AB66-7658573E87FC}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10 by cosine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169.64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5 by cosine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1 by cosine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Time Period Prediction</a:t>
            </a:r>
            <a:r>
              <a:rPr lang="en"/>
              <a:t> – Embeddings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25" y="1321050"/>
            <a:ext cx="84867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Embeddings Results</a:t>
            </a:r>
            <a:endParaRPr/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{6BD5DEAA-748B-4A2A-AB66-7658573E87FC}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Specter 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SciNCL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Combinations</a:t>
            </a:r>
            <a:endParaRPr/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8202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Combinations Results</a:t>
            </a: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{6BD5DEAA-748B-4A2A-AB66-7658573E87FC}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Specter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SciNCL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Specter 2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SciNCL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13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 Prediction</a:t>
            </a:r>
            <a:r>
              <a:rPr lang="en"/>
              <a:t> – Summary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450" y="804650"/>
            <a:ext cx="4610000" cy="39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/>
          <p:nvPr/>
        </p:nvSpPr>
        <p:spPr>
          <a:xfrm>
            <a:off x="1960275" y="1852700"/>
            <a:ext cx="388500" cy="65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1960275" y="2510000"/>
            <a:ext cx="388500" cy="851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1960275" y="1195400"/>
            <a:ext cx="388500" cy="65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1960275" y="3361700"/>
            <a:ext cx="388500" cy="131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1613650" y="-702225"/>
            <a:ext cx="86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 txBox="1"/>
          <p:nvPr/>
        </p:nvSpPr>
        <p:spPr>
          <a:xfrm>
            <a:off x="1018950" y="1256938"/>
            <a:ext cx="1075800" cy="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211" name="Google Shape;211;p29"/>
          <p:cNvSpPr txBox="1"/>
          <p:nvPr/>
        </p:nvSpPr>
        <p:spPr>
          <a:xfrm>
            <a:off x="600750" y="1981250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Papers</a:t>
            </a:r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847200" y="2735750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213" name="Google Shape;213;p29"/>
          <p:cNvSpPr txBox="1"/>
          <p:nvPr/>
        </p:nvSpPr>
        <p:spPr>
          <a:xfrm>
            <a:off x="675450" y="3819050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</a:t>
            </a:r>
            <a:r>
              <a:rPr b="1" lang="en"/>
              <a:t> Prediction </a:t>
            </a:r>
            <a:r>
              <a:rPr lang="en"/>
              <a:t>– </a:t>
            </a:r>
            <a:r>
              <a:rPr lang="en"/>
              <a:t>Future work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other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 / max / median of time bins of 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Distribution of time bins of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data 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other model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to other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Venue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Reviewer 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Collaborator search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AI2 Bridger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</a:t>
            </a:r>
            <a:r>
              <a:rPr b="1" lang="en"/>
              <a:t> Prediction </a:t>
            </a:r>
            <a:r>
              <a:rPr lang="en"/>
              <a:t>– Task Overview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92975" y="1222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query paper, predict the time period (time bin) it comes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single scientific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Embeddings: Specter, Specter 2, SciNCL, ProNE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References of query paper, along with information such as publication year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documents to query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Map of year to time bin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Predicted time bin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6928629" y="3334025"/>
            <a:ext cx="786635" cy="736217"/>
            <a:chOff x="6435507" y="2702575"/>
            <a:chExt cx="10323300" cy="736217"/>
          </a:xfrm>
        </p:grpSpPr>
        <p:sp>
          <p:nvSpPr>
            <p:cNvPr id="62" name="Google Shape;62;p14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" name="Google Shape;63;p14"/>
            <p:cNvGrpSpPr/>
            <p:nvPr/>
          </p:nvGrpSpPr>
          <p:grpSpPr>
            <a:xfrm>
              <a:off x="6435507" y="2702575"/>
              <a:ext cx="10323300" cy="736217"/>
              <a:chOff x="6435507" y="2702575"/>
              <a:chExt cx="10323300" cy="736217"/>
            </a:xfrm>
          </p:grpSpPr>
          <p:cxnSp>
            <p:nvCxnSpPr>
              <p:cNvPr id="64" name="Google Shape;64;p14"/>
              <p:cNvCxnSpPr/>
              <p:nvPr/>
            </p:nvCxnSpPr>
            <p:spPr>
              <a:xfrm rot="10800000">
                <a:off x="7245212" y="3079392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5" name="Google Shape;65;p14"/>
              <p:cNvSpPr txBox="1"/>
              <p:nvPr/>
            </p:nvSpPr>
            <p:spPr>
              <a:xfrm>
                <a:off x="6435507" y="2702575"/>
                <a:ext cx="10323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Bin 99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6" name="Google Shape;66;p14"/>
          <p:cNvGrpSpPr/>
          <p:nvPr/>
        </p:nvGrpSpPr>
        <p:grpSpPr>
          <a:xfrm>
            <a:off x="499151" y="3478545"/>
            <a:ext cx="2486978" cy="734174"/>
            <a:chOff x="495991" y="2852490"/>
            <a:chExt cx="2395009" cy="734174"/>
          </a:xfrm>
        </p:grpSpPr>
        <p:sp>
          <p:nvSpPr>
            <p:cNvPr id="67" name="Google Shape;67;p14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14"/>
            <p:cNvGrpSpPr/>
            <p:nvPr/>
          </p:nvGrpSpPr>
          <p:grpSpPr>
            <a:xfrm>
              <a:off x="495991" y="2852490"/>
              <a:ext cx="871200" cy="734174"/>
              <a:chOff x="495991" y="2852490"/>
              <a:chExt cx="871200" cy="734174"/>
            </a:xfrm>
          </p:grpSpPr>
          <p:sp>
            <p:nvSpPr>
              <p:cNvPr id="69" name="Google Shape;69;p14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 Bin 0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70" name="Google Shape;70;p14"/>
              <p:cNvCxnSpPr/>
              <p:nvPr/>
            </p:nvCxnSpPr>
            <p:spPr>
              <a:xfrm>
                <a:off x="927225" y="2852490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71" name="Google Shape;71;p14"/>
          <p:cNvSpPr/>
          <p:nvPr/>
        </p:nvSpPr>
        <p:spPr>
          <a:xfrm>
            <a:off x="4214586" y="3705506"/>
            <a:ext cx="975600" cy="133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986250" y="3710850"/>
            <a:ext cx="1308300" cy="1335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6458513" y="3710838"/>
            <a:ext cx="308056" cy="359400"/>
            <a:chOff x="2890952" y="3079467"/>
            <a:chExt cx="1958400" cy="359400"/>
          </a:xfrm>
        </p:grpSpPr>
        <p:sp>
          <p:nvSpPr>
            <p:cNvPr id="74" name="Google Shape;74;p14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" name="Google Shape;75;p14"/>
            <p:cNvCxnSpPr/>
            <p:nvPr/>
          </p:nvCxnSpPr>
          <p:spPr>
            <a:xfrm rot="10800000">
              <a:off x="2895273" y="3079467"/>
              <a:ext cx="0" cy="359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76" name="Google Shape;76;p14"/>
          <p:cNvCxnSpPr/>
          <p:nvPr/>
        </p:nvCxnSpPr>
        <p:spPr>
          <a:xfrm rot="10800000">
            <a:off x="2986247" y="3710858"/>
            <a:ext cx="0" cy="35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7" name="Google Shape;77;p14"/>
          <p:cNvGrpSpPr/>
          <p:nvPr/>
        </p:nvGrpSpPr>
        <p:grpSpPr>
          <a:xfrm>
            <a:off x="6766585" y="3426245"/>
            <a:ext cx="223731" cy="412910"/>
            <a:chOff x="4808316" y="2800065"/>
            <a:chExt cx="1999386" cy="412910"/>
          </a:xfrm>
        </p:grpSpPr>
        <p:sp>
          <p:nvSpPr>
            <p:cNvPr id="78" name="Google Shape;78;p14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4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sp>
            <p:nvSpPr>
              <p:cNvPr id="80" name="Google Shape;80;p14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" name="Google Shape;81;p14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82" name="Google Shape;82;p14"/>
          <p:cNvSpPr txBox="1"/>
          <p:nvPr/>
        </p:nvSpPr>
        <p:spPr>
          <a:xfrm>
            <a:off x="5485150" y="3565950"/>
            <a:ext cx="7866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</a:t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3640400" y="4128413"/>
            <a:ext cx="1308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4294543" y="3452988"/>
            <a:ext cx="0" cy="35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 </a:t>
            </a:r>
            <a:r>
              <a:rPr lang="en"/>
              <a:t>– Motivation</a:t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contribution of embedding types and nearest neighbors on predicting information about query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 missing or incorrect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papers in dataset cannot be found in semantic scholar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papers are recorded to cite far into the future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Proxy for many other related tasks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Venue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Reviewer 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Collaborator search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874925" y="2725100"/>
            <a:ext cx="1026300" cy="128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417575" y="2925650"/>
            <a:ext cx="224100" cy="47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5"/>
          <p:cNvCxnSpPr>
            <a:stCxn id="92" idx="3"/>
          </p:cNvCxnSpPr>
          <p:nvPr/>
        </p:nvCxnSpPr>
        <p:spPr>
          <a:xfrm flipH="1" rot="10800000">
            <a:off x="6641675" y="2560100"/>
            <a:ext cx="2949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5"/>
          <p:cNvSpPr txBox="1"/>
          <p:nvPr/>
        </p:nvSpPr>
        <p:spPr>
          <a:xfrm>
            <a:off x="6736250" y="2170650"/>
            <a:ext cx="696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7149125" y="2725100"/>
            <a:ext cx="1026300" cy="128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678900" y="2925650"/>
            <a:ext cx="224100" cy="47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8010275" y="2259150"/>
            <a:ext cx="483600" cy="2241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5"/>
          <p:cNvCxnSpPr/>
          <p:nvPr/>
        </p:nvCxnSpPr>
        <p:spPr>
          <a:xfrm flipH="1" rot="10800000">
            <a:off x="7903000" y="2536550"/>
            <a:ext cx="294900" cy="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b="1" lang="en"/>
              <a:t> </a:t>
            </a:r>
            <a:r>
              <a:rPr lang="en"/>
              <a:t>– Experiments Overview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Baseline – References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Papers – Nearest Neighbors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Embeddings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ProNE: citations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Specter: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Specter 2: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SciNCL: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Combination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Data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Bigrams:</a:t>
            </a:r>
            <a:endParaRPr b="1"/>
          </a:p>
          <a:p>
            <a:pPr indent="-34290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Cosine similarity, query paper corpus ID, and list of similar papers to query papers</a:t>
            </a:r>
            <a:endParaRPr/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2330825" y="2450975"/>
            <a:ext cx="40341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(0.9984, 4336316, 121417552)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(0.9970, 4336316, 15371799)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(0.9966, 4336316, 4239637)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(0.9953, 4336316, 117876280)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2394800" y="2500975"/>
            <a:ext cx="979200" cy="134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3374000" y="2500975"/>
            <a:ext cx="1144200" cy="134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518200" y="2500975"/>
            <a:ext cx="1474800" cy="134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" name="Google Shape;115;p17"/>
          <p:cNvCxnSpPr>
            <a:stCxn id="116" idx="2"/>
            <a:endCxn id="112" idx="0"/>
          </p:cNvCxnSpPr>
          <p:nvPr/>
        </p:nvCxnSpPr>
        <p:spPr>
          <a:xfrm>
            <a:off x="1692450" y="1922750"/>
            <a:ext cx="11919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>
            <a:stCxn id="118" idx="2"/>
            <a:endCxn id="113" idx="0"/>
          </p:cNvCxnSpPr>
          <p:nvPr/>
        </p:nvCxnSpPr>
        <p:spPr>
          <a:xfrm>
            <a:off x="3786900" y="1922650"/>
            <a:ext cx="159300" cy="5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/>
          <p:nvPr/>
        </p:nvSpPr>
        <p:spPr>
          <a:xfrm>
            <a:off x="789450" y="1545950"/>
            <a:ext cx="1806000" cy="37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426625" y="1545950"/>
            <a:ext cx="3008100" cy="37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2595450" y="1545850"/>
            <a:ext cx="2382900" cy="37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7"/>
          <p:cNvCxnSpPr>
            <a:stCxn id="119" idx="2"/>
            <a:endCxn id="114" idx="0"/>
          </p:cNvCxnSpPr>
          <p:nvPr/>
        </p:nvCxnSpPr>
        <p:spPr>
          <a:xfrm flipH="1">
            <a:off x="5255475" y="1922750"/>
            <a:ext cx="1675200" cy="57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</a:t>
            </a:r>
            <a:r>
              <a:rPr lang="en"/>
              <a:t>Baseline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b</a:t>
            </a:r>
            <a:r>
              <a:rPr lang="en"/>
              <a:t>in of most recent reference as predicted bin of query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Semantic Scholar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906" y="1745950"/>
            <a:ext cx="5227343" cy="32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/>
          <p:nvPr/>
        </p:nvSpPr>
        <p:spPr>
          <a:xfrm>
            <a:off x="5401725" y="2043350"/>
            <a:ext cx="615300" cy="2612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5401725" y="1687900"/>
            <a:ext cx="802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Baseline Results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578950" y="13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{6BD5DEAA-748B-4A2A-AB66-7658573E87FC}</a:tableStyleId>
              </a:tblPr>
              <a:tblGrid>
                <a:gridCol w="1314825"/>
                <a:gridCol w="1001075"/>
                <a:gridCol w="1628575"/>
                <a:gridCol w="1314825"/>
                <a:gridCol w="1314825"/>
                <a:gridCol w="1314825"/>
              </a:tblGrid>
              <a:tr h="27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Cumulative Acc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 # of most recent reference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18.80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Bin # of most recent reference + 1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Bin # of most recent reference + 2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</a:t>
            </a:r>
            <a:r>
              <a:rPr lang="en"/>
              <a:t> – Baseline Results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3" name="Google Shape;143;p20"/>
          <p:cNvGraphicFramePr/>
          <p:nvPr/>
        </p:nvGraphicFramePr>
        <p:xfrm>
          <a:off x="952500" y="163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{6BD5DEAA-748B-4A2A-AB66-7658573E87FC}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 # of most recent reference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Bin # of most recent reference + 1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95.25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Bin # of most recent reference + 2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Period Prediction </a:t>
            </a:r>
            <a:r>
              <a:rPr lang="en"/>
              <a:t>– Initial experiments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6950"/>
            <a:ext cx="3597049" cy="362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523275" y="4600375"/>
            <a:ext cx="1173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 Bin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 rot="-5400000">
            <a:off x="-205950" y="2386350"/>
            <a:ext cx="117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 Bin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150" y="1170125"/>
            <a:ext cx="4815281" cy="35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6190975" y="4600375"/>
            <a:ext cx="1173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 Offset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 rot="-5400000">
            <a:off x="3360650" y="2458200"/>
            <a:ext cx="11739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4855625" y="938300"/>
            <a:ext cx="374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Count of Citations at each Bin Offset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828300" y="938300"/>
            <a:ext cx="3743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Citations by Bin Number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