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311F4E-BD28-43CC-82A5-66C201FE13F6}">
  <a:tblStyle styleId="{39311F4E-BD28-43CC-82A5-66C201FE13F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476c8e583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476c8e58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476c8e583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1e476c8e583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e476c8e583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1e476c8e583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716fd109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716fd109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Notes from Ken: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Record myself on zoom call and measure how much time to spend on each slide. &gt;2 slides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Provide some memes and keep things snappy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716fd10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716fd10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e476c8e58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e476c8e58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No asymmetry of time - how to reduce to a soundbite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-GB">
                <a:solidFill>
                  <a:schemeClr val="dk1"/>
                </a:solidFill>
              </a:rPr>
              <a:t>Audience soundbites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‘Almost all studies in ml do test-train split’ that’s a bad idea when you have time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716fd109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5716fd109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e476c8e583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e476c8e58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5716fd109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5716fd109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Thesis: it will be harder to do Citation Recommendation as Paper A is chosen further forward in time due to citation graph evolution and academic topic development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5716fd109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5716fd109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14"/>
          <p:cNvSpPr txBox="1"/>
          <p:nvPr>
            <p:ph idx="2" type="body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Better Together Evaluation</a:t>
            </a:r>
            <a:endParaRPr/>
          </a:p>
        </p:txBody>
      </p:sp>
      <p:sp>
        <p:nvSpPr>
          <p:cNvPr id="77" name="Google Shape;77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05/07/2023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data must be updatable 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4302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Tasks are derived from core Semantic Scholar data or from APIs which we can join with Semantic Scholar IDs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define our </a:t>
            </a:r>
            <a:r>
              <a:rPr lang="en-GB"/>
              <a:t>evaluation</a:t>
            </a:r>
            <a:r>
              <a:rPr lang="en-GB"/>
              <a:t> set as a function we can run on Semantic Scholar to update at reasonable intervals to reflect shifts over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These updates will keep model producers honest: is your model from 2016 still good in 2023?</a:t>
            </a:r>
            <a:endParaRPr/>
          </a:p>
        </p:txBody>
      </p:sp>
      <p:pic>
        <p:nvPicPr>
          <p:cNvPr id="150" name="Google Shape;150;p2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5870" y="1342694"/>
            <a:ext cx="3263400" cy="32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Better Together </a:t>
            </a:r>
            <a:r>
              <a:rPr lang="en-GB"/>
              <a:t>Evaluation</a:t>
            </a:r>
            <a:endParaRPr/>
          </a:p>
        </p:txBody>
      </p:sp>
      <p:sp>
        <p:nvSpPr>
          <p:cNvPr id="156" name="Google Shape;156;p26"/>
          <p:cNvSpPr txBox="1"/>
          <p:nvPr>
            <p:ph idx="3" type="body"/>
          </p:nvPr>
        </p:nvSpPr>
        <p:spPr>
          <a:xfrm>
            <a:off x="629850" y="132992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GB"/>
              <a:t>Evaluation Desiderata</a:t>
            </a:r>
            <a:endParaRPr/>
          </a:p>
        </p:txBody>
      </p:sp>
      <p:sp>
        <p:nvSpPr>
          <p:cNvPr id="157" name="Google Shape;157;p26"/>
          <p:cNvSpPr txBox="1"/>
          <p:nvPr>
            <p:ph idx="4" type="body"/>
          </p:nvPr>
        </p:nvSpPr>
        <p:spPr>
          <a:xfrm>
            <a:off x="629850" y="1947850"/>
            <a:ext cx="80673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98450" lvl="0" marL="457200" rtl="0" algn="l">
              <a:spcBef>
                <a:spcPts val="400"/>
              </a:spcBef>
              <a:spcAft>
                <a:spcPts val="0"/>
              </a:spcAft>
              <a:buSzPts val="1100"/>
              <a:buChar char="●"/>
            </a:pPr>
            <a:r>
              <a:rPr lang="en-GB" sz="1500"/>
              <a:t>Evaluation data must be causal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Graph is partitioned by date such that models cannot peek forwards in time (where possible)</a:t>
            </a:r>
            <a:endParaRPr sz="15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500"/>
              <a:t>Evaluation should check capability</a:t>
            </a:r>
            <a:r>
              <a:rPr lang="en-GB"/>
              <a:t> 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With the same tools we use to partition train-test, we make bins which record how far out each prediction is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Evaluation data must be updatable (in two years, literature will have changed)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We create our </a:t>
            </a:r>
            <a:r>
              <a:rPr lang="en-GB" sz="1500"/>
              <a:t>evaluation</a:t>
            </a:r>
            <a:r>
              <a:rPr lang="en-GB" sz="1500"/>
              <a:t> as a pipeline against large-scale maintained data-sources to make updates as </a:t>
            </a:r>
            <a:r>
              <a:rPr lang="en-GB" sz="1500"/>
              <a:t>straightforward</a:t>
            </a:r>
            <a:r>
              <a:rPr lang="en-GB" sz="1500"/>
              <a:t> as possible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-GB" sz="1500"/>
              <a:t>Evaluation tasks should reflect a real-world use, not some arbitrary Benchmark task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/>
              <a:t>We pick a set of </a:t>
            </a:r>
            <a:r>
              <a:rPr lang="en-GB" sz="1500"/>
              <a:t>evaluation</a:t>
            </a:r>
            <a:r>
              <a:rPr lang="en-GB" sz="1500"/>
              <a:t> tasks which would be of use to Academic Document authors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GB"/>
              <a:t>Opportunity for Evaluation:</a:t>
            </a:r>
            <a:br>
              <a:rPr lang="en-GB"/>
            </a:br>
            <a:r>
              <a:rPr lang="en-GB"/>
              <a:t>Answer Important Questions</a:t>
            </a:r>
            <a:endParaRPr/>
          </a:p>
        </p:txBody>
      </p:sp>
      <p:sp>
        <p:nvSpPr>
          <p:cNvPr id="83" name="Google Shape;83;p17"/>
          <p:cNvSpPr txBox="1"/>
          <p:nvPr>
            <p:ph idx="3" type="body"/>
          </p:nvPr>
        </p:nvSpPr>
        <p:spPr>
          <a:xfrm>
            <a:off x="628650" y="1268047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GB"/>
              <a:t>Important Questions (Good)</a:t>
            </a:r>
            <a:endParaRPr/>
          </a:p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6/26/2023</a:t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2457450" y="4774438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6" name="Google Shape;86;p17"/>
          <p:cNvSpPr txBox="1"/>
          <p:nvPr>
            <p:ph idx="4" type="body"/>
          </p:nvPr>
        </p:nvSpPr>
        <p:spPr>
          <a:xfrm>
            <a:off x="628650" y="1885981"/>
            <a:ext cx="34098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85000" lnSpcReduction="20000"/>
          </a:bodyPr>
          <a:lstStyle/>
          <a:p>
            <a:pPr indent="-164147" lvl="0" marL="177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What should I read?  Cite?</a:t>
            </a:r>
            <a:endParaRPr/>
          </a:p>
          <a:p>
            <a:pPr indent="-1641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What’s Hot &amp; What’s Not?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Which papers are </a:t>
            </a:r>
            <a:endParaRPr/>
          </a:p>
          <a:p>
            <a:pPr indent="-169862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7142"/>
              <a:buChar char="■"/>
            </a:pPr>
            <a:r>
              <a:rPr lang="en-GB"/>
              <a:t>tearing up the charts?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Which authors are</a:t>
            </a:r>
            <a:endParaRPr/>
          </a:p>
          <a:p>
            <a:pPr indent="-169862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7142"/>
              <a:buChar char="■"/>
            </a:pPr>
            <a:r>
              <a:rPr lang="en-GB"/>
              <a:t>rising stars</a:t>
            </a:r>
            <a:endParaRPr/>
          </a:p>
          <a:p>
            <a:pPr indent="-164147" lvl="0" marL="1778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●"/>
            </a:pPr>
            <a:r>
              <a:rPr lang="en-GB"/>
              <a:t>Timeliness (Update Story)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Post model on HuggingFace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COVID happens</a:t>
            </a:r>
            <a:endParaRPr/>
          </a:p>
          <a:p>
            <a:pPr indent="-173355" lvl="1" marL="5207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28571"/>
              <a:buChar char="○"/>
            </a:pPr>
            <a:r>
              <a:rPr lang="en-GB"/>
              <a:t>How long are models good for?</a:t>
            </a:r>
            <a:endParaRPr/>
          </a:p>
          <a:p>
            <a:pPr indent="-169862" lvl="2" marL="863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7142"/>
              <a:buChar char="■"/>
            </a:pPr>
            <a:r>
              <a:rPr lang="en-GB"/>
              <a:t>Sell-by dates for SciBERT</a:t>
            </a:r>
            <a:endParaRPr/>
          </a:p>
          <a:p>
            <a:pPr indent="-76200" lvl="1" marL="520700" rtl="0" algn="l">
              <a:lnSpc>
                <a:spcPct val="90000"/>
              </a:lnSpc>
              <a:spcBef>
                <a:spcPts val="400"/>
              </a:spcBef>
              <a:spcAft>
                <a:spcPts val="1200"/>
              </a:spcAft>
              <a:buClr>
                <a:schemeClr val="dk1"/>
              </a:buClr>
              <a:buSzPct val="128571"/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2681775" y="1909325"/>
            <a:ext cx="530400" cy="21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995950" y="2424075"/>
            <a:ext cx="2057400" cy="413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679950" y="3241423"/>
            <a:ext cx="2682300" cy="1200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3" type="body"/>
          </p:nvPr>
        </p:nvSpPr>
        <p:spPr>
          <a:xfrm>
            <a:off x="4629150" y="1268047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800"/>
              <a:buNone/>
            </a:pPr>
            <a:r>
              <a:rPr lang="en-GB"/>
              <a:t>Evaluation </a:t>
            </a:r>
            <a:r>
              <a:rPr lang="en-GB"/>
              <a:t>Desiderata</a:t>
            </a:r>
            <a:endParaRPr/>
          </a:p>
        </p:txBody>
      </p:sp>
      <p:sp>
        <p:nvSpPr>
          <p:cNvPr id="91" name="Google Shape;91;p17"/>
          <p:cNvSpPr txBox="1"/>
          <p:nvPr>
            <p:ph idx="4" type="body"/>
          </p:nvPr>
        </p:nvSpPr>
        <p:spPr>
          <a:xfrm>
            <a:off x="4629150" y="1885975"/>
            <a:ext cx="4200600" cy="2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Evaluation data must be causal</a:t>
            </a:r>
            <a:endParaRPr sz="1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Evaluation should check forecasting capability </a:t>
            </a:r>
            <a:endParaRPr sz="10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Evaluation tasks should reflect a real-world use, not some arbitrary Benchmark task</a:t>
            </a:r>
            <a:endParaRPr sz="130"/>
          </a:p>
          <a:p>
            <a:pPr indent="-3302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-GB" sz="1600"/>
              <a:t>Evaluation data must be updatable (in two years, literature will have changed)</a:t>
            </a:r>
            <a:endParaRPr sz="16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Pitfalls with Evaluating Paper Systems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Evaluating within the Train set time</a:t>
            </a:r>
            <a:r>
              <a:rPr lang="en-GB"/>
              <a:t>: </a:t>
            </a:r>
            <a:r>
              <a:rPr lang="en-GB"/>
              <a:t>artificially</a:t>
            </a:r>
            <a:r>
              <a:rPr lang="en-GB"/>
              <a:t> easy (when we write papers, we can’t see what will be published in the future), introduces leakage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0000"/>
                </a:solidFill>
              </a:rPr>
              <a:t>Tasks </a:t>
            </a:r>
            <a:r>
              <a:rPr lang="en-GB">
                <a:solidFill>
                  <a:srgbClr val="FF0000"/>
                </a:solidFill>
              </a:rPr>
              <a:t>artificially</a:t>
            </a:r>
            <a:r>
              <a:rPr lang="en-GB">
                <a:solidFill>
                  <a:srgbClr val="FF0000"/>
                </a:solidFill>
              </a:rPr>
              <a:t> simplified</a:t>
            </a:r>
            <a:r>
              <a:rPr lang="en-GB"/>
              <a:t>: </a:t>
            </a:r>
            <a:r>
              <a:rPr lang="en-GB"/>
              <a:t>Citation recommendation tasks propose negatives as those papers with a restricted training set (1K-100K). In reality, the number of negatives is closer to 100M.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FF0000"/>
                </a:solidFill>
              </a:rPr>
              <a:t>Small data sets</a:t>
            </a:r>
            <a:r>
              <a:rPr lang="en-GB"/>
              <a:t>: Some tasks may have as few as 30 samples, which is not enough to differentiate between systems with different capabilities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data must be causal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35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Typical ML </a:t>
            </a:r>
            <a:r>
              <a:rPr lang="en-GB"/>
              <a:t>approach</a:t>
            </a:r>
            <a:r>
              <a:rPr lang="en-GB"/>
              <a:t> is randomly </a:t>
            </a:r>
            <a:r>
              <a:rPr lang="en-GB"/>
              <a:t>partition</a:t>
            </a:r>
            <a:r>
              <a:rPr lang="en-GB"/>
              <a:t> test and train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However, with temporal data we must have a sense of cause and effect: </a:t>
            </a:r>
            <a:r>
              <a:rPr b="1" lang="en-GB"/>
              <a:t>any referenced paper should be considered ‘seen’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P</a:t>
            </a:r>
            <a:r>
              <a:rPr b="1" lang="en-GB"/>
              <a:t>artition</a:t>
            </a:r>
            <a:r>
              <a:rPr b="1" lang="en-GB"/>
              <a:t> </a:t>
            </a:r>
            <a:r>
              <a:rPr lang="en-GB"/>
              <a:t>and </a:t>
            </a:r>
            <a:r>
              <a:rPr b="1" lang="en-GB"/>
              <a:t>evaluate </a:t>
            </a:r>
            <a:r>
              <a:rPr lang="en-GB"/>
              <a:t>accordingly</a:t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050" y="1082641"/>
            <a:ext cx="5049026" cy="3486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9" name="Google Shape;109;p20"/>
          <p:cNvGraphicFramePr/>
          <p:nvPr/>
        </p:nvGraphicFramePr>
        <p:xfrm>
          <a:off x="53025" y="792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{39311F4E-BD28-43CC-82A5-66C201FE13F6}</a:tableStyleId>
              </a:tblPr>
              <a:tblGrid>
                <a:gridCol w="550000"/>
                <a:gridCol w="1097175"/>
                <a:gridCol w="27113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idx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Pub Year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Paper Title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2018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[...] </a:t>
                      </a:r>
                      <a:r>
                        <a:rPr lang="en-GB" sz="1200"/>
                        <a:t>Photofragment imaging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2016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Convenient probe of S(1D2)[...]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Megapixel ion imaging [...]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2003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Direct current slice imaging [...]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profiles of Cl(2Pj) photofragments [...]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1988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Adiabatic dissociation of [...]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0127" y="3058386"/>
            <a:ext cx="4572001" cy="187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0125" y="792575"/>
            <a:ext cx="4572001" cy="165423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33600" y="258350"/>
            <a:ext cx="419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Graph Sample</a:t>
            </a:r>
            <a:endParaRPr sz="2000"/>
          </a:p>
        </p:txBody>
      </p:sp>
      <p:sp>
        <p:nvSpPr>
          <p:cNvPr id="113" name="Google Shape;113;p20"/>
          <p:cNvSpPr txBox="1"/>
          <p:nvPr/>
        </p:nvSpPr>
        <p:spPr>
          <a:xfrm>
            <a:off x="4616200" y="258350"/>
            <a:ext cx="4197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Traditional </a:t>
            </a:r>
            <a:r>
              <a:rPr lang="en-GB" sz="2000">
                <a:solidFill>
                  <a:srgbClr val="93C47D"/>
                </a:solidFill>
              </a:rPr>
              <a:t>Train</a:t>
            </a:r>
            <a:r>
              <a:rPr lang="en-GB" sz="2000"/>
              <a:t>-</a:t>
            </a:r>
            <a:r>
              <a:rPr lang="en-GB" sz="2000">
                <a:solidFill>
                  <a:srgbClr val="A4C2F4"/>
                </a:solidFill>
              </a:rPr>
              <a:t>Test</a:t>
            </a:r>
            <a:r>
              <a:rPr lang="en-GB" sz="2000"/>
              <a:t> Split</a:t>
            </a:r>
            <a:endParaRPr sz="2000"/>
          </a:p>
        </p:txBody>
      </p:sp>
      <p:sp>
        <p:nvSpPr>
          <p:cNvPr id="114" name="Google Shape;114;p20"/>
          <p:cNvSpPr txBox="1"/>
          <p:nvPr/>
        </p:nvSpPr>
        <p:spPr>
          <a:xfrm>
            <a:off x="4572000" y="2677225"/>
            <a:ext cx="4358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Causality Respecting </a:t>
            </a:r>
            <a:r>
              <a:rPr lang="en-GB" sz="2000">
                <a:solidFill>
                  <a:srgbClr val="93C47D"/>
                </a:solidFill>
              </a:rPr>
              <a:t>Train</a:t>
            </a:r>
            <a:r>
              <a:rPr lang="en-GB" sz="2000"/>
              <a:t>-</a:t>
            </a:r>
            <a:r>
              <a:rPr lang="en-GB" sz="2000">
                <a:solidFill>
                  <a:srgbClr val="A4C2F4"/>
                </a:solidFill>
              </a:rPr>
              <a:t>Test</a:t>
            </a:r>
            <a:r>
              <a:rPr lang="en-GB" sz="2000"/>
              <a:t> Split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Evaluation should check forecasting capability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17725"/>
            <a:ext cx="3948500" cy="2961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336850" y="1221650"/>
            <a:ext cx="3948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152475"/>
            <a:ext cx="3595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Make correct predictions repeatedly across a reasonable amount of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Not interesting to ‘forecast’ into the past or the present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Deployed models typically have frozen parameters. Therefore they are always forecasting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Forecasting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51750" y="2729025"/>
            <a:ext cx="7953900" cy="21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/>
              <a:t>Intuition: as we try these tasks further out, things get muddier. If you’re an expert in 2010 what do you know about COVID, AlphaGo, South Sudan, etc?</a:t>
            </a:r>
            <a:endParaRPr sz="4800"/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GB" sz="4800"/>
              <a:t>Question: How to quantify this?</a:t>
            </a:r>
            <a:endParaRPr sz="4800"/>
          </a:p>
          <a:p>
            <a:pPr indent="-327660" lvl="0" marL="457200" rtl="0" algn="l">
              <a:spcBef>
                <a:spcPts val="1800"/>
              </a:spcBef>
              <a:spcAft>
                <a:spcPts val="0"/>
              </a:spcAft>
              <a:buSzPct val="100000"/>
              <a:buChar char="-"/>
            </a:pPr>
            <a:r>
              <a:rPr lang="en-GB" sz="4800"/>
              <a:t>LLM: Perplexity of SciBERT across different bins, BPE compressibility</a:t>
            </a:r>
            <a:endParaRPr sz="4800"/>
          </a:p>
          <a:p>
            <a:pPr indent="-3276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4800"/>
              <a:t>Better Together Eval: task performance at y+1, y+2, y+n (</a:t>
            </a:r>
            <a:r>
              <a:rPr b="1" lang="en-GB" sz="4800"/>
              <a:t>up to 2023</a:t>
            </a:r>
            <a:r>
              <a:rPr lang="en-GB" sz="4800"/>
              <a:t>*)</a:t>
            </a:r>
            <a:endParaRPr/>
          </a:p>
        </p:txBody>
      </p:sp>
      <p:pic>
        <p:nvPicPr>
          <p:cNvPr id="129" name="Google Shape;129;p22"/>
          <p:cNvPicPr preferRelativeResize="0"/>
          <p:nvPr/>
        </p:nvPicPr>
        <p:blipFill rotWithShape="1">
          <a:blip r:embed="rId3">
            <a:alphaModFix/>
          </a:blip>
          <a:srcRect b="0" l="219" r="209" t="0"/>
          <a:stretch/>
        </p:blipFill>
        <p:spPr>
          <a:xfrm>
            <a:off x="520925" y="949200"/>
            <a:ext cx="7805148" cy="177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 tasks should reflect a real-world use</a:t>
            </a:r>
            <a:endParaRPr/>
          </a:p>
        </p:txBody>
      </p:sp>
      <p:sp>
        <p:nvSpPr>
          <p:cNvPr id="135" name="Google Shape;135;p23"/>
          <p:cNvSpPr txBox="1"/>
          <p:nvPr>
            <p:ph idx="1" type="body"/>
          </p:nvPr>
        </p:nvSpPr>
        <p:spPr>
          <a:xfrm>
            <a:off x="311700" y="1152475"/>
            <a:ext cx="4382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/>
              <a:t>Citation Recommendation</a:t>
            </a:r>
            <a:r>
              <a:rPr lang="en-GB" sz="1400"/>
              <a:t> - the paradigmatic Better Together task - </a:t>
            </a:r>
            <a:r>
              <a:rPr i="1" lang="en-GB" sz="1400"/>
              <a:t>What does </a:t>
            </a:r>
            <a:r>
              <a:rPr b="1" i="1" lang="en-GB" sz="1400"/>
              <a:t>Paper A</a:t>
            </a:r>
            <a:r>
              <a:rPr i="1" lang="en-GB" sz="1400"/>
              <a:t> reference?</a:t>
            </a:r>
            <a:endParaRPr i="1"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/>
              <a:t>Simple implementation: get Paper A vector representation with model M and retrieve the nearest papers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Can also make </a:t>
            </a:r>
            <a:r>
              <a:rPr lang="en-GB" sz="1400"/>
              <a:t>Citation Recommendation </a:t>
            </a:r>
            <a:r>
              <a:rPr b="1" lang="en-GB" sz="1400"/>
              <a:t>local</a:t>
            </a:r>
            <a:r>
              <a:rPr lang="en-GB" sz="1400"/>
              <a:t>: given a </a:t>
            </a:r>
            <a:r>
              <a:rPr lang="en-GB" sz="1400"/>
              <a:t>sentence</a:t>
            </a:r>
            <a:r>
              <a:rPr lang="en-GB" sz="1400"/>
              <a:t> in </a:t>
            </a:r>
            <a:r>
              <a:rPr b="1" lang="en-GB" sz="1400"/>
              <a:t>Paper A</a:t>
            </a:r>
            <a:r>
              <a:rPr lang="en-GB" sz="1400"/>
              <a:t> predict </a:t>
            </a:r>
            <a:r>
              <a:rPr b="1" lang="en-GB" sz="1400"/>
              <a:t>that </a:t>
            </a:r>
            <a:r>
              <a:rPr lang="en-GB" sz="1400"/>
              <a:t>reference.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Many valencies around features, number of negatives, scoring (classification vs retrieval)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4693800" y="1152475"/>
            <a:ext cx="4382100" cy="34164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/>
              <a:t>Example: </a:t>
            </a:r>
            <a:r>
              <a:rPr b="1" lang="en-GB" sz="1400"/>
              <a:t>How do Dogs Walk</a:t>
            </a:r>
            <a:r>
              <a:rPr lang="en-GB" sz="1400"/>
              <a:t>?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1400"/>
              <a:t>Erroneous Quadruped Walking Depictions</a:t>
            </a:r>
            <a:r>
              <a:rPr lang="en-GB" sz="1400"/>
              <a:t>, Horváth et al (2009)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“</a:t>
            </a:r>
            <a:r>
              <a:rPr lang="en-GB" sz="1400"/>
              <a:t>Although humans have observed walking quadrupeds for thousands of years, the exact characterization of the walking of tetrapods had to wait for the advent of photography [?]</a:t>
            </a:r>
            <a:r>
              <a:rPr lang="en-GB" sz="1400"/>
              <a:t>”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Task:</a:t>
            </a:r>
            <a:r>
              <a:rPr lang="en-GB" sz="1400"/>
              <a:t> Find a reference to a (H</a:t>
            </a:r>
            <a:r>
              <a:rPr lang="en-GB" sz="1400"/>
              <a:t>istory</a:t>
            </a:r>
            <a:r>
              <a:rPr lang="en-GB" sz="1400"/>
              <a:t> of Science) paper describing the process of photographing tetrapod walking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Evaluation tasks should reflect a real-world use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63675"/>
            <a:ext cx="3940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440"/>
              <a:buNone/>
            </a:pPr>
            <a:r>
              <a:rPr b="1" lang="en-GB" sz="1240"/>
              <a:t>Citations after k Years</a:t>
            </a:r>
            <a:r>
              <a:rPr lang="en-GB" sz="1240"/>
              <a:t> - How many citations did Paper A have after k years?</a:t>
            </a:r>
            <a:endParaRPr sz="1240"/>
          </a:p>
          <a:p>
            <a:pPr indent="-30734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240"/>
              <a:buChar char="-"/>
            </a:pPr>
            <a:r>
              <a:rPr lang="en-GB" sz="1240"/>
              <a:t>‘Hit Prediction’, that is, will a paper be successful.</a:t>
            </a:r>
            <a:endParaRPr sz="1240"/>
          </a:p>
          <a:p>
            <a:pPr indent="-30734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40"/>
              <a:buChar char="-"/>
            </a:pPr>
            <a:r>
              <a:rPr lang="en-GB" sz="1240"/>
              <a:t>More specifically we ask ‘will the model be ‘a hit’ at a specific time, which is relevant to academic literature as certain topics wax and wane in terms of field attention.</a:t>
            </a:r>
            <a:endParaRPr sz="1240"/>
          </a:p>
          <a:p>
            <a:pPr indent="0" lvl="0" marL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440"/>
              <a:buNone/>
            </a:pPr>
            <a:r>
              <a:rPr b="1" lang="en-GB" sz="1240"/>
              <a:t>Repeat References</a:t>
            </a:r>
            <a:r>
              <a:rPr lang="en-GB" sz="1240"/>
              <a:t> - Given A references B, how many times does it reference B?</a:t>
            </a:r>
            <a:endParaRPr sz="1240"/>
          </a:p>
          <a:p>
            <a:pPr indent="-30734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1240"/>
              <a:buChar char="-"/>
            </a:pPr>
            <a:r>
              <a:rPr lang="en-GB" sz="1240"/>
              <a:t>Agnostic about what multiple references means, but it probably means something</a:t>
            </a:r>
            <a:endParaRPr sz="939">
              <a:solidFill>
                <a:schemeClr val="dk1"/>
              </a:solidFill>
            </a:endParaRPr>
          </a:p>
        </p:txBody>
      </p:sp>
      <p:sp>
        <p:nvSpPr>
          <p:cNvPr id="143" name="Google Shape;143;p24"/>
          <p:cNvSpPr txBox="1"/>
          <p:nvPr/>
        </p:nvSpPr>
        <p:spPr>
          <a:xfrm>
            <a:off x="4384500" y="1170125"/>
            <a:ext cx="44478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240">
                <a:solidFill>
                  <a:schemeClr val="dk2"/>
                </a:solidFill>
              </a:rPr>
              <a:t>Publication Year</a:t>
            </a:r>
            <a:r>
              <a:rPr lang="en-GB" sz="1240">
                <a:solidFill>
                  <a:schemeClr val="dk2"/>
                </a:solidFill>
              </a:rPr>
              <a:t> - What year is paper A published?</a:t>
            </a:r>
            <a:endParaRPr sz="1240">
              <a:solidFill>
                <a:schemeClr val="dk2"/>
              </a:solidFill>
            </a:endParaRPr>
          </a:p>
          <a:p>
            <a:pPr indent="-30734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240"/>
              <a:buChar char="-"/>
            </a:pPr>
            <a:r>
              <a:rPr lang="en-GB" sz="1240">
                <a:solidFill>
                  <a:schemeClr val="dk2"/>
                </a:solidFill>
              </a:rPr>
              <a:t>Is a paper timely? Is the model capable of inferring time from the (messy) citation graph </a:t>
            </a:r>
            <a:endParaRPr sz="124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240">
                <a:solidFill>
                  <a:schemeClr val="dk2"/>
                </a:solidFill>
              </a:rPr>
              <a:t>Venue Prediction</a:t>
            </a:r>
            <a:r>
              <a:rPr lang="en-GB" sz="1240">
                <a:solidFill>
                  <a:schemeClr val="dk2"/>
                </a:solidFill>
              </a:rPr>
              <a:t> - Which venue is paper A published in?</a:t>
            </a:r>
            <a:endParaRPr sz="1240">
              <a:solidFill>
                <a:schemeClr val="dk2"/>
              </a:solidFill>
            </a:endParaRPr>
          </a:p>
          <a:p>
            <a:pPr indent="-30734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240"/>
              <a:buChar char="-"/>
            </a:pPr>
            <a:r>
              <a:rPr lang="en-GB" sz="1240">
                <a:solidFill>
                  <a:schemeClr val="dk2"/>
                </a:solidFill>
              </a:rPr>
              <a:t>Helpful to users: I’ve written a paper in a new area for me, where do I send it?</a:t>
            </a:r>
            <a:endParaRPr sz="124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GB" sz="1240">
                <a:solidFill>
                  <a:schemeClr val="dk2"/>
                </a:solidFill>
              </a:rPr>
              <a:t>Peer Reviewer Score</a:t>
            </a:r>
            <a:r>
              <a:rPr lang="en-GB" sz="1240">
                <a:solidFill>
                  <a:schemeClr val="dk2"/>
                </a:solidFill>
              </a:rPr>
              <a:t> - What score was this paper given on OpenReview?</a:t>
            </a:r>
            <a:endParaRPr sz="1240">
              <a:solidFill>
                <a:schemeClr val="dk2"/>
              </a:solidFill>
            </a:endParaRPr>
          </a:p>
          <a:p>
            <a:pPr indent="-307340" lvl="0" marL="45720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240"/>
              <a:buChar char="-"/>
            </a:pPr>
            <a:r>
              <a:rPr lang="en-GB" sz="1240">
                <a:solidFill>
                  <a:schemeClr val="dk2"/>
                </a:solidFill>
              </a:rPr>
              <a:t>Very hard, potentially aleatory uncertainty in the reviewing process (what did reviewer 2 have for breakfast?) but powerful</a:t>
            </a:r>
            <a:endParaRPr sz="124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1800"/>
              </a:spcBef>
              <a:spcAft>
                <a:spcPts val="600"/>
              </a:spcAft>
              <a:buNone/>
            </a:pPr>
            <a:r>
              <a:t/>
            </a:r>
            <a:endParaRPr sz="44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