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d8d71b1f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d8d71b1f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d8d71b1f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d8d71b1f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5d8d71b1f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5d8d71b1f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d8d71b1f7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d8d71b1f7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d8d71b1f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d8d71b1f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d8d71b1f7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d8d71b1f7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d8d71b1f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d8d71b1f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d8d71b1f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25d8d71b1f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Refer to original paper before this. Link prediction refers to many things – earlier was one of simpler ones, whether i cites j. Introducing more complex problem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Reduce text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? answer, not q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use animations?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Emphasize task as predicting citations associated with citing sentence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d8d71b1f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d8d71b1f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Better Together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Team - Forecasting and Citation Recommendation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Citation Recommendations - Text Vs Context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276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Specter1 Citing Sentences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Recall@1 0.0622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Recall@10 0.0988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Recall@100 0.1133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Recall@1000 0.1141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Specter2 Title + Citing Sentences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Recall@1 0.0033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Recall@10 0.0059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Recall@100 0.0067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Recall@1000 0.0067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SciNCL Source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Recall@1 0.0004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Recall@10 0.0143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Recall@100 0.0194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Recall@1000 0.0194</a:t>
            </a:r>
            <a:endParaRPr sz="1100"/>
          </a:p>
        </p:txBody>
      </p:sp>
      <p:sp>
        <p:nvSpPr>
          <p:cNvPr id="117" name="Google Shape;117;p22"/>
          <p:cNvSpPr txBox="1"/>
          <p:nvPr/>
        </p:nvSpPr>
        <p:spPr>
          <a:xfrm>
            <a:off x="5832300" y="1152475"/>
            <a:ext cx="3000000" cy="3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ProNE Source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Recall@1 0.0005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Recall@10 0.0684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Recall@100 0.1898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Recall@1000 0.2717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ProNE References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Recall@1 0.0093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Recall@10 0.0705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Recall@100 0.2068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Recall@1000 0.3068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ProNE References Weighted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Recall@1 0.01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Recall@10 0.0771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Recall@100 0.2156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Recall@1000 0.3195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Forecasting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51750" y="2729025"/>
            <a:ext cx="7953900" cy="21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4800"/>
              <a:t>Intuition: as we try these tasks further out, things get muddier. If you’re an expert in 2010 what do you know about COVID, AlphaGo, South Sudan, etc?</a:t>
            </a:r>
            <a:endParaRPr sz="4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4800"/>
              <a:t>Question: How to quantify this?</a:t>
            </a:r>
            <a:endParaRPr sz="4800"/>
          </a:p>
          <a:p>
            <a:pPr indent="-327660" lvl="0" marL="457200" rtl="0" algn="l">
              <a:spcBef>
                <a:spcPts val="1800"/>
              </a:spcBef>
              <a:spcAft>
                <a:spcPts val="0"/>
              </a:spcAft>
              <a:buSzPct val="100000"/>
              <a:buChar char="-"/>
            </a:pPr>
            <a:r>
              <a:rPr lang="en-GB" sz="4800"/>
              <a:t>LLM: Perplexity of SciBERT across different bins, BPE compressibility</a:t>
            </a:r>
            <a:endParaRPr sz="4800"/>
          </a:p>
          <a:p>
            <a:pPr indent="-3276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4800"/>
              <a:t>Better Together Eval: task performance at y+1, y+2, y+n (</a:t>
            </a:r>
            <a:r>
              <a:rPr b="1" lang="en-GB" sz="4800"/>
              <a:t>up to 2023</a:t>
            </a:r>
            <a:r>
              <a:rPr lang="en-GB" sz="4800"/>
              <a:t>*)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219" r="209" t="0"/>
          <a:stretch/>
        </p:blipFill>
        <p:spPr>
          <a:xfrm>
            <a:off x="520925" y="949200"/>
            <a:ext cx="7805148" cy="17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Evaluation should check forecasting capability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36850" y="1221650"/>
            <a:ext cx="394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59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Make correct predictions repeatedly across a reasonable amount of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Not interesting to ‘forecast’ into the past or the present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Deployed models typically have frozen parameters. Therefore they are always forecasting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Predicting 1 vs 2-4 Hops in the Citation Graph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r>
              <a:rPr lang="en-GB"/>
              <a:t>imple setting to evaluate train and test prediction 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Random walk across the citation graph to form pairs of papers with minimum number of hops in [1,4].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Partition walks by the (time) bin of each paper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Score paper </a:t>
            </a:r>
            <a:r>
              <a:rPr lang="en-GB"/>
              <a:t>similarity</a:t>
            </a:r>
            <a:r>
              <a:rPr lang="en-GB"/>
              <a:t> with embedding cosine similarity across </a:t>
            </a:r>
            <a:r>
              <a:rPr lang="en-GB"/>
              <a:t>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Report how well </a:t>
            </a:r>
            <a:r>
              <a:rPr lang="en-GB"/>
              <a:t>cosine similarity distinguishes between 1 and 2-4 hops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Predicting 1 vs 2-4 Hops in the Citation Graph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837" y="1130775"/>
            <a:ext cx="6188329" cy="345980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7666175" y="2715225"/>
            <a:ext cx="190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Forecasting</a:t>
            </a: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271250" y="2715225"/>
            <a:ext cx="190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Remembering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Predicting 1 vs 2-4 Hops in the Citation Graph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Specter1 </a:t>
            </a:r>
            <a:r>
              <a:rPr lang="en-GB"/>
              <a:t>significantly</a:t>
            </a:r>
            <a:r>
              <a:rPr lang="en-GB"/>
              <a:t> outperforms the random baseline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Can form novel ProNE embeddings by averaging embeddings of references in train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ProNE is better in all cases, even when forecasting far into the future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The further you get from the train split, the weaker the model’s predictions are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/>
              <a:t>The best prediction comes from using ProNE with Specter as a fallback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075" y="1152475"/>
            <a:ext cx="3838224" cy="247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Across</a:t>
            </a:r>
            <a:r>
              <a:rPr lang="en-GB"/>
              <a:t> all Test/Train Splits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415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Looking across all ProNE bins we find: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closer you train to a time point, the more accurate the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The more time a model has seen, the better it does at some time point test/train+k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9400" y="169975"/>
            <a:ext cx="4717251" cy="471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-GB"/>
              <a:t>Extrinsic Evaluation</a:t>
            </a:r>
            <a:r>
              <a:rPr lang="en-GB"/>
              <a:t> – Local Citation Recommendation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8839204" cy="3258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 Citation Recommendation Dataset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394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“What do I cite here?”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200M Papers, TK (&gt;300M) citing sentences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Evaluation</a:t>
            </a:r>
            <a:r>
              <a:rPr lang="en-GB" sz="1300"/>
              <a:t> through nearest neighbour lookup of text/references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Record where in the retrieval list the ground truth reference appears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Can take the features of the source paper or other references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Can also weight features by their distance in the text document to the referencing sentence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