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F2BD2C-91A7-4AEB-8484-20B54AE7FCE0}">
  <a:tblStyle styleId="{A1F2BD2C-91A7-4AEB-8484-20B54AE7FC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8e1c909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8e1c909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d8e1c909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d8e1c90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d8e1c90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d8e1c90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d8e1c909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d8e1c909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8e1c90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8e1c90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8e1c90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8e1c90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d8e1c909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d8e1c909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8e1c90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8e1c90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d8e1c90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d8e1c90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d8e1c909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d8e1c909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8e1c909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8e1c909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d8e1c909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d8e1c909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</a:t>
            </a:r>
            <a:endParaRPr/>
          </a:p>
          <a:p>
            <a:pPr indent="-52578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Deep approach to better together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Sandeep Polisetty, Hui Guan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45675" y="2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2: Irregular information. Incomplete nodes are not </a:t>
            </a:r>
            <a:r>
              <a:rPr lang="en"/>
              <a:t>contiguous. Every operator in this graph is differentiable.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31900" y="2417450"/>
            <a:ext cx="1716600" cy="8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Sample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Reqd. input nodes.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465150" y="1365226"/>
            <a:ext cx="122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W Features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410900" y="3144450"/>
            <a:ext cx="1386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Without Feat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410900" y="2199300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410850" y="4142875"/>
            <a:ext cx="1331700" cy="6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embedding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4335550" y="184473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Features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4395925" y="346268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5918425" y="257173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 || Embedding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7500600" y="346268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in order of input </a:t>
            </a:r>
            <a:endParaRPr/>
          </a:p>
        </p:txBody>
      </p:sp>
      <p:cxnSp>
        <p:nvCxnSpPr>
          <p:cNvPr id="149" name="Google Shape;149;p22"/>
          <p:cNvCxnSpPr>
            <a:endCxn id="141" idx="1"/>
          </p:cNvCxnSpPr>
          <p:nvPr/>
        </p:nvCxnSpPr>
        <p:spPr>
          <a:xfrm flipH="1" rot="10800000">
            <a:off x="1345250" y="1651576"/>
            <a:ext cx="11199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1290100" y="3309175"/>
            <a:ext cx="1120800" cy="12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>
            <a:endCxn id="145" idx="1"/>
          </p:cNvCxnSpPr>
          <p:nvPr/>
        </p:nvCxnSpPr>
        <p:spPr>
          <a:xfrm flipH="1" rot="10800000">
            <a:off x="3742450" y="2131088"/>
            <a:ext cx="5931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41" idx="3"/>
            <a:endCxn id="145" idx="1"/>
          </p:cNvCxnSpPr>
          <p:nvPr/>
        </p:nvCxnSpPr>
        <p:spPr>
          <a:xfrm>
            <a:off x="3688250" y="1651576"/>
            <a:ext cx="6474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2"/>
          <p:cNvCxnSpPr>
            <a:stCxn id="142" idx="3"/>
            <a:endCxn id="146" idx="1"/>
          </p:cNvCxnSpPr>
          <p:nvPr/>
        </p:nvCxnSpPr>
        <p:spPr>
          <a:xfrm>
            <a:off x="3796900" y="3430800"/>
            <a:ext cx="599100" cy="3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2"/>
          <p:cNvCxnSpPr>
            <a:stCxn id="144" idx="3"/>
            <a:endCxn id="146" idx="1"/>
          </p:cNvCxnSpPr>
          <p:nvPr/>
        </p:nvCxnSpPr>
        <p:spPr>
          <a:xfrm flipH="1" rot="10800000">
            <a:off x="3742550" y="3748975"/>
            <a:ext cx="653400" cy="7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2"/>
          <p:cNvCxnSpPr>
            <a:stCxn id="145" idx="3"/>
            <a:endCxn id="147" idx="0"/>
          </p:cNvCxnSpPr>
          <p:nvPr/>
        </p:nvCxnSpPr>
        <p:spPr>
          <a:xfrm>
            <a:off x="5667250" y="2131088"/>
            <a:ext cx="9171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stCxn id="146" idx="3"/>
            <a:endCxn id="147" idx="2"/>
          </p:cNvCxnSpPr>
          <p:nvPr/>
        </p:nvCxnSpPr>
        <p:spPr>
          <a:xfrm flipH="1" rot="10800000">
            <a:off x="5727625" y="3144538"/>
            <a:ext cx="8568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47" idx="3"/>
            <a:endCxn id="148" idx="0"/>
          </p:cNvCxnSpPr>
          <p:nvPr/>
        </p:nvCxnSpPr>
        <p:spPr>
          <a:xfrm>
            <a:off x="7250125" y="2858088"/>
            <a:ext cx="916200" cy="60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endCxn id="148" idx="0"/>
          </p:cNvCxnSpPr>
          <p:nvPr/>
        </p:nvCxnSpPr>
        <p:spPr>
          <a:xfrm>
            <a:off x="8145450" y="2855488"/>
            <a:ext cx="210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Feature vector which does’nt fit into memory.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performance 2 X 2 - dimensions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Inductive: Predict links in an updated training graph containing newly added edges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Transductive: Identify missing links of training graph.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text and context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context alone</a:t>
            </a:r>
            <a:endParaRPr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1043700" y="31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{A1F2BD2C-91A7-4AEB-8484-20B54AE7FCE0}</a:tableStyleId>
              </a:tblPr>
              <a:tblGrid>
                <a:gridCol w="198120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Inductive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Transductive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With Text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Without Text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Inference with models from various bin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hetero-signals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citing sentences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GNN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GNN Inference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How to </a:t>
            </a:r>
            <a:r>
              <a:rPr b="1" lang="en"/>
              <a:t>combine text and context</a:t>
            </a:r>
            <a:r>
              <a:rPr lang="en"/>
              <a:t>?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25" y="1047675"/>
            <a:ext cx="6252724" cy="18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94025" y="3199575"/>
            <a:ext cx="25215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Shallow Encoding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DeepWalk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Node2vec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ProNE</a:t>
            </a:r>
            <a:endParaRPr b="1" sz="2000"/>
          </a:p>
        </p:txBody>
      </p:sp>
      <p:sp>
        <p:nvSpPr>
          <p:cNvPr id="69" name="Google Shape;69;p15"/>
          <p:cNvSpPr txBox="1"/>
          <p:nvPr/>
        </p:nvSpPr>
        <p:spPr>
          <a:xfrm>
            <a:off x="5221000" y="3199575"/>
            <a:ext cx="26529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Deep Encoding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GNN</a:t>
            </a:r>
            <a:endParaRPr b="1" sz="2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6425"/>
            <a:ext cx="56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#2: Deep Encoding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8550" y="789125"/>
            <a:ext cx="42180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Encoder is GNN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274650" y="1931625"/>
            <a:ext cx="1654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Encoder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709150" y="1211825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Citation Graph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364950" y="160137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198600" y="263612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Combined Features (Context + Text)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974550" y="238305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9750"/>
            <a:ext cx="4808726" cy="285148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6261850" y="1227125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highlight>
                  <a:schemeClr val="lt1"/>
                </a:highlight>
              </a:rPr>
              <a:t>Node Features (Text)</a:t>
            </a:r>
            <a:endParaRPr>
              <a:solidFill>
                <a:srgbClr val="B45F06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507950" y="160137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GNN on a new paper? 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654025" y="2253875"/>
            <a:ext cx="1654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Encoder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303900" y="1239675"/>
            <a:ext cx="14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Induced graph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of node 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44325" y="192362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77975" y="288217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Combined Feature of node 5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353925" y="270530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5631725" y="1239675"/>
            <a:ext cx="18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highlight>
                  <a:schemeClr val="lt1"/>
                </a:highlight>
              </a:rPr>
              <a:t>Node features of the induced graph</a:t>
            </a:r>
            <a:endParaRPr b="1">
              <a:solidFill>
                <a:srgbClr val="B45F06"/>
              </a:solidFill>
              <a:highlight>
                <a:schemeClr val="lt1"/>
              </a:highlight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5887325" y="192362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873575" y="288217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 Combined features for nodes 1-4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54025" y="3767513"/>
            <a:ext cx="424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604636" y="416771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260475" y="43435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(i, j)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5353936" y="346446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7669486" y="350561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1536540"/>
            <a:ext cx="3241799" cy="106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3409775" y="2476750"/>
            <a:ext cx="442200" cy="31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311700" y="2967200"/>
            <a:ext cx="2788200" cy="17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Small updates can be handled by inference only.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No training needed. 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08" name="Google Shape;108;p17"/>
          <p:cNvSpPr/>
          <p:nvPr/>
        </p:nvSpPr>
        <p:spPr>
          <a:xfrm>
            <a:off x="1346675" y="2290250"/>
            <a:ext cx="19107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paper added as node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with task and dataset 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Both"/>
            </a:pPr>
            <a:r>
              <a:rPr lang="en" sz="1300">
                <a:solidFill>
                  <a:schemeClr val="dk1"/>
                </a:solidFill>
              </a:rPr>
              <a:t>The large size of feature information which no GPU can handle.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Both"/>
            </a:pPr>
            <a:r>
              <a:rPr lang="en" sz="1300">
                <a:solidFill>
                  <a:schemeClr val="dk1"/>
                </a:solidFill>
              </a:rPr>
              <a:t>Large number of training edges which by itself is 14 GB.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Both"/>
            </a:pPr>
            <a:r>
              <a:rPr lang="en" sz="1300">
                <a:solidFill>
                  <a:schemeClr val="dk1"/>
                </a:solidFill>
              </a:rPr>
              <a:t>Irregularity of information available per node. Node embedding are used in </a:t>
            </a:r>
            <a:r>
              <a:rPr lang="en" sz="1300">
                <a:solidFill>
                  <a:schemeClr val="dk1"/>
                </a:solidFill>
              </a:rPr>
              <a:t>representation</a:t>
            </a:r>
            <a:r>
              <a:rPr lang="en" sz="1300">
                <a:solidFill>
                  <a:schemeClr val="dk1"/>
                </a:solidFill>
              </a:rPr>
              <a:t> learning in the absence of node features. However, combining trainable parameters with untrainable features complicates gradient </a:t>
            </a:r>
            <a:r>
              <a:rPr lang="en" sz="1300">
                <a:solidFill>
                  <a:schemeClr val="dk1"/>
                </a:solidFill>
              </a:rPr>
              <a:t>propagation</a:t>
            </a:r>
            <a:r>
              <a:rPr lang="en" sz="1300">
                <a:solidFill>
                  <a:schemeClr val="dk1"/>
                </a:solidFill>
              </a:rPr>
              <a:t>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arenBoth"/>
            </a:pPr>
            <a:r>
              <a:rPr lang="en" sz="1300">
                <a:solidFill>
                  <a:schemeClr val="dk1"/>
                </a:solidFill>
              </a:rPr>
              <a:t>Inductive nature of predictions, where a large set of both potential query papers and result papers are not seen during training time.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Training edges is over 20GB. Partition the graph using year a paper was published and construct an induced graph consisting of the papers cited by it. These snapshot graphs preserve graph </a:t>
            </a:r>
            <a:r>
              <a:rPr lang="en" sz="1400"/>
              <a:t>characteristics</a:t>
            </a:r>
            <a:r>
              <a:rPr lang="en" sz="1400"/>
              <a:t> such average degree. Further they provide fault tolerance, incremental trainability and parallelizability.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Irregularity of information flow. We use special embedding value to indicate MISSING values. We use a combination of concat and shuffle which are both differentiable operators to not compromise gradient flow.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Feature vector that does not fit in one GPU: Use UVA to allow the GPU kernels to access CPU  RAM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Heuristic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4192400" y="619950"/>
            <a:ext cx="51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graph: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Bucket paper by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the papers it cites.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</a:t>
            </a:r>
            <a:r>
              <a:rPr lang="en"/>
              <a:t>characteristics</a:t>
            </a:r>
            <a:r>
              <a:rPr lang="en"/>
              <a:t> such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1.average degree are preserved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2.Other heuristics such as percentage of empty papers.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26866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346050" y="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Partitioning for training by year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9400"/>
            <a:ext cx="5682275" cy="4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5834675" y="1314925"/>
            <a:ext cx="30699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graph into bins and training one bin at a time, increases fault tolerance.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