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d2e9c4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4d2e9c4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4d2e9c4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4d2e9c4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4d2e9c40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4d2e9c40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Talk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dividing up file: computation on full graph partition will take 9.8 TB of memory, and will run over 92.2 hours (3.8 days)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4d2e9c40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e4d2e9c4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d2e9c4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d2e9c4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4d2e9c40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4d2e9c40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Chebyshev memory utilization: </a:t>
            </a:r>
            <a:r>
              <a:rPr lang="en" sz="1200">
                <a:solidFill>
                  <a:schemeClr val="dk1"/>
                </a:solidFill>
              </a:rPr>
              <a:t>1 iterations, will take 532 GB of memory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Piece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Full graph time projection: 1.69 Hours per step (1 hr 41 minutes)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4d2e9c40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4d2e9c40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memory utilization for full graph: 1 TB (or thereabouts)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time to run: 6.14 hours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e4d2e9c40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e4d2e9c40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4d2e9c40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4d2e9c4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On v100 with 1% of graph: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We shave 10% of time on the chebyshev matrix multiplications (negligible gains)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speedups would scale quickly with the matrix size</a:t>
            </a:r>
            <a:endParaRPr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4d2e9c40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4d2e9c40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Talk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d2e9c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d2e9c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4d2e9c403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4d2e9c403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e4d2e9c40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e4d2e9c40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want to predict links (LINK predictions)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/>
              <a:t>We know the references for q, we </a:t>
            </a:r>
            <a:r>
              <a:rPr b="1" lang="en"/>
              <a:t>withhold some k of those references for a test set and then compute the vectors we didn’t withhold to look in some previous bins, and see if the withheld are predicted (meaning they have high cosine values)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 we want to have a temporal understanding of the paper. How has its relationships and relevance evolved over time.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the variance of cosine similarities between papers.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e4d2e9c4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e4d2e9c4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More importantly: The embeddings should be good enough for OTHER people’s systems as well.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4d2e9c40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4d2e9c40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d2e9c40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d2e9c40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4d2e9c40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4d2e9c40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d2e9c40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d2e9c40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d2e9c4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d2e9c4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courtesy of: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https://datascientest.com/spectral-clustering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d2e9c40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4d2e9c40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4d2e9c40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4d2e9c40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d2e9c40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4d2e9c40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Together lunch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ProNE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85206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specifically: randomized truncated singular value decomposition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(alterations to make the algorithm run more efficiently)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Our output is representative of the multiplication between the first two matrices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in essence: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want to effectively extract a vector representation by decomposing the original matrix, and tSVD does well to extract singular values from a matrix representing local connections in the input graph. The transformed input graph maps relationships between nodes which are one step apart in the original citation graph.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024" y="0"/>
            <a:ext cx="2183875" cy="12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325" y="1836538"/>
            <a:ext cx="3645675" cy="33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Spectral Clustering (Chebyshev iterations)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034350"/>
            <a:ext cx="85206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15"/>
              <a:t>What about the graph as a whole? </a:t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5"/>
              <a:t>We want to encode groupings + </a:t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5"/>
              <a:t>patterns into our embeddings.</a:t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5"/>
              <a:t>This is done with a whole bunch of complicated </a:t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115"/>
              <a:t>m</a:t>
            </a:r>
            <a:r>
              <a:rPr lang="en" sz="5115"/>
              <a:t>ath. But this is the general idea.</a:t>
            </a:r>
            <a:endParaRPr sz="511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450" y="2571750"/>
            <a:ext cx="5143250" cy="6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5900" y="0"/>
            <a:ext cx="2602375" cy="14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imitations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189" name="Google Shape;189;p24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192" name="Google Shape;192;p24"/>
          <p:cNvSpPr txBox="1"/>
          <p:nvPr/>
        </p:nvSpPr>
        <p:spPr>
          <a:xfrm>
            <a:off x="199700" y="2865225"/>
            <a:ext cx="150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limitations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200" name="Google Shape;200;p25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203" name="Google Shape;203;p25"/>
          <p:cNvSpPr/>
          <p:nvPr/>
        </p:nvSpPr>
        <p:spPr>
          <a:xfrm>
            <a:off x="3232925" y="3069050"/>
            <a:ext cx="1785000" cy="8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5267475" y="23585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5267475" y="331265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5267475" y="42668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5570050" y="2374275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Prefactor</a:t>
            </a:r>
            <a:endParaRPr sz="2400"/>
          </a:p>
        </p:txBody>
      </p:sp>
      <p:sp>
        <p:nvSpPr>
          <p:cNvPr id="208" name="Google Shape;208;p25"/>
          <p:cNvSpPr txBox="1"/>
          <p:nvPr/>
        </p:nvSpPr>
        <p:spPr>
          <a:xfrm>
            <a:off x="5449125" y="3367288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Chebyshev</a:t>
            </a:r>
            <a:endParaRPr sz="2400"/>
          </a:p>
        </p:txBody>
      </p:sp>
      <p:sp>
        <p:nvSpPr>
          <p:cNvPr id="209" name="Google Shape;209;p25"/>
          <p:cNvSpPr txBox="1"/>
          <p:nvPr/>
        </p:nvSpPr>
        <p:spPr>
          <a:xfrm>
            <a:off x="5449125" y="4266800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Finish step</a:t>
            </a:r>
            <a:endParaRPr sz="2400"/>
          </a:p>
        </p:txBody>
      </p:sp>
      <p:sp>
        <p:nvSpPr>
          <p:cNvPr id="210" name="Google Shape;210;p25"/>
          <p:cNvSpPr/>
          <p:nvPr/>
        </p:nvSpPr>
        <p:spPr>
          <a:xfrm>
            <a:off x="6129775" y="2978750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129775" y="3936425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32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Prefactor Step</a:t>
            </a:r>
            <a:endParaRPr/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2952900" y="324025"/>
            <a:ext cx="619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are all not equal under the time constraint laws…</a:t>
            </a:r>
            <a:endParaRPr sz="2000"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75" y="896725"/>
            <a:ext cx="8316076" cy="411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/>
          <p:nvPr/>
        </p:nvSpPr>
        <p:spPr>
          <a:xfrm>
            <a:off x="5438700" y="3091450"/>
            <a:ext cx="2930100" cy="30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1557125" y="4529950"/>
            <a:ext cx="2254200" cy="4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Partition</a:t>
            </a:r>
            <a:endParaRPr sz="2100"/>
          </a:p>
        </p:txBody>
      </p:sp>
      <p:sp>
        <p:nvSpPr>
          <p:cNvPr id="222" name="Google Shape;222;p26"/>
          <p:cNvSpPr txBox="1"/>
          <p:nvPr/>
        </p:nvSpPr>
        <p:spPr>
          <a:xfrm>
            <a:off x="5776650" y="4529950"/>
            <a:ext cx="2254200" cy="4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Partition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15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Chebyshev step (1 iteration) - what I CAN run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4575"/>
            <a:ext cx="4230701" cy="31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 rot="-5400000">
            <a:off x="-665475" y="2807725"/>
            <a:ext cx="1948200" cy="49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Memory (GB)</a:t>
            </a:r>
            <a:endParaRPr sz="2200"/>
          </a:p>
        </p:txBody>
      </p:sp>
      <p:sp>
        <p:nvSpPr>
          <p:cNvPr id="230" name="Google Shape;230;p27"/>
          <p:cNvSpPr txBox="1"/>
          <p:nvPr/>
        </p:nvSpPr>
        <p:spPr>
          <a:xfrm>
            <a:off x="202825" y="1055250"/>
            <a:ext cx="4690500" cy="4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Memory vs Graph Part - 532GB</a:t>
            </a:r>
            <a:endParaRPr sz="2100"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4">
            <a:alphaModFix/>
          </a:blip>
          <a:srcRect b="0" l="3979" r="5987" t="0"/>
          <a:stretch/>
        </p:blipFill>
        <p:spPr>
          <a:xfrm>
            <a:off x="5334776" y="1085300"/>
            <a:ext cx="3809226" cy="31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/>
        </p:nvSpPr>
        <p:spPr>
          <a:xfrm>
            <a:off x="5152725" y="973675"/>
            <a:ext cx="44154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Time vs Graph Part 1.69 hours</a:t>
            </a:r>
            <a:endParaRPr sz="2100"/>
          </a:p>
        </p:txBody>
      </p:sp>
      <p:sp>
        <p:nvSpPr>
          <p:cNvPr id="233" name="Google Shape;233;p27"/>
          <p:cNvSpPr txBox="1"/>
          <p:nvPr/>
        </p:nvSpPr>
        <p:spPr>
          <a:xfrm rot="-5400000">
            <a:off x="4078750" y="2645575"/>
            <a:ext cx="1663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Time (H)</a:t>
            </a:r>
            <a:endParaRPr sz="2200"/>
          </a:p>
        </p:txBody>
      </p:sp>
      <p:sp>
        <p:nvSpPr>
          <p:cNvPr id="234" name="Google Shape;234;p27"/>
          <p:cNvSpPr txBox="1"/>
          <p:nvPr/>
        </p:nvSpPr>
        <p:spPr>
          <a:xfrm>
            <a:off x="6233313" y="4129000"/>
            <a:ext cx="2254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Partition</a:t>
            </a:r>
            <a:endParaRPr sz="2100"/>
          </a:p>
        </p:txBody>
      </p:sp>
      <p:sp>
        <p:nvSpPr>
          <p:cNvPr id="235" name="Google Shape;235;p27"/>
          <p:cNvSpPr txBox="1"/>
          <p:nvPr/>
        </p:nvSpPr>
        <p:spPr>
          <a:xfrm>
            <a:off x="1420975" y="4129000"/>
            <a:ext cx="2254200" cy="4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Partition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12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step - what I CAN run, within constraints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800" y="1169025"/>
            <a:ext cx="45552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8"/>
          <p:cNvSpPr txBox="1"/>
          <p:nvPr/>
        </p:nvSpPr>
        <p:spPr>
          <a:xfrm>
            <a:off x="5739300" y="4360500"/>
            <a:ext cx="2254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Partition</a:t>
            </a:r>
            <a:endParaRPr sz="2100"/>
          </a:p>
        </p:txBody>
      </p:sp>
      <p:sp>
        <p:nvSpPr>
          <p:cNvPr id="243" name="Google Shape;243;p28"/>
          <p:cNvSpPr txBox="1"/>
          <p:nvPr/>
        </p:nvSpPr>
        <p:spPr>
          <a:xfrm rot="-5400000">
            <a:off x="3956650" y="2755250"/>
            <a:ext cx="14097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Time (H)</a:t>
            </a:r>
            <a:endParaRPr sz="2100"/>
          </a:p>
        </p:txBody>
      </p:sp>
      <p:sp>
        <p:nvSpPr>
          <p:cNvPr id="244" name="Google Shape;244;p28"/>
          <p:cNvSpPr txBox="1"/>
          <p:nvPr/>
        </p:nvSpPr>
        <p:spPr>
          <a:xfrm>
            <a:off x="5200525" y="972050"/>
            <a:ext cx="3943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 vs Time - 6.14 Hrs</a:t>
            </a:r>
            <a:endParaRPr sz="2100"/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00" y="1256525"/>
            <a:ext cx="4375901" cy="328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 rot="-5400000">
            <a:off x="-655500" y="2755250"/>
            <a:ext cx="1789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Memory (GB)</a:t>
            </a:r>
            <a:endParaRPr sz="2100"/>
          </a:p>
        </p:txBody>
      </p:sp>
      <p:sp>
        <p:nvSpPr>
          <p:cNvPr id="247" name="Google Shape;247;p28"/>
          <p:cNvSpPr txBox="1"/>
          <p:nvPr/>
        </p:nvSpPr>
        <p:spPr>
          <a:xfrm>
            <a:off x="1144600" y="4360500"/>
            <a:ext cx="22542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Partition</a:t>
            </a:r>
            <a:endParaRPr sz="2100"/>
          </a:p>
        </p:txBody>
      </p:sp>
      <p:sp>
        <p:nvSpPr>
          <p:cNvPr id="248" name="Google Shape;248;p28"/>
          <p:cNvSpPr txBox="1"/>
          <p:nvPr/>
        </p:nvSpPr>
        <p:spPr>
          <a:xfrm>
            <a:off x="342100" y="972050"/>
            <a:ext cx="41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Graph Part vs Memory - 1TB</a:t>
            </a:r>
            <a:endParaRPr sz="2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parallelize, or not to parallelize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GPUs are faster (even for SVD)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And, torch.sparse (cuSparse) is good (for the chebyshev iterations)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/>
        </p:nvSpPr>
        <p:spPr>
          <a:xfrm>
            <a:off x="1791600" y="3307375"/>
            <a:ext cx="73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parallelize, or not to parallelize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017725"/>
            <a:ext cx="85206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GPUs are faster (even for SVD)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And, torch.sparse (cuSparse) is good (for the chebyshev iterations)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GPU memory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importance of parallelization falters…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0" l="32313" r="0" t="0"/>
          <a:stretch/>
        </p:blipFill>
        <p:spPr>
          <a:xfrm>
            <a:off x="3274737" y="1841350"/>
            <a:ext cx="1503926" cy="10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2915800" y="2908875"/>
            <a:ext cx="22218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(At least at Northeastern)</a:t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2408350" y="2390175"/>
            <a:ext cx="423000" cy="24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5464200" y="2048325"/>
            <a:ext cx="3086100" cy="26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have already seen 10 % time increases in the chebyshev step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72" name="Google Shape;2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further (cython, more pytorch, and dax)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 hunches, combine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 useable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Academic recommender system: How can we find relevant reviewers, and papers to cite?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GNNs: Another strategy (Sandeep and Hui)</a:t>
            </a:r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3407900" y="2271600"/>
            <a:ext cx="165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Encoder</a:t>
            </a:r>
            <a:endParaRPr/>
          </a:p>
        </p:txBody>
      </p:sp>
      <p:sp>
        <p:nvSpPr>
          <p:cNvPr id="279" name="Google Shape;279;p32"/>
          <p:cNvSpPr txBox="1"/>
          <p:nvPr/>
        </p:nvSpPr>
        <p:spPr>
          <a:xfrm>
            <a:off x="2842400" y="1551800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Citation Graph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3498200" y="1941350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3331850" y="2976100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Combined Features (Context + Text)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282" name="Google Shape;282;p32"/>
          <p:cNvSpPr/>
          <p:nvPr/>
        </p:nvSpPr>
        <p:spPr>
          <a:xfrm>
            <a:off x="4107800" y="272302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"/>
          <p:cNvSpPr txBox="1"/>
          <p:nvPr/>
        </p:nvSpPr>
        <p:spPr>
          <a:xfrm>
            <a:off x="4395100" y="156710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highlight>
                  <a:srgbClr val="FFFFFF"/>
                </a:highlight>
              </a:rPr>
              <a:t>Node Features (Text)</a:t>
            </a:r>
            <a:endParaRPr>
              <a:solidFill>
                <a:srgbClr val="B45F06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32"/>
          <p:cNvSpPr/>
          <p:nvPr/>
        </p:nvSpPr>
        <p:spPr>
          <a:xfrm>
            <a:off x="4641200" y="1941350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GNN</a:t>
            </a:r>
            <a:endParaRPr/>
          </a:p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strategy: Use a graph neural network</a:t>
            </a:r>
            <a:endParaRPr/>
          </a:p>
        </p:txBody>
      </p:sp>
      <p:pic>
        <p:nvPicPr>
          <p:cNvPr id="291" name="Google Shape;2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3"/>
          <p:cNvSpPr txBox="1"/>
          <p:nvPr/>
        </p:nvSpPr>
        <p:spPr>
          <a:xfrm>
            <a:off x="593025" y="127075"/>
            <a:ext cx="75792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Slide courtesy of Melissa! Figures are from Peter.</a:t>
            </a:r>
            <a:endParaRPr sz="2000"/>
          </a:p>
        </p:txBody>
      </p:sp>
      <p:sp>
        <p:nvSpPr>
          <p:cNvPr id="293" name="Google Shape;293;p33"/>
          <p:cNvSpPr txBox="1"/>
          <p:nvPr/>
        </p:nvSpPr>
        <p:spPr>
          <a:xfrm>
            <a:off x="311700" y="866000"/>
            <a:ext cx="8520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Melissa, Shabnam, Abteen, Peter 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picture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We want to build a usable system</a:t>
            </a:r>
            <a:endParaRPr sz="2000"/>
          </a:p>
        </p:txBody>
      </p:sp>
      <p:sp>
        <p:nvSpPr>
          <p:cNvPr id="300" name="Google Shape;300;p34"/>
          <p:cNvSpPr/>
          <p:nvPr/>
        </p:nvSpPr>
        <p:spPr>
          <a:xfrm>
            <a:off x="1064800" y="1836325"/>
            <a:ext cx="5143500" cy="293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3185425" y="2285400"/>
            <a:ext cx="23235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/>
        </p:nvSpPr>
        <p:spPr>
          <a:xfrm>
            <a:off x="1493425" y="2332625"/>
            <a:ext cx="169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Paper ID:</a:t>
            </a:r>
            <a:endParaRPr sz="2200"/>
          </a:p>
        </p:txBody>
      </p:sp>
      <p:sp>
        <p:nvSpPr>
          <p:cNvPr id="303" name="Google Shape;303;p34"/>
          <p:cNvSpPr/>
          <p:nvPr/>
        </p:nvSpPr>
        <p:spPr>
          <a:xfrm>
            <a:off x="2959775" y="3077075"/>
            <a:ext cx="857400" cy="69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/>
        </p:nvSpPr>
        <p:spPr>
          <a:xfrm>
            <a:off x="1493425" y="3948125"/>
            <a:ext cx="21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</a:t>
            </a:r>
            <a:r>
              <a:rPr lang="en" sz="2300"/>
              <a:t>elated work</a:t>
            </a:r>
            <a:endParaRPr sz="2400"/>
          </a:p>
        </p:txBody>
      </p:sp>
      <p:sp>
        <p:nvSpPr>
          <p:cNvPr id="305" name="Google Shape;305;p34"/>
          <p:cNvSpPr txBox="1"/>
          <p:nvPr/>
        </p:nvSpPr>
        <p:spPr>
          <a:xfrm>
            <a:off x="3817175" y="3934325"/>
            <a:ext cx="212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Reviewers?</a:t>
            </a:r>
            <a:endParaRPr sz="2400"/>
          </a:p>
        </p:txBody>
      </p:sp>
      <p:sp>
        <p:nvSpPr>
          <p:cNvPr id="306" name="Google Shape;306;p34"/>
          <p:cNvSpPr txBox="1"/>
          <p:nvPr/>
        </p:nvSpPr>
        <p:spPr>
          <a:xfrm>
            <a:off x="6456450" y="1543050"/>
            <a:ext cx="23235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Our embedding strategies are making progress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(We have finished 40 graph pieces for Prone, and the GNN team is readying their code for the semantic scholar graph)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Evaluation (finalizing metrics, and readying experiments)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The larger system: 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Our Amazon credits are coming soon (hopefully can launch a simple web server)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When embeddings are complete, we will distribute them!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citation graph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 can be seen as nodes in a graph: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 1 =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 2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 3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Papers cite each other. If Paper 1 cites Paper 2 and  Paper 2 cites Paper 3, the resulting ‘citation’ graph: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546075" y="1624750"/>
            <a:ext cx="378300" cy="37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546075" y="2117800"/>
            <a:ext cx="378300" cy="378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546075" y="2571750"/>
            <a:ext cx="378300" cy="378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607725" y="3789150"/>
            <a:ext cx="378300" cy="378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150750" y="3789150"/>
            <a:ext cx="378300" cy="378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394375" y="4703625"/>
            <a:ext cx="378300" cy="3783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4" name="Google Shape;74;p15"/>
          <p:cNvCxnSpPr>
            <a:stCxn id="71" idx="6"/>
            <a:endCxn id="72" idx="2"/>
          </p:cNvCxnSpPr>
          <p:nvPr/>
        </p:nvCxnSpPr>
        <p:spPr>
          <a:xfrm>
            <a:off x="1986025" y="3978300"/>
            <a:ext cx="116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73" idx="7"/>
            <a:endCxn id="72" idx="3"/>
          </p:cNvCxnSpPr>
          <p:nvPr/>
        </p:nvCxnSpPr>
        <p:spPr>
          <a:xfrm flipH="1" rot="10800000">
            <a:off x="2717274" y="4111926"/>
            <a:ext cx="489000" cy="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create embeddings from this input?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Turn the graph to vectors (photo courtesy of Vatsal </a:t>
            </a:r>
            <a:r>
              <a:rPr lang="en" sz="800"/>
              <a:t>https://towardsdatascience.com/node2vec-explained-db86a319e9ab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can be layered on top of other models, such as BERT, to compute stuff.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14258"/>
          <a:stretch/>
        </p:blipFill>
        <p:spPr>
          <a:xfrm>
            <a:off x="417050" y="2063450"/>
            <a:ext cx="8128352" cy="29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Strategies that we are exploring: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Algebra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nets: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GNNs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models (Specter, Scibert,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Hallowed tradition…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936950" y="932325"/>
            <a:ext cx="122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2212"/>
              <a:t>ProNE </a:t>
            </a:r>
            <a:endParaRPr sz="22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812"/>
          </a:p>
        </p:txBody>
      </p:sp>
      <p:sp>
        <p:nvSpPr>
          <p:cNvPr id="95" name="Google Shape;95;p18"/>
          <p:cNvSpPr/>
          <p:nvPr/>
        </p:nvSpPr>
        <p:spPr>
          <a:xfrm>
            <a:off x="203300" y="1530350"/>
            <a:ext cx="2689200" cy="33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047250" y="2023850"/>
            <a:ext cx="1119600" cy="84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321600" y="1412950"/>
            <a:ext cx="2247900" cy="1951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 flipH="1" rot="10800000">
            <a:off x="5253500" y="3455225"/>
            <a:ext cx="1316100" cy="1210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780350" y="1942425"/>
            <a:ext cx="1316100" cy="937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128275" y="1337300"/>
            <a:ext cx="111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x 14</a:t>
            </a:r>
            <a:endParaRPr sz="2300"/>
          </a:p>
        </p:txBody>
      </p:sp>
      <p:sp>
        <p:nvSpPr>
          <p:cNvPr id="101" name="Google Shape;101;p18"/>
          <p:cNvSpPr/>
          <p:nvPr/>
        </p:nvSpPr>
        <p:spPr>
          <a:xfrm>
            <a:off x="6765225" y="3333075"/>
            <a:ext cx="2067000" cy="1658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147" y="3546000"/>
            <a:ext cx="1221779" cy="12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394600" y="1927300"/>
            <a:ext cx="364800" cy="3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815725" y="2257725"/>
            <a:ext cx="332700" cy="31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8"/>
          <p:cNvCxnSpPr>
            <a:stCxn id="103" idx="5"/>
            <a:endCxn id="104" idx="1"/>
          </p:cNvCxnSpPr>
          <p:nvPr/>
        </p:nvCxnSpPr>
        <p:spPr>
          <a:xfrm>
            <a:off x="705976" y="2231762"/>
            <a:ext cx="158400" cy="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8"/>
          <p:cNvSpPr/>
          <p:nvPr/>
        </p:nvSpPr>
        <p:spPr>
          <a:xfrm rot="7065907">
            <a:off x="1242430" y="2107727"/>
            <a:ext cx="365141" cy="380631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 rot="7066976">
            <a:off x="855305" y="1755357"/>
            <a:ext cx="328239" cy="32319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8"/>
          <p:cNvCxnSpPr>
            <a:stCxn id="106" idx="3"/>
            <a:endCxn id="107" idx="0"/>
          </p:cNvCxnSpPr>
          <p:nvPr/>
        </p:nvCxnSpPr>
        <p:spPr>
          <a:xfrm rot="10800000">
            <a:off x="1168530" y="1978962"/>
            <a:ext cx="192300" cy="15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/>
          <p:nvPr/>
        </p:nvSpPr>
        <p:spPr>
          <a:xfrm>
            <a:off x="384875" y="2420400"/>
            <a:ext cx="364800" cy="3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144350" y="2606175"/>
            <a:ext cx="364800" cy="3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8"/>
          <p:cNvCxnSpPr>
            <a:stCxn id="109" idx="5"/>
            <a:endCxn id="110" idx="2"/>
          </p:cNvCxnSpPr>
          <p:nvPr/>
        </p:nvCxnSpPr>
        <p:spPr>
          <a:xfrm>
            <a:off x="696251" y="2724862"/>
            <a:ext cx="448200" cy="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7" idx="6"/>
            <a:endCxn id="104" idx="0"/>
          </p:cNvCxnSpPr>
          <p:nvPr/>
        </p:nvCxnSpPr>
        <p:spPr>
          <a:xfrm>
            <a:off x="942925" y="2062153"/>
            <a:ext cx="393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stCxn id="103" idx="7"/>
            <a:endCxn id="107" idx="5"/>
          </p:cNvCxnSpPr>
          <p:nvPr/>
        </p:nvCxnSpPr>
        <p:spPr>
          <a:xfrm flipH="1" rot="10800000">
            <a:off x="705976" y="1975938"/>
            <a:ext cx="153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stCxn id="109" idx="0"/>
            <a:endCxn id="103" idx="4"/>
          </p:cNvCxnSpPr>
          <p:nvPr/>
        </p:nvCxnSpPr>
        <p:spPr>
          <a:xfrm flipH="1" rot="10800000">
            <a:off x="567275" y="2283900"/>
            <a:ext cx="9600" cy="1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stCxn id="110" idx="1"/>
            <a:endCxn id="104" idx="5"/>
          </p:cNvCxnSpPr>
          <p:nvPr/>
        </p:nvCxnSpPr>
        <p:spPr>
          <a:xfrm rot="10800000">
            <a:off x="1099674" y="2528813"/>
            <a:ext cx="9810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8"/>
          <p:cNvSpPr/>
          <p:nvPr/>
        </p:nvSpPr>
        <p:spPr>
          <a:xfrm rot="5400000">
            <a:off x="1569949" y="2796075"/>
            <a:ext cx="761400" cy="506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426" y="1993650"/>
            <a:ext cx="1778337" cy="121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1591450" y="1670125"/>
            <a:ext cx="10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tSVD</a:t>
            </a:r>
            <a:endParaRPr b="1" sz="2200"/>
          </a:p>
        </p:txBody>
      </p:sp>
      <p:sp>
        <p:nvSpPr>
          <p:cNvPr id="119" name="Google Shape;119;p18"/>
          <p:cNvSpPr txBox="1"/>
          <p:nvPr/>
        </p:nvSpPr>
        <p:spPr>
          <a:xfrm>
            <a:off x="4321600" y="1516750"/>
            <a:ext cx="2247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Spectral Clustering</a:t>
            </a:r>
            <a:endParaRPr b="1" sz="1700"/>
          </a:p>
        </p:txBody>
      </p:sp>
      <p:sp>
        <p:nvSpPr>
          <p:cNvPr id="120" name="Google Shape;120;p18"/>
          <p:cNvSpPr/>
          <p:nvPr/>
        </p:nvSpPr>
        <p:spPr>
          <a:xfrm>
            <a:off x="7066725" y="3769425"/>
            <a:ext cx="1464000" cy="93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7034775" y="4031175"/>
            <a:ext cx="15279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Embeddings</a:t>
            </a:r>
            <a:endParaRPr b="1" sz="1700"/>
          </a:p>
        </p:txBody>
      </p:sp>
      <p:sp>
        <p:nvSpPr>
          <p:cNvPr id="122" name="Google Shape;122;p18"/>
          <p:cNvSpPr txBox="1"/>
          <p:nvPr/>
        </p:nvSpPr>
        <p:spPr>
          <a:xfrm>
            <a:off x="6780350" y="4096125"/>
            <a:ext cx="332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632375" y="3393600"/>
            <a:ext cx="3327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6782838" y="3376956"/>
            <a:ext cx="6363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SVD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 to extract: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97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relationships between vectors in this input matrix? Are there any? Can we encode that in our output?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xtract local graph info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Global info: 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983225" y="2395475"/>
            <a:ext cx="5901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3724800" y="2568413"/>
            <a:ext cx="847200" cy="22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4723475" y="2360513"/>
            <a:ext cx="325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[0, 0.3, …. 0.3135]</a:t>
            </a:r>
            <a:endParaRPr sz="2400"/>
          </a:p>
        </p:txBody>
      </p:sp>
      <p:sp>
        <p:nvSpPr>
          <p:cNvPr id="134" name="Google Shape;134;p19"/>
          <p:cNvSpPr txBox="1"/>
          <p:nvPr/>
        </p:nvSpPr>
        <p:spPr>
          <a:xfrm>
            <a:off x="3036450" y="1822775"/>
            <a:ext cx="544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This is a paper! (node in the graph)</a:t>
            </a:r>
            <a:endParaRPr sz="2100"/>
          </a:p>
        </p:txBody>
      </p:sp>
      <p:sp>
        <p:nvSpPr>
          <p:cNvPr id="135" name="Google Shape;135;p19"/>
          <p:cNvSpPr txBox="1"/>
          <p:nvPr/>
        </p:nvSpPr>
        <p:spPr>
          <a:xfrm>
            <a:off x="2786575" y="4155025"/>
            <a:ext cx="325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[0, 0.3, …. 0.3135]</a:t>
            </a:r>
            <a:endParaRPr sz="2400"/>
          </a:p>
        </p:txBody>
      </p:sp>
      <p:sp>
        <p:nvSpPr>
          <p:cNvPr id="136" name="Google Shape;136;p19"/>
          <p:cNvSpPr txBox="1"/>
          <p:nvPr/>
        </p:nvSpPr>
        <p:spPr>
          <a:xfrm>
            <a:off x="2488000" y="3412375"/>
            <a:ext cx="4600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Change this, to encode relationships in that</a:t>
            </a:r>
            <a:endParaRPr sz="1800"/>
          </a:p>
        </p:txBody>
      </p:sp>
      <p:sp>
        <p:nvSpPr>
          <p:cNvPr id="137" name="Google Shape;137;p19"/>
          <p:cNvSpPr/>
          <p:nvPr/>
        </p:nvSpPr>
        <p:spPr>
          <a:xfrm>
            <a:off x="7088500" y="3644775"/>
            <a:ext cx="364800" cy="226800"/>
          </a:xfrm>
          <a:prstGeom prst="rightArrow">
            <a:avLst>
              <a:gd fmla="val 51874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7628500" y="3629875"/>
            <a:ext cx="364800" cy="356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049625" y="3960300"/>
            <a:ext cx="332700" cy="317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19"/>
          <p:cNvCxnSpPr>
            <a:stCxn id="138" idx="5"/>
            <a:endCxn id="139" idx="1"/>
          </p:cNvCxnSpPr>
          <p:nvPr/>
        </p:nvCxnSpPr>
        <p:spPr>
          <a:xfrm>
            <a:off x="7939876" y="3934337"/>
            <a:ext cx="158400" cy="72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9"/>
          <p:cNvSpPr/>
          <p:nvPr/>
        </p:nvSpPr>
        <p:spPr>
          <a:xfrm rot="7065907">
            <a:off x="8476330" y="3810302"/>
            <a:ext cx="365141" cy="380631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 rot="7066976">
            <a:off x="8089205" y="3457932"/>
            <a:ext cx="328239" cy="323193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19"/>
          <p:cNvCxnSpPr>
            <a:stCxn id="141" idx="3"/>
            <a:endCxn id="142" idx="0"/>
          </p:cNvCxnSpPr>
          <p:nvPr/>
        </p:nvCxnSpPr>
        <p:spPr>
          <a:xfrm rot="10800000">
            <a:off x="8402430" y="3681537"/>
            <a:ext cx="192300" cy="15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9"/>
          <p:cNvSpPr/>
          <p:nvPr/>
        </p:nvSpPr>
        <p:spPr>
          <a:xfrm>
            <a:off x="7618775" y="4122975"/>
            <a:ext cx="364800" cy="356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8378250" y="4308750"/>
            <a:ext cx="364800" cy="3567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19"/>
          <p:cNvCxnSpPr>
            <a:stCxn id="144" idx="5"/>
            <a:endCxn id="145" idx="2"/>
          </p:cNvCxnSpPr>
          <p:nvPr/>
        </p:nvCxnSpPr>
        <p:spPr>
          <a:xfrm>
            <a:off x="7930151" y="4427437"/>
            <a:ext cx="448200" cy="59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>
            <a:stCxn id="142" idx="6"/>
            <a:endCxn id="139" idx="0"/>
          </p:cNvCxnSpPr>
          <p:nvPr/>
        </p:nvCxnSpPr>
        <p:spPr>
          <a:xfrm>
            <a:off x="8176825" y="3764728"/>
            <a:ext cx="39300" cy="195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>
            <a:stCxn id="138" idx="7"/>
            <a:endCxn id="142" idx="5"/>
          </p:cNvCxnSpPr>
          <p:nvPr/>
        </p:nvCxnSpPr>
        <p:spPr>
          <a:xfrm flipH="1" rot="10800000">
            <a:off x="7939876" y="3678513"/>
            <a:ext cx="153900" cy="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stCxn id="144" idx="0"/>
            <a:endCxn id="138" idx="4"/>
          </p:cNvCxnSpPr>
          <p:nvPr/>
        </p:nvCxnSpPr>
        <p:spPr>
          <a:xfrm flipH="1" rot="10800000">
            <a:off x="7801175" y="3986475"/>
            <a:ext cx="9600" cy="136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9"/>
          <p:cNvCxnSpPr>
            <a:stCxn id="145" idx="1"/>
            <a:endCxn id="139" idx="5"/>
          </p:cNvCxnSpPr>
          <p:nvPr/>
        </p:nvCxnSpPr>
        <p:spPr>
          <a:xfrm rot="10800000">
            <a:off x="8333574" y="4231388"/>
            <a:ext cx="98100" cy="129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9"/>
          <p:cNvSpPr/>
          <p:nvPr/>
        </p:nvSpPr>
        <p:spPr>
          <a:xfrm>
            <a:off x="3421950" y="3813988"/>
            <a:ext cx="448200" cy="31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Prefactor Step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32336" t="0"/>
          <a:stretch/>
        </p:blipFill>
        <p:spPr>
          <a:xfrm>
            <a:off x="1581513" y="1613600"/>
            <a:ext cx="5980974" cy="19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667" y="0"/>
            <a:ext cx="2519225" cy="1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11700" y="445025"/>
            <a:ext cx="8520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(Singular Value Decomposition)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(The fundamental theorem of linear algebra)</a:t>
            </a:r>
            <a:endParaRPr sz="1800"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Eigen decomposition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orthonormal eigenbasis of the transformed input data, </a:t>
            </a:r>
            <a:r>
              <a:rPr lang="en"/>
              <a:t>scaled by the singular values,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singular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right orthonormal basis of the original vector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42722" t="0"/>
          <a:stretch/>
        </p:blipFill>
        <p:spPr>
          <a:xfrm>
            <a:off x="311700" y="1675325"/>
            <a:ext cx="5237299" cy="10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667" y="0"/>
            <a:ext cx="2519225" cy="1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