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60" r:id="rId4"/>
    <p:sldId id="261" r:id="rId5"/>
    <p:sldId id="272" r:id="rId6"/>
    <p:sldId id="273" r:id="rId7"/>
    <p:sldId id="274" r:id="rId8"/>
    <p:sldId id="275" r:id="rId9"/>
    <p:sldId id="276" r:id="rId10"/>
    <p:sldId id="277" r:id="rId11"/>
    <p:sldId id="278" r:id="rId12"/>
    <p:sldId id="262" r:id="rId13"/>
    <p:sldId id="280" r:id="rId14"/>
    <p:sldId id="281" r:id="rId15"/>
    <p:sldId id="282" r:id="rId16"/>
    <p:sldId id="283" r:id="rId17"/>
    <p:sldId id="263" r:id="rId18"/>
    <p:sldId id="264" r:id="rId19"/>
    <p:sldId id="265" r:id="rId20"/>
    <p:sldId id="266" r:id="rId21"/>
    <p:sldId id="267" r:id="rId22"/>
    <p:sldId id="268" r:id="rId23"/>
    <p:sldId id="269" r:id="rId24"/>
    <p:sldId id="284" r:id="rId25"/>
    <p:sldId id="270" r:id="rId26"/>
    <p:sldId id="285" r:id="rId27"/>
    <p:sldId id="271"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7234" autoAdjust="0"/>
  </p:normalViewPr>
  <p:slideViewPr>
    <p:cSldViewPr snapToGrid="0">
      <p:cViewPr varScale="1">
        <p:scale>
          <a:sx n="89" d="100"/>
          <a:sy n="89" d="100"/>
        </p:scale>
        <p:origin x="64"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Comparison</a:t>
            </a:r>
            <a:r>
              <a:rPr lang="en-US" baseline="0" dirty="0"/>
              <a:t> of Cosine Similarity: </a:t>
            </a:r>
            <a:r>
              <a:rPr lang="en-US" baseline="0" dirty="0" err="1"/>
              <a:t>V_rw</a:t>
            </a:r>
            <a:r>
              <a:rPr lang="en-US" baseline="0" dirty="0"/>
              <a:t> and </a:t>
            </a:r>
            <a:r>
              <a:rPr lang="en-US" baseline="0" dirty="0" err="1"/>
              <a:t>V_all</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manualLayout>
          <c:layoutTarget val="inner"/>
          <c:xMode val="edge"/>
          <c:yMode val="edge"/>
          <c:x val="7.6552534448818904E-2"/>
          <c:y val="0.15116946658652394"/>
          <c:w val="0.89844746555118116"/>
          <c:h val="0.76748654235442038"/>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3-80E2-4F7A-8647-145BF12DE3F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V_rw</c:v>
                </c:pt>
                <c:pt idx="1">
                  <c:v>V_all</c:v>
                </c:pt>
              </c:strCache>
            </c:strRef>
          </c:cat>
          <c:val>
            <c:numRef>
              <c:f>Hoja1!$B$2:$B$3</c:f>
              <c:numCache>
                <c:formatCode>General</c:formatCode>
                <c:ptCount val="2"/>
                <c:pt idx="0">
                  <c:v>296400</c:v>
                </c:pt>
                <c:pt idx="1">
                  <c:v>103400</c:v>
                </c:pt>
              </c:numCache>
            </c:numRef>
          </c:val>
          <c:extLst>
            <c:ext xmlns:c16="http://schemas.microsoft.com/office/drawing/2014/chart" uri="{C3380CC4-5D6E-409C-BE32-E72D297353CC}">
              <c16:uniqueId val="{00000000-80E2-4F7A-8647-145BF12DE3F9}"/>
            </c:ext>
          </c:extLst>
        </c:ser>
        <c:dLbls>
          <c:dLblPos val="outEnd"/>
          <c:showLegendKey val="0"/>
          <c:showVal val="1"/>
          <c:showCatName val="0"/>
          <c:showSerName val="0"/>
          <c:showPercent val="0"/>
          <c:showBubbleSize val="0"/>
        </c:dLbls>
        <c:gapWidth val="219"/>
        <c:overlap val="-27"/>
        <c:axId val="1666434191"/>
        <c:axId val="365402303"/>
      </c:barChart>
      <c:catAx>
        <c:axId val="1666434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65402303"/>
        <c:crosses val="autoZero"/>
        <c:auto val="1"/>
        <c:lblAlgn val="ctr"/>
        <c:lblOffset val="100"/>
        <c:noMultiLvlLbl val="0"/>
      </c:catAx>
      <c:valAx>
        <c:axId val="365402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666434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62" b="0" i="0" u="none" strike="noStrike" kern="1200" spc="0" baseline="0" dirty="0">
                <a:solidFill>
                  <a:prstClr val="black">
                    <a:lumMod val="65000"/>
                    <a:lumOff val="35000"/>
                  </a:prstClr>
                </a:solidFill>
              </a:rPr>
              <a:t>Comparison of Cosine Similarity: </a:t>
            </a:r>
            <a:r>
              <a:rPr lang="en-US" sz="1862" b="0" i="0" u="none" strike="noStrike" kern="1200" spc="0" baseline="0" dirty="0" err="1">
                <a:solidFill>
                  <a:prstClr val="black">
                    <a:lumMod val="65000"/>
                    <a:lumOff val="35000"/>
                  </a:prstClr>
                </a:solidFill>
              </a:rPr>
              <a:t>V_rw</a:t>
            </a:r>
            <a:r>
              <a:rPr lang="en-US" sz="1862" b="0" i="0" u="none" strike="noStrike" kern="1200" spc="0" baseline="0" dirty="0">
                <a:solidFill>
                  <a:prstClr val="black">
                    <a:lumMod val="65000"/>
                    <a:lumOff val="35000"/>
                  </a:prstClr>
                </a:solidFill>
              </a:rPr>
              <a:t> and </a:t>
            </a:r>
            <a:r>
              <a:rPr lang="en-US" sz="1862" b="0" i="0" u="none" strike="noStrike" kern="1200" spc="0" baseline="0" dirty="0" err="1">
                <a:solidFill>
                  <a:prstClr val="black">
                    <a:lumMod val="65000"/>
                    <a:lumOff val="35000"/>
                  </a:prstClr>
                </a:solidFill>
              </a:rPr>
              <a:t>V_all</a:t>
            </a:r>
            <a:endParaRPr lang="en-US" sz="1862" b="0" i="0" u="none" strike="noStrike" kern="1200" spc="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s-ES"/>
        </a:p>
      </c:txPr>
    </c:title>
    <c:autoTitleDeleted val="0"/>
    <c:plotArea>
      <c:layout/>
      <c:pieChart>
        <c:varyColors val="1"/>
        <c:ser>
          <c:idx val="0"/>
          <c:order val="0"/>
          <c:tx>
            <c:strRef>
              <c:f>Hoja1!$B$1</c:f>
              <c:strCache>
                <c:ptCount val="1"/>
                <c:pt idx="0">
                  <c:v>serie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V_rw</c:v>
                </c:pt>
                <c:pt idx="1">
                  <c:v>V_all</c:v>
                </c:pt>
              </c:strCache>
            </c:strRef>
          </c:cat>
          <c:val>
            <c:numRef>
              <c:f>Hoja1!$B$2:$B$3</c:f>
              <c:numCache>
                <c:formatCode>0.00%</c:formatCode>
                <c:ptCount val="2"/>
                <c:pt idx="0">
                  <c:v>0.74</c:v>
                </c:pt>
                <c:pt idx="1">
                  <c:v>0.26</c:v>
                </c:pt>
              </c:numCache>
            </c:numRef>
          </c:val>
          <c:extLst>
            <c:ext xmlns:c16="http://schemas.microsoft.com/office/drawing/2014/chart" uri="{C3380CC4-5D6E-409C-BE32-E72D297353CC}">
              <c16:uniqueId val="{00000000-5C42-4E49-B087-0D631C450929}"/>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3-392D-4AFA-8E86-8F19BA86D8C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V_rw</c:v>
                </c:pt>
                <c:pt idx="1">
                  <c:v>V_all</c:v>
                </c:pt>
              </c:strCache>
            </c:strRef>
          </c:cat>
          <c:val>
            <c:numRef>
              <c:f>Hoja1!$B$2:$B$3</c:f>
              <c:numCache>
                <c:formatCode>General</c:formatCode>
                <c:ptCount val="2"/>
                <c:pt idx="0">
                  <c:v>280000</c:v>
                </c:pt>
                <c:pt idx="1">
                  <c:v>120000</c:v>
                </c:pt>
              </c:numCache>
            </c:numRef>
          </c:val>
          <c:extLst>
            <c:ext xmlns:c16="http://schemas.microsoft.com/office/drawing/2014/chart" uri="{C3380CC4-5D6E-409C-BE32-E72D297353CC}">
              <c16:uniqueId val="{00000000-392D-4AFA-8E86-8F19BA86D8C3}"/>
            </c:ext>
          </c:extLst>
        </c:ser>
        <c:dLbls>
          <c:dLblPos val="outEnd"/>
          <c:showLegendKey val="0"/>
          <c:showVal val="1"/>
          <c:showCatName val="0"/>
          <c:showSerName val="0"/>
          <c:showPercent val="0"/>
          <c:showBubbleSize val="0"/>
        </c:dLbls>
        <c:gapWidth val="219"/>
        <c:overlap val="-27"/>
        <c:axId val="1698226287"/>
        <c:axId val="1680633967"/>
      </c:barChart>
      <c:catAx>
        <c:axId val="1698226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680633967"/>
        <c:crosses val="autoZero"/>
        <c:auto val="1"/>
        <c:lblAlgn val="ctr"/>
        <c:lblOffset val="100"/>
        <c:noMultiLvlLbl val="0"/>
      </c:catAx>
      <c:valAx>
        <c:axId val="16806339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698226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V_rw</c:v>
                </c:pt>
                <c:pt idx="1">
                  <c:v>V_all</c:v>
                </c:pt>
              </c:strCache>
            </c:strRef>
          </c:cat>
          <c:val>
            <c:numRef>
              <c:f>Hoja1!$B$2:$B$3</c:f>
              <c:numCache>
                <c:formatCode>0%</c:formatCode>
                <c:ptCount val="2"/>
                <c:pt idx="0">
                  <c:v>0.7</c:v>
                </c:pt>
                <c:pt idx="1">
                  <c:v>0.3</c:v>
                </c:pt>
              </c:numCache>
            </c:numRef>
          </c:val>
          <c:extLst>
            <c:ext xmlns:c16="http://schemas.microsoft.com/office/drawing/2014/chart" uri="{C3380CC4-5D6E-409C-BE32-E72D297353CC}">
              <c16:uniqueId val="{00000000-6644-407F-865F-2E14C9A25EF0}"/>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Comparison</a:t>
            </a:r>
            <a:r>
              <a:rPr lang="en-US" sz="2800" b="1" baseline="0" dirty="0">
                <a:solidFill>
                  <a:schemeClr val="tx1"/>
                </a:solidFill>
              </a:rPr>
              <a:t> between </a:t>
            </a:r>
            <a:r>
              <a:rPr lang="en-US" sz="2800" b="1" baseline="0" dirty="0" err="1">
                <a:solidFill>
                  <a:schemeClr val="tx1"/>
                </a:solidFill>
              </a:rPr>
              <a:t>V_rw</a:t>
            </a:r>
            <a:r>
              <a:rPr lang="en-US" sz="2800" b="1" baseline="0" dirty="0">
                <a:solidFill>
                  <a:schemeClr val="tx1"/>
                </a:solidFill>
              </a:rPr>
              <a:t> and </a:t>
            </a:r>
            <a:r>
              <a:rPr lang="en-US" sz="2800" b="1" baseline="0" dirty="0" err="1">
                <a:solidFill>
                  <a:schemeClr val="tx1"/>
                </a:solidFill>
              </a:rPr>
              <a:t>V_predic</a:t>
            </a:r>
            <a:endParaRPr lang="en-US" sz="2800" b="1" dirty="0">
              <a:solidFill>
                <a:schemeClr val="tx1"/>
              </a:solidFill>
            </a:endParaRPr>
          </a:p>
        </c:rich>
      </c:tx>
      <c:layout>
        <c:manualLayout>
          <c:xMode val="edge"/>
          <c:yMode val="edge"/>
          <c:x val="9.7800688976377961E-2"/>
          <c:y val="4.21874974048045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879-4899-BE61-EFB873785B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7879-4899-BE61-EFB873785B69}"/>
              </c:ext>
            </c:extLst>
          </c:dPt>
          <c:dLbls>
            <c:dLbl>
              <c:idx val="0"/>
              <c:layout>
                <c:manualLayout>
                  <c:x val="-0.12727589812992121"/>
                  <c:y val="-0.18181187365822626"/>
                </c:manualLayout>
              </c:layout>
              <c:tx>
                <c:rich>
                  <a:bodyPr/>
                  <a:lstStyle/>
                  <a:p>
                    <a:fld id="{0D07E75F-3F50-4EB4-B7BD-B7B302C916BB}"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879-4899-BE61-EFB873785B69}"/>
                </c:ext>
              </c:extLst>
            </c:dLbl>
            <c:dLbl>
              <c:idx val="1"/>
              <c:layout>
                <c:manualLayout>
                  <c:x val="8.7238988681102358E-2"/>
                  <c:y val="0.12313231279943943"/>
                </c:manualLayout>
              </c:layout>
              <c:tx>
                <c:rich>
                  <a:bodyPr/>
                  <a:lstStyle/>
                  <a:p>
                    <a:fld id="{C1D41C4E-5754-49B5-85F1-2FA4AC8B0B31}"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879-4899-BE61-EFB873785B6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V_predic</c:v>
                </c:pt>
                <c:pt idx="1">
                  <c:v>V_rw</c:v>
                </c:pt>
              </c:strCache>
            </c:strRef>
          </c:cat>
          <c:val>
            <c:numRef>
              <c:f>Hoja1!$B$2:$B$3</c:f>
              <c:numCache>
                <c:formatCode>General</c:formatCode>
                <c:ptCount val="2"/>
                <c:pt idx="0">
                  <c:v>76.2</c:v>
                </c:pt>
                <c:pt idx="1">
                  <c:v>23.8</c:v>
                </c:pt>
              </c:numCache>
            </c:numRef>
          </c:val>
          <c:extLst>
            <c:ext xmlns:c16="http://schemas.microsoft.com/office/drawing/2014/chart" uri="{C3380CC4-5D6E-409C-BE32-E72D297353CC}">
              <c16:uniqueId val="{00000000-7879-4899-BE61-EFB873785B69}"/>
            </c:ext>
          </c:extLst>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ayout>
        <c:manualLayout>
          <c:xMode val="edge"/>
          <c:yMode val="edge"/>
          <c:x val="0.74725135334645665"/>
          <c:y val="0.45172124435769906"/>
          <c:w val="0.21557357283464565"/>
          <c:h val="0.1867411302447631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Comparison</a:t>
            </a:r>
            <a:r>
              <a:rPr lang="en-US" sz="2800" b="1" baseline="0" dirty="0">
                <a:solidFill>
                  <a:schemeClr val="tx1"/>
                </a:solidFill>
              </a:rPr>
              <a:t> between </a:t>
            </a:r>
            <a:r>
              <a:rPr lang="en-US" sz="2800" b="1" baseline="0" dirty="0" err="1">
                <a:solidFill>
                  <a:schemeClr val="tx1"/>
                </a:solidFill>
              </a:rPr>
              <a:t>V_rw</a:t>
            </a:r>
            <a:r>
              <a:rPr lang="en-US" sz="2800" b="1" baseline="0" dirty="0">
                <a:solidFill>
                  <a:schemeClr val="tx1"/>
                </a:solidFill>
              </a:rPr>
              <a:t> + </a:t>
            </a:r>
            <a:r>
              <a:rPr lang="en-US" sz="2800" b="1" baseline="0" dirty="0" err="1">
                <a:solidFill>
                  <a:schemeClr val="tx1"/>
                </a:solidFill>
              </a:rPr>
              <a:t>V_all</a:t>
            </a:r>
            <a:r>
              <a:rPr lang="en-US" sz="2800" b="1" baseline="0" dirty="0">
                <a:solidFill>
                  <a:schemeClr val="tx1"/>
                </a:solidFill>
              </a:rPr>
              <a:t> and </a:t>
            </a:r>
            <a:r>
              <a:rPr lang="en-US" sz="2800" b="1" baseline="0" dirty="0" err="1">
                <a:solidFill>
                  <a:schemeClr val="tx1"/>
                </a:solidFill>
              </a:rPr>
              <a:t>V_predic</a:t>
            </a:r>
            <a:endParaRPr lang="en-US" sz="2800" b="1" dirty="0">
              <a:solidFill>
                <a:schemeClr val="tx1"/>
              </a:solidFill>
            </a:endParaRPr>
          </a:p>
        </c:rich>
      </c:tx>
      <c:layout>
        <c:manualLayout>
          <c:xMode val="edge"/>
          <c:yMode val="edge"/>
          <c:x val="9.7800688976377961E-2"/>
          <c:y val="4.21874974048045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879-4899-BE61-EFB873785B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7879-4899-BE61-EFB873785B69}"/>
              </c:ext>
            </c:extLst>
          </c:dPt>
          <c:dLbls>
            <c:dLbl>
              <c:idx val="0"/>
              <c:layout>
                <c:manualLayout>
                  <c:x val="-0.12727589812992121"/>
                  <c:y val="-0.18181187365822626"/>
                </c:manualLayout>
              </c:layout>
              <c:tx>
                <c:rich>
                  <a:bodyPr/>
                  <a:lstStyle/>
                  <a:p>
                    <a:fld id="{0D07E75F-3F50-4EB4-B7BD-B7B302C916BB}"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879-4899-BE61-EFB873785B69}"/>
                </c:ext>
              </c:extLst>
            </c:dLbl>
            <c:dLbl>
              <c:idx val="1"/>
              <c:layout>
                <c:manualLayout>
                  <c:x val="8.7238988681102358E-2"/>
                  <c:y val="0.12313231279943943"/>
                </c:manualLayout>
              </c:layout>
              <c:tx>
                <c:rich>
                  <a:bodyPr/>
                  <a:lstStyle/>
                  <a:p>
                    <a:fld id="{C1D41C4E-5754-49B5-85F1-2FA4AC8B0B31}"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879-4899-BE61-EFB873785B6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V_predic</c:v>
                </c:pt>
                <c:pt idx="1">
                  <c:v>V_all</c:v>
                </c:pt>
              </c:strCache>
            </c:strRef>
          </c:cat>
          <c:val>
            <c:numRef>
              <c:f>Hoja1!$B$2:$B$3</c:f>
              <c:numCache>
                <c:formatCode>0%</c:formatCode>
                <c:ptCount val="2"/>
                <c:pt idx="0">
                  <c:v>0.87</c:v>
                </c:pt>
                <c:pt idx="1">
                  <c:v>0.13</c:v>
                </c:pt>
              </c:numCache>
            </c:numRef>
          </c:val>
          <c:extLst>
            <c:ext xmlns:c16="http://schemas.microsoft.com/office/drawing/2014/chart" uri="{C3380CC4-5D6E-409C-BE32-E72D297353CC}">
              <c16:uniqueId val="{00000000-7879-4899-BE61-EFB873785B69}"/>
            </c:ext>
          </c:extLst>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ayout>
        <c:manualLayout>
          <c:xMode val="edge"/>
          <c:yMode val="edge"/>
          <c:x val="0.74725135334645665"/>
          <c:y val="0.45172124435769906"/>
          <c:w val="0.21557357283464565"/>
          <c:h val="0.1867411302447631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4BBD9-554B-4B41-90BF-CDDF58BD666F}" type="datetimeFigureOut">
              <a:rPr lang="es-ES" smtClean="0"/>
              <a:t>02/08/2023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949D4-2909-4B77-96CD-903411077F83}" type="slidenum">
              <a:rPr lang="es-ES" smtClean="0"/>
              <a:t>‹Nº›</a:t>
            </a:fld>
            <a:endParaRPr lang="es-ES"/>
          </a:p>
        </p:txBody>
      </p:sp>
    </p:spTree>
    <p:extLst>
      <p:ext uri="{BB962C8B-B14F-4D97-AF65-F5344CB8AC3E}">
        <p14:creationId xmlns:p14="http://schemas.microsoft.com/office/powerpoint/2010/main" val="223963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4ab58d86b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4ab58d86b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4ab58d86b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4ab58d86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b70fd879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b70fd879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e4ab58d86b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e4ab58d86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4cf3917d3_3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1e4cf3917d3_3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We cluster our references, but (question)</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Take the green references because we believe they are almost the same as those of the related work.</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we take the longest and most compact group</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And they are the most closely related to each other and with the paper.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e4ab58d8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e4ab58d8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b70fd879b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b70fd879b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526d11d8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526d11d8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b70fd879b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b70fd879b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b70fd879b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b70fd879b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526d11d8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526d11d8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just compute the vector from rw, it is usually better than using all of the references. Isn’t clear what the two conditions are.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4cf3917d3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4cf3917d3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526d11d8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526d11d8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times that one cosine is better than the other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526d11d8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526d11d8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526d11d8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526d11d8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526d11d8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526d11d8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403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526d11d8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526d11d8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4cf3917d3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4cf3917d3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4cf3917d3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4cf3917d3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4cf3917d3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4cf3917d3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4cf3917d3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4cf3917d3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4ab58d86b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e4ab58d86b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e4cf3917d3_3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e4cf3917d3_3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4cf3917d3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e4cf3917d3_3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EA8F-2373-2B4B-8E82-DA1C6B6A3F3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5D849C1-2EF9-EEE9-4BF1-28DFDCC5D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4B5711C-B19B-02F6-8701-6C9E555BEA0F}"/>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74CCBE0B-E7AA-A4EE-8FA2-BCDB278FDB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710D41-5578-A479-0822-D8D6AE81F645}"/>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400755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D28C4-4C03-5906-5608-89C1116FAA1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F76F6F1-F78D-3950-7975-61906A5F343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506311-4C3B-F0ED-06DD-40E8128E99EA}"/>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1E2FFB95-FB2B-152A-BFFF-DE822633A2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957FB7-0626-7E3B-F91C-95E61E735096}"/>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54299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43086B-7860-C44B-39E4-A186FB2C538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9908D3-C005-05DC-D0EA-0183492618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7A15837-96BA-550D-4B1A-96DF334CD235}"/>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1FF1AD3B-1E4A-7041-BC68-E89D8FDF04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E266D4-A82E-B199-AC3F-B0634FCBE205}"/>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82394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08657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1792A-C61E-2497-A757-821B8E9C1C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23ACA8B-C714-D78B-DF1E-000E9197057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AA0141D-03B2-EEC6-C93C-6D5FDAB77689}"/>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11F0C84C-5BC5-85FB-4E1C-3F15F7C577A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60E701D-3B17-CF1C-4BCB-B42D95B62C8C}"/>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147116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0C747-6901-45B9-C3DE-5A4ABE8C10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DDE3BC-2E47-BFEC-8F1F-653C28980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071D470-ED28-3CB5-6AD6-F01FF94A9949}"/>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143D0717-5DC0-3AA4-79B5-412FCAB4A9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AE004A-87AC-F0F7-7C16-EFEEDF74D7F3}"/>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422566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C5169-E1AD-720F-AB2B-1520ED2A95F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841AEC-094E-1505-894D-574F05480C0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8455BCB-AF70-1A28-5E18-2C637F8599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1146D81-4E9E-A843-28EB-93D74140E51C}"/>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6" name="Marcador de pie de página 5">
            <a:extLst>
              <a:ext uri="{FF2B5EF4-FFF2-40B4-BE49-F238E27FC236}">
                <a16:creationId xmlns:a16="http://schemas.microsoft.com/office/drawing/2014/main" id="{141375A2-78FA-54DF-D619-EFC5F7BC50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8DC2B8-DE59-4CF0-AB2B-57AB38CCAF69}"/>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105172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F8BA2-C8D9-C3E4-8E7C-43E452962AE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830527E-E535-F78E-9B73-370E0FA0B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5EE9D6E-DE0D-79CC-2868-01C60031251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82131C5-6F58-EF2F-4F99-314AA0B89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01AEB00-C1A3-C41D-CEC7-D98CC97920C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D624CD6-DD92-A975-2A4F-62F754D0F905}"/>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8" name="Marcador de pie de página 7">
            <a:extLst>
              <a:ext uri="{FF2B5EF4-FFF2-40B4-BE49-F238E27FC236}">
                <a16:creationId xmlns:a16="http://schemas.microsoft.com/office/drawing/2014/main" id="{FA939084-8BAE-35EF-67D6-BB8B598AEE8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01D638A-3346-A475-6F8E-BC54428A6161}"/>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71929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480E4-0643-6A84-1BCF-8C2EFDB90D6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26349B7-87B8-D97C-0A1D-78A2DA9CA840}"/>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4" name="Marcador de pie de página 3">
            <a:extLst>
              <a:ext uri="{FF2B5EF4-FFF2-40B4-BE49-F238E27FC236}">
                <a16:creationId xmlns:a16="http://schemas.microsoft.com/office/drawing/2014/main" id="{828FFA65-2CFE-9375-0ECE-83CC7F6219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B846A81-BB8F-12BE-BAA6-38B802135AA4}"/>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272685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28CB7B-9C0D-200E-EF44-D84F783970EC}"/>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3" name="Marcador de pie de página 2">
            <a:extLst>
              <a:ext uri="{FF2B5EF4-FFF2-40B4-BE49-F238E27FC236}">
                <a16:creationId xmlns:a16="http://schemas.microsoft.com/office/drawing/2014/main" id="{643611E5-9A18-F37A-E4F3-BD8F77FDB6B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E77DCCE-99CF-9693-57AD-E26EDA13F7B1}"/>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283043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4D6AEE-4B0E-494A-B7D6-BDDF19ABB5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FCBEDE0-1C47-F578-9768-B4D0BA1A6D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07FC9B5-8C09-F0B6-1CD1-DB28C03A5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4AD5D3-238B-AC02-B37C-CFCDF240FDAF}"/>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6" name="Marcador de pie de página 5">
            <a:extLst>
              <a:ext uri="{FF2B5EF4-FFF2-40B4-BE49-F238E27FC236}">
                <a16:creationId xmlns:a16="http://schemas.microsoft.com/office/drawing/2014/main" id="{019FF9F2-5132-CDC2-8174-1661651344B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420C23A-1C88-9E50-6F48-4C8DBF0D877D}"/>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340181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B90A2-B84D-0C9A-11BA-50FC30C262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A336207-C84D-C8A6-B7B6-033BD0388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7D22180-BB9B-6825-0CB3-CE73D311B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E0F545-6DD1-923E-5C7C-4EEF0AEE31FA}"/>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6" name="Marcador de pie de página 5">
            <a:extLst>
              <a:ext uri="{FF2B5EF4-FFF2-40B4-BE49-F238E27FC236}">
                <a16:creationId xmlns:a16="http://schemas.microsoft.com/office/drawing/2014/main" id="{45F3AFB2-AC97-E2D6-9C60-15C8334EB7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2DA51BA-E600-6501-3269-A54FBC03194B}"/>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320437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2CCA73B-B8B4-4DD1-7950-C3418FF98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9647BDF-612D-48AD-A64A-E72969111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1DFFAF-3061-11F7-9E8E-8ECC0E16F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C402FF82-8BD4-DAA5-A372-FC011AC60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CCC7FFF-F878-BC83-B7C7-36A224C76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6D23-CE51-4765-959F-373754A41DF2}" type="slidenum">
              <a:rPr lang="es-ES" smtClean="0"/>
              <a:t>‹Nº›</a:t>
            </a:fld>
            <a:endParaRPr lang="es-ES"/>
          </a:p>
        </p:txBody>
      </p:sp>
    </p:spTree>
    <p:extLst>
      <p:ext uri="{BB962C8B-B14F-4D97-AF65-F5344CB8AC3E}">
        <p14:creationId xmlns:p14="http://schemas.microsoft.com/office/powerpoint/2010/main" val="79771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B6EF2-3BC1-C057-76C9-DE0A9DF9742E}"/>
              </a:ext>
            </a:extLst>
          </p:cNvPr>
          <p:cNvSpPr>
            <a:spLocks noGrp="1"/>
          </p:cNvSpPr>
          <p:nvPr>
            <p:ph type="ctrTitle"/>
          </p:nvPr>
        </p:nvSpPr>
        <p:spPr/>
        <p:txBody>
          <a:bodyPr/>
          <a:lstStyle/>
          <a:p>
            <a:r>
              <a:rPr lang="es-ES" dirty="0" err="1"/>
              <a:t>Related</a:t>
            </a:r>
            <a:r>
              <a:rPr lang="es-ES" dirty="0"/>
              <a:t> </a:t>
            </a:r>
            <a:r>
              <a:rPr lang="es-ES" dirty="0" err="1"/>
              <a:t>Work</a:t>
            </a:r>
            <a:r>
              <a:rPr lang="es-ES" dirty="0"/>
              <a:t> </a:t>
            </a:r>
            <a:r>
              <a:rPr lang="es-ES" dirty="0" err="1"/>
              <a:t>Hypothesis</a:t>
            </a:r>
            <a:endParaRPr lang="es-ES" dirty="0"/>
          </a:p>
        </p:txBody>
      </p:sp>
      <p:sp>
        <p:nvSpPr>
          <p:cNvPr id="3" name="Subtítulo 2">
            <a:extLst>
              <a:ext uri="{FF2B5EF4-FFF2-40B4-BE49-F238E27FC236}">
                <a16:creationId xmlns:a16="http://schemas.microsoft.com/office/drawing/2014/main" id="{21A9BD75-054D-5819-DD6D-2C30AF249FE0}"/>
              </a:ext>
            </a:extLst>
          </p:cNvPr>
          <p:cNvSpPr>
            <a:spLocks noGrp="1"/>
          </p:cNvSpPr>
          <p:nvPr>
            <p:ph type="subTitle" idx="1"/>
          </p:nvPr>
        </p:nvSpPr>
        <p:spPr/>
        <p:txBody>
          <a:bodyPr/>
          <a:lstStyle/>
          <a:p>
            <a:r>
              <a:rPr lang="es-ES" dirty="0"/>
              <a:t>Rodolfo Zevallos</a:t>
            </a:r>
          </a:p>
        </p:txBody>
      </p:sp>
    </p:spTree>
    <p:extLst>
      <p:ext uri="{BB962C8B-B14F-4D97-AF65-F5344CB8AC3E}">
        <p14:creationId xmlns:p14="http://schemas.microsoft.com/office/powerpoint/2010/main" val="327765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cxnSp>
        <p:nvCxnSpPr>
          <p:cNvPr id="172" name="Google Shape;172;p24"/>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4"/>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New Paper</a:t>
            </a:r>
            <a:endParaRPr sz="1600"/>
          </a:p>
        </p:txBody>
      </p:sp>
      <p:sp>
        <p:nvSpPr>
          <p:cNvPr id="174" name="Google Shape;174;p24"/>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75" name="Google Shape;175;p24"/>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76" name="Google Shape;176;p24"/>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7" name="Google Shape;177;p24"/>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8" name="Google Shape;178;p24"/>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9" name="Google Shape;179;p24"/>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80" name="Google Shape;180;p24"/>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81" name="Google Shape;181;p24"/>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183;p24"/>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4" name="Google Shape;184;p24"/>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 name="Google Shape;185;p24"/>
          <p:cNvSpPr/>
          <p:nvPr/>
        </p:nvSpPr>
        <p:spPr>
          <a:xfrm>
            <a:off x="8452449" y="1201996"/>
            <a:ext cx="1083200" cy="7792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86" name="Google Shape;186;p24"/>
          <p:cNvSpPr/>
          <p:nvPr/>
        </p:nvSpPr>
        <p:spPr>
          <a:xfrm>
            <a:off x="7891315" y="3203468"/>
            <a:ext cx="2205500" cy="9060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20000"/>
              </a:lnSpc>
              <a:spcBef>
                <a:spcPts val="1867"/>
              </a:spcBef>
              <a:buClr>
                <a:schemeClr val="dk1"/>
              </a:buClr>
              <a:buSzPts val="1100"/>
            </a:pPr>
            <a:r>
              <a:rPr lang="en" sz="1733">
                <a:solidFill>
                  <a:srgbClr val="212529"/>
                </a:solidFill>
                <a:highlight>
                  <a:srgbClr val="EEEEEE"/>
                </a:highlight>
                <a:latin typeface="Roboto"/>
                <a:ea typeface="Roboto"/>
                <a:cs typeface="Roboto"/>
                <a:sym typeface="Roboto"/>
              </a:rPr>
              <a:t>Nearest Neighbors</a:t>
            </a:r>
            <a:endParaRPr sz="1733">
              <a:solidFill>
                <a:srgbClr val="212529"/>
              </a:solidFill>
              <a:highlight>
                <a:srgbClr val="EEEEEE"/>
              </a:highlight>
              <a:latin typeface="Roboto"/>
              <a:ea typeface="Roboto"/>
              <a:cs typeface="Roboto"/>
              <a:sym typeface="Roboto"/>
            </a:endParaRPr>
          </a:p>
          <a:p>
            <a:pPr algn="ctr">
              <a:spcBef>
                <a:spcPts val="533"/>
              </a:spcBef>
            </a:pPr>
            <a:endParaRPr sz="1600"/>
          </a:p>
        </p:txBody>
      </p:sp>
      <p:sp>
        <p:nvSpPr>
          <p:cNvPr id="187" name="Google Shape;187;p24"/>
          <p:cNvSpPr/>
          <p:nvPr/>
        </p:nvSpPr>
        <p:spPr>
          <a:xfrm>
            <a:off x="8846467" y="2536167"/>
            <a:ext cx="295200" cy="473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txBox="1"/>
          <p:nvPr/>
        </p:nvSpPr>
        <p:spPr>
          <a:xfrm>
            <a:off x="8164433" y="2076884"/>
            <a:ext cx="1659200" cy="363600"/>
          </a:xfrm>
          <a:prstGeom prst="rect">
            <a:avLst/>
          </a:prstGeom>
          <a:noFill/>
          <a:ln>
            <a:noFill/>
          </a:ln>
        </p:spPr>
        <p:txBody>
          <a:bodyPr spcFirstLastPara="1" wrap="square" lIns="121900" tIns="121900" rIns="121900" bIns="121900" anchor="t" anchorCtr="0">
            <a:noAutofit/>
          </a:bodyPr>
          <a:lstStyle/>
          <a:p>
            <a:pPr algn="ctr"/>
            <a:r>
              <a:rPr lang="en" sz="2400"/>
              <a:t>INPUT</a:t>
            </a:r>
            <a:endParaRPr sz="2400"/>
          </a:p>
        </p:txBody>
      </p:sp>
      <p:sp>
        <p:nvSpPr>
          <p:cNvPr id="189" name="Google Shape;189;p24"/>
          <p:cNvSpPr/>
          <p:nvPr/>
        </p:nvSpPr>
        <p:spPr>
          <a:xfrm>
            <a:off x="8846467" y="4263367"/>
            <a:ext cx="295200" cy="473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txBox="1"/>
          <p:nvPr/>
        </p:nvSpPr>
        <p:spPr>
          <a:xfrm>
            <a:off x="8164467" y="4890817"/>
            <a:ext cx="1659200" cy="363600"/>
          </a:xfrm>
          <a:prstGeom prst="rect">
            <a:avLst/>
          </a:prstGeom>
          <a:noFill/>
          <a:ln>
            <a:noFill/>
          </a:ln>
        </p:spPr>
        <p:txBody>
          <a:bodyPr spcFirstLastPara="1" wrap="square" lIns="121900" tIns="121900" rIns="121900" bIns="121900" anchor="t" anchorCtr="0">
            <a:noAutofit/>
          </a:bodyPr>
          <a:lstStyle/>
          <a:p>
            <a:pPr algn="ctr"/>
            <a:r>
              <a:rPr lang="en" sz="2400"/>
              <a:t>OUTPUT</a:t>
            </a:r>
            <a:endParaRPr sz="2400"/>
          </a:p>
        </p:txBody>
      </p:sp>
      <p:sp>
        <p:nvSpPr>
          <p:cNvPr id="191" name="Google Shape;191;p24"/>
          <p:cNvSpPr/>
          <p:nvPr/>
        </p:nvSpPr>
        <p:spPr>
          <a:xfrm>
            <a:off x="7789700" y="5478233"/>
            <a:ext cx="2388000" cy="7792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Recommendations</a:t>
            </a:r>
            <a:endParaRPr sz="2000">
              <a:solidFill>
                <a:srgbClr val="000000"/>
              </a:solidFill>
              <a:latin typeface="Arial"/>
              <a:ea typeface="Arial"/>
              <a:cs typeface="Arial"/>
              <a:sym typeface="Arial"/>
            </a:endParaRPr>
          </a:p>
        </p:txBody>
      </p:sp>
      <p:sp>
        <p:nvSpPr>
          <p:cNvPr id="192" name="Google Shape;192;p24"/>
          <p:cNvSpPr txBox="1"/>
          <p:nvPr/>
        </p:nvSpPr>
        <p:spPr>
          <a:xfrm>
            <a:off x="6291067" y="277633"/>
            <a:ext cx="5494400" cy="779200"/>
          </a:xfrm>
          <a:prstGeom prst="rect">
            <a:avLst/>
          </a:prstGeom>
          <a:noFill/>
          <a:ln>
            <a:noFill/>
          </a:ln>
        </p:spPr>
        <p:txBody>
          <a:bodyPr spcFirstLastPara="1" wrap="square" lIns="121900" tIns="121900" rIns="121900" bIns="121900" anchor="t" anchorCtr="0">
            <a:noAutofit/>
          </a:bodyPr>
          <a:lstStyle/>
          <a:p>
            <a:pPr algn="ctr"/>
            <a:r>
              <a:rPr lang="en" sz="2667"/>
              <a:t>Now! We can </a:t>
            </a:r>
            <a:r>
              <a:rPr lang="en" sz="2667" b="1"/>
              <a:t>find similar papers</a:t>
            </a:r>
            <a:endParaRPr sz="2667"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all reference citations                                </a:t>
            </a:r>
            <a:r>
              <a:rPr lang="en" sz="2696" b="1"/>
              <a:t>Cosine</a:t>
            </a:r>
            <a:endParaRPr sz="2696" b="1"/>
          </a:p>
        </p:txBody>
      </p:sp>
      <p:sp>
        <p:nvSpPr>
          <p:cNvPr id="198" name="Google Shape;198;p25"/>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Impact of Tokenization on Language Models: An Analysis for Turkish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Cross-Lingual Named Entity Recognition Using Parallel Corpus: A New Approach Using XLM-RoBERTa Alignment</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oLMpics-On What Language Model Pre-training Captures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Fast, Effective, and Self-Supervised: Transforming Masked Language Models into Universal Lexical and Sentence Encoders</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Clr>
                <a:schemeClr val="dk1"/>
              </a:buClr>
              <a:buSzPct val="73333"/>
              <a:buNone/>
            </a:pPr>
            <a:endParaRPr sz="2000">
              <a:solidFill>
                <a:schemeClr val="dk1"/>
              </a:solidFill>
            </a:endParaRPr>
          </a:p>
        </p:txBody>
      </p:sp>
      <p:sp>
        <p:nvSpPr>
          <p:cNvPr id="199" name="Google Shape;199;p2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11</a:t>
            </a:fld>
            <a:endParaRPr/>
          </a:p>
        </p:txBody>
      </p:sp>
      <p:sp>
        <p:nvSpPr>
          <p:cNvPr id="200" name="Google Shape;200;p25"/>
          <p:cNvSpPr txBox="1"/>
          <p:nvPr/>
        </p:nvSpPr>
        <p:spPr>
          <a:xfrm>
            <a:off x="9916400" y="1624400"/>
            <a:ext cx="1197600" cy="15640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r>
              <a:rPr lang="en" sz="2000" b="1">
                <a:solidFill>
                  <a:srgbClr val="FF0000"/>
                </a:solidFill>
              </a:rPr>
              <a:t>97%</a:t>
            </a:r>
            <a:endParaRPr sz="2000" b="1">
              <a:solidFill>
                <a:srgbClr val="FF0000"/>
              </a:solidFill>
            </a:endParaRPr>
          </a:p>
          <a:p>
            <a:pPr algn="ctr"/>
            <a:endParaRPr sz="2000" b="1">
              <a:solidFill>
                <a:srgbClr val="FF0000"/>
              </a:solidFill>
            </a:endParaRPr>
          </a:p>
          <a:p>
            <a:pPr algn="ctr"/>
            <a:r>
              <a:rPr lang="en" sz="2000" b="1">
                <a:solidFill>
                  <a:srgbClr val="FF0000"/>
                </a:solidFill>
              </a:rPr>
              <a:t>95%</a:t>
            </a:r>
            <a:endParaRPr sz="2000" b="1">
              <a:solidFill>
                <a:srgbClr val="FF0000"/>
              </a:solidFill>
            </a:endParaRPr>
          </a:p>
          <a:p>
            <a:pPr algn="ctr"/>
            <a:endParaRPr sz="2000" b="1">
              <a:solidFill>
                <a:srgbClr val="FF0000"/>
              </a:solidFill>
            </a:endParaRPr>
          </a:p>
          <a:p>
            <a:pPr algn="ctr"/>
            <a:endParaRPr sz="2000" b="1">
              <a:solidFill>
                <a:srgbClr val="FF0000"/>
              </a:solidFill>
            </a:endParaRPr>
          </a:p>
          <a:p>
            <a:pPr algn="ctr"/>
            <a:endParaRPr sz="2000" b="1">
              <a:solidFill>
                <a:srgbClr val="FF0000"/>
              </a:solidFill>
            </a:endParaRPr>
          </a:p>
          <a:p>
            <a:r>
              <a:rPr lang="en" sz="2000" b="1">
                <a:solidFill>
                  <a:srgbClr val="FF0000"/>
                </a:solidFill>
              </a:rPr>
              <a:t>   </a:t>
            </a:r>
            <a:endParaRPr sz="2000" b="1">
              <a:solidFill>
                <a:srgbClr val="FF0000"/>
              </a:solidFill>
            </a:endParaRPr>
          </a:p>
        </p:txBody>
      </p:sp>
      <p:sp>
        <p:nvSpPr>
          <p:cNvPr id="201" name="Google Shape;201;p25"/>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p:txBody>
      </p:sp>
      <p:sp>
        <p:nvSpPr>
          <p:cNvPr id="202" name="Google Shape;202;p25"/>
          <p:cNvSpPr txBox="1"/>
          <p:nvPr/>
        </p:nvSpPr>
        <p:spPr>
          <a:xfrm>
            <a:off x="9916400" y="3920084"/>
            <a:ext cx="1197600" cy="1791200"/>
          </a:xfrm>
          <a:prstGeom prst="rect">
            <a:avLst/>
          </a:prstGeom>
          <a:noFill/>
          <a:ln>
            <a:noFill/>
          </a:ln>
        </p:spPr>
        <p:txBody>
          <a:bodyPr spcFirstLastPara="1" wrap="square" lIns="121900" tIns="121900" rIns="121900" bIns="121900" anchor="t" anchorCtr="0">
            <a:noAutofit/>
          </a:bodyPr>
          <a:lstStyle/>
          <a:p>
            <a:r>
              <a:rPr lang="en" sz="2000" b="1">
                <a:solidFill>
                  <a:srgbClr val="FF0000"/>
                </a:solidFill>
              </a:rPr>
              <a:t>   96%</a:t>
            </a:r>
            <a:endParaRPr sz="2000" b="1">
              <a:solidFill>
                <a:srgbClr val="FF0000"/>
              </a:solidFill>
            </a:endParaRPr>
          </a:p>
          <a:p>
            <a:pPr algn="ctr">
              <a:buClr>
                <a:schemeClr val="dk1"/>
              </a:buClr>
              <a:buSzPts val="1100"/>
            </a:pPr>
            <a:endParaRPr sz="2000" b="1">
              <a:solidFill>
                <a:srgbClr val="FF0000"/>
              </a:solidFill>
            </a:endParaRPr>
          </a:p>
          <a:p>
            <a:pPr algn="ctr">
              <a:buClr>
                <a:schemeClr val="dk1"/>
              </a:buClr>
              <a:buSzPts val="1100"/>
            </a:pPr>
            <a:r>
              <a:rPr lang="en" sz="2000" b="1">
                <a:solidFill>
                  <a:srgbClr val="FF0000"/>
                </a:solidFill>
              </a:rPr>
              <a:t>95%</a:t>
            </a:r>
            <a:endParaRPr sz="20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Hypothesis</a:t>
            </a:r>
            <a:endParaRPr/>
          </a:p>
        </p:txBody>
      </p:sp>
      <p:sp>
        <p:nvSpPr>
          <p:cNvPr id="99" name="Google Shape;99;p19"/>
          <p:cNvSpPr txBox="1">
            <a:spLocks noGrp="1"/>
          </p:cNvSpPr>
          <p:nvPr>
            <p:ph type="body" idx="1"/>
          </p:nvPr>
        </p:nvSpPr>
        <p:spPr>
          <a:xfrm>
            <a:off x="415600" y="1536633"/>
            <a:ext cx="11360800" cy="1174400"/>
          </a:xfrm>
          <a:prstGeom prst="rect">
            <a:avLst/>
          </a:prstGeom>
        </p:spPr>
        <p:txBody>
          <a:bodyPr spcFirstLastPara="1" vert="horz" wrap="square" lIns="121900" tIns="121900" rIns="121900" bIns="121900" rtlCol="0" anchor="t" anchorCtr="0">
            <a:normAutofit/>
          </a:bodyPr>
          <a:lstStyle/>
          <a:p>
            <a:pPr indent="-474121">
              <a:buClr>
                <a:schemeClr val="dk1"/>
              </a:buClr>
              <a:buSzPts val="2000"/>
            </a:pPr>
            <a:r>
              <a:rPr lang="en" sz="2667" dirty="0">
                <a:solidFill>
                  <a:schemeClr val="dk1"/>
                </a:solidFill>
              </a:rPr>
              <a:t>Related work references seem to represent entire papers.</a:t>
            </a:r>
            <a:endParaRPr sz="2667" dirty="0">
              <a:solidFill>
                <a:schemeClr val="dk1"/>
              </a:solidFill>
            </a:endParaRPr>
          </a:p>
        </p:txBody>
      </p:sp>
      <p:sp>
        <p:nvSpPr>
          <p:cNvPr id="100" name="Google Shape;100;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12</a:t>
            </a:fld>
            <a:endParaRPr/>
          </a:p>
        </p:txBody>
      </p:sp>
      <p:pic>
        <p:nvPicPr>
          <p:cNvPr id="101" name="Google Shape;101;p19"/>
          <p:cNvPicPr preferRelativeResize="0"/>
          <p:nvPr/>
        </p:nvPicPr>
        <p:blipFill>
          <a:blip r:embed="rId3">
            <a:alphaModFix/>
          </a:blip>
          <a:stretch>
            <a:fillRect/>
          </a:stretch>
        </p:blipFill>
        <p:spPr>
          <a:xfrm>
            <a:off x="3820033" y="2183800"/>
            <a:ext cx="3590732" cy="4558632"/>
          </a:xfrm>
          <a:prstGeom prst="rect">
            <a:avLst/>
          </a:prstGeom>
          <a:noFill/>
          <a:ln>
            <a:noFill/>
          </a:ln>
        </p:spPr>
      </p:pic>
      <p:pic>
        <p:nvPicPr>
          <p:cNvPr id="102" name="Google Shape;102;p19"/>
          <p:cNvPicPr preferRelativeResize="0"/>
          <p:nvPr/>
        </p:nvPicPr>
        <p:blipFill>
          <a:blip r:embed="rId4">
            <a:alphaModFix/>
          </a:blip>
          <a:stretch>
            <a:fillRect/>
          </a:stretch>
        </p:blipFill>
        <p:spPr>
          <a:xfrm>
            <a:off x="9199734" y="5525801"/>
            <a:ext cx="1048433" cy="1048433"/>
          </a:xfrm>
          <a:prstGeom prst="rect">
            <a:avLst/>
          </a:prstGeom>
          <a:noFill/>
          <a:ln>
            <a:noFill/>
          </a:ln>
        </p:spPr>
      </p:pic>
      <p:pic>
        <p:nvPicPr>
          <p:cNvPr id="103" name="Google Shape;103;p19"/>
          <p:cNvPicPr preferRelativeResize="0"/>
          <p:nvPr/>
        </p:nvPicPr>
        <p:blipFill>
          <a:blip r:embed="rId5">
            <a:alphaModFix/>
          </a:blip>
          <a:stretch>
            <a:fillRect/>
          </a:stretch>
        </p:blipFill>
        <p:spPr>
          <a:xfrm>
            <a:off x="10248168" y="5525801"/>
            <a:ext cx="1048433" cy="10484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only related work ref. citations                   </a:t>
            </a:r>
            <a:r>
              <a:rPr lang="en" sz="2696" b="1"/>
              <a:t>Cosine</a:t>
            </a:r>
            <a:endParaRPr sz="2696" b="1"/>
          </a:p>
        </p:txBody>
      </p:sp>
      <p:sp>
        <p:nvSpPr>
          <p:cNvPr id="216" name="Google Shape;216;p27"/>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Impact of Tokenization on Language Models: An Analysis for Turkish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RobeCzech: Czech RoBERTa, a monolingual contextualized language representation model</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oLMpics-On What Language Model Pre-training Captures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Fast, Effective, and Self-Supervised: Transforming Masked Language Models into Universal Lexical and Sentence Encoders</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None/>
            </a:pPr>
            <a:endParaRPr sz="2000">
              <a:solidFill>
                <a:schemeClr val="dk1"/>
              </a:solidFill>
            </a:endParaRPr>
          </a:p>
        </p:txBody>
      </p:sp>
      <p:sp>
        <p:nvSpPr>
          <p:cNvPr id="217" name="Google Shape;217;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13</a:t>
            </a:fld>
            <a:endParaRPr/>
          </a:p>
        </p:txBody>
      </p:sp>
      <p:sp>
        <p:nvSpPr>
          <p:cNvPr id="218" name="Google Shape;218;p27"/>
          <p:cNvSpPr txBox="1"/>
          <p:nvPr/>
        </p:nvSpPr>
        <p:spPr>
          <a:xfrm>
            <a:off x="10239833" y="1573900"/>
            <a:ext cx="1197600" cy="15244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r>
              <a:rPr lang="en" sz="2000" b="1">
                <a:solidFill>
                  <a:srgbClr val="FF0000"/>
                </a:solidFill>
              </a:rPr>
              <a:t>99%</a:t>
            </a:r>
            <a:endParaRPr sz="2000" b="1">
              <a:solidFill>
                <a:srgbClr val="FF0000"/>
              </a:solidFill>
            </a:endParaRPr>
          </a:p>
          <a:p>
            <a:pPr algn="ctr"/>
            <a:endParaRPr sz="2000" b="1">
              <a:solidFill>
                <a:srgbClr val="FF0000"/>
              </a:solidFill>
            </a:endParaRPr>
          </a:p>
          <a:p>
            <a:pPr algn="ctr"/>
            <a:r>
              <a:rPr lang="en" sz="2000" b="1">
                <a:solidFill>
                  <a:srgbClr val="FF0000"/>
                </a:solidFill>
              </a:rPr>
              <a:t>95%</a:t>
            </a:r>
            <a:endParaRPr sz="2000" b="1">
              <a:solidFill>
                <a:srgbClr val="FF0000"/>
              </a:solidFill>
            </a:endParaRPr>
          </a:p>
          <a:p>
            <a:pPr algn="ctr"/>
            <a:endParaRPr sz="2000" b="1">
              <a:solidFill>
                <a:srgbClr val="FF0000"/>
              </a:solidFill>
            </a:endParaRPr>
          </a:p>
        </p:txBody>
      </p:sp>
      <p:sp>
        <p:nvSpPr>
          <p:cNvPr id="219" name="Google Shape;219;p27"/>
          <p:cNvSpPr txBox="1"/>
          <p:nvPr/>
        </p:nvSpPr>
        <p:spPr>
          <a:xfrm>
            <a:off x="10239833" y="3692184"/>
            <a:ext cx="1197600" cy="1791200"/>
          </a:xfrm>
          <a:prstGeom prst="rect">
            <a:avLst/>
          </a:prstGeom>
          <a:noFill/>
          <a:ln>
            <a:noFill/>
          </a:ln>
        </p:spPr>
        <p:txBody>
          <a:bodyPr spcFirstLastPara="1" wrap="square" lIns="121900" tIns="121900" rIns="121900" bIns="121900" anchor="t" anchorCtr="0">
            <a:noAutofit/>
          </a:bodyPr>
          <a:lstStyle/>
          <a:p>
            <a:r>
              <a:rPr lang="en" sz="2000" b="1">
                <a:solidFill>
                  <a:srgbClr val="FF0000"/>
                </a:solidFill>
              </a:rPr>
              <a:t>   97%</a:t>
            </a:r>
            <a:endParaRPr sz="2000" b="1">
              <a:solidFill>
                <a:srgbClr val="FF0000"/>
              </a:solidFill>
            </a:endParaRPr>
          </a:p>
          <a:p>
            <a:pPr algn="ctr">
              <a:buClr>
                <a:schemeClr val="dk1"/>
              </a:buClr>
              <a:buSzPts val="1100"/>
            </a:pPr>
            <a:endParaRPr sz="2000" b="1">
              <a:solidFill>
                <a:srgbClr val="FF0000"/>
              </a:solidFill>
            </a:endParaRPr>
          </a:p>
          <a:p>
            <a:pPr algn="ctr">
              <a:buClr>
                <a:schemeClr val="dk1"/>
              </a:buClr>
              <a:buSzPts val="1100"/>
            </a:pPr>
            <a:r>
              <a:rPr lang="en" sz="2000" b="1">
                <a:solidFill>
                  <a:srgbClr val="FF0000"/>
                </a:solidFill>
              </a:rPr>
              <a:t>95%</a:t>
            </a:r>
            <a:endParaRPr sz="2000" b="1">
              <a:solidFill>
                <a:srgbClr val="FF0000"/>
              </a:solidFill>
            </a:endParaRPr>
          </a:p>
        </p:txBody>
      </p:sp>
      <p:sp>
        <p:nvSpPr>
          <p:cNvPr id="220" name="Google Shape;220;p27"/>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rmAutofit fontScale="90000"/>
          </a:bodyPr>
          <a:lstStyle/>
          <a:p>
            <a:pPr>
              <a:buClr>
                <a:schemeClr val="dk1"/>
              </a:buClr>
              <a:buSzPct val="111111"/>
            </a:pPr>
            <a:r>
              <a:rPr lang="en"/>
              <a:t>Related Work Neighborhood Experiment</a:t>
            </a:r>
            <a:endParaRPr/>
          </a:p>
        </p:txBody>
      </p:sp>
      <p:pic>
        <p:nvPicPr>
          <p:cNvPr id="226" name="Google Shape;226;p28"/>
          <p:cNvPicPr preferRelativeResize="0"/>
          <p:nvPr/>
        </p:nvPicPr>
        <p:blipFill rotWithShape="1">
          <a:blip r:embed="rId3">
            <a:alphaModFix/>
          </a:blip>
          <a:srcRect l="11769" t="9155" r="8542" b="9747"/>
          <a:stretch/>
        </p:blipFill>
        <p:spPr>
          <a:xfrm>
            <a:off x="3562101" y="1737167"/>
            <a:ext cx="4884967" cy="3728367"/>
          </a:xfrm>
          <a:prstGeom prst="rect">
            <a:avLst/>
          </a:prstGeom>
          <a:noFill/>
          <a:ln>
            <a:noFill/>
          </a:ln>
        </p:spPr>
      </p:pic>
      <p:sp>
        <p:nvSpPr>
          <p:cNvPr id="227" name="Google Shape;227;p28"/>
          <p:cNvSpPr/>
          <p:nvPr/>
        </p:nvSpPr>
        <p:spPr>
          <a:xfrm>
            <a:off x="5769300" y="2159600"/>
            <a:ext cx="1537600" cy="1374400"/>
          </a:xfrm>
          <a:prstGeom prst="ellipse">
            <a:avLst/>
          </a:prstGeom>
          <a:noFill/>
          <a:ln w="381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8" name="Google Shape;228;p28"/>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b="1">
                <a:solidFill>
                  <a:srgbClr val="38761D"/>
                </a:solidFill>
              </a:rPr>
              <a:t>Green dots</a:t>
            </a:r>
            <a:r>
              <a:rPr lang="en" sz="2133"/>
              <a:t> represent Related Work reference citations</a:t>
            </a:r>
            <a:endParaRPr sz="2133"/>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all ref citations with clustering                    </a:t>
            </a:r>
            <a:r>
              <a:rPr lang="en" sz="2696" b="1"/>
              <a:t>Cosine</a:t>
            </a:r>
            <a:endParaRPr sz="2696" b="1"/>
          </a:p>
        </p:txBody>
      </p:sp>
      <p:sp>
        <p:nvSpPr>
          <p:cNvPr id="234" name="Google Shape;234;p29"/>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Phonologically Informed Edit Distance Algorithms for Word Alignment with Low-Resource Languages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A Basic Language Technology Toolkit for Quechua</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On the Stability of Fine-tuning BERT: Misconceptions, Explanations, and Strong Baselines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Probing Across Time: What Does RoBERTa Know and When?</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None/>
            </a:pPr>
            <a:endParaRPr sz="2000">
              <a:solidFill>
                <a:schemeClr val="dk1"/>
              </a:solidFill>
            </a:endParaRPr>
          </a:p>
        </p:txBody>
      </p:sp>
      <p:sp>
        <p:nvSpPr>
          <p:cNvPr id="235" name="Google Shape;235;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15</a:t>
            </a:fld>
            <a:endParaRPr/>
          </a:p>
        </p:txBody>
      </p:sp>
      <p:sp>
        <p:nvSpPr>
          <p:cNvPr id="236" name="Google Shape;236;p29"/>
          <p:cNvSpPr txBox="1"/>
          <p:nvPr/>
        </p:nvSpPr>
        <p:spPr>
          <a:xfrm>
            <a:off x="10239833" y="1472300"/>
            <a:ext cx="1197600" cy="45720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endParaRPr sz="2000" b="1">
              <a:solidFill>
                <a:srgbClr val="FF0000"/>
              </a:solidFill>
            </a:endParaRPr>
          </a:p>
          <a:p>
            <a:pPr algn="ctr"/>
            <a:r>
              <a:rPr lang="en" sz="2000" b="1">
                <a:solidFill>
                  <a:srgbClr val="FF0000"/>
                </a:solidFill>
              </a:rPr>
              <a:t>92%</a:t>
            </a:r>
            <a:endParaRPr sz="2000" b="1">
              <a:solidFill>
                <a:srgbClr val="FF0000"/>
              </a:solidFill>
            </a:endParaRPr>
          </a:p>
          <a:p>
            <a:pPr algn="ctr"/>
            <a:endParaRPr sz="2000" b="1">
              <a:solidFill>
                <a:srgbClr val="FF0000"/>
              </a:solidFill>
            </a:endParaRPr>
          </a:p>
          <a:p>
            <a:pPr algn="ctr"/>
            <a:r>
              <a:rPr lang="en" sz="2000" b="1">
                <a:solidFill>
                  <a:srgbClr val="FF0000"/>
                </a:solidFill>
              </a:rPr>
              <a:t>90%</a:t>
            </a:r>
            <a:endParaRPr sz="2000" b="1">
              <a:solidFill>
                <a:srgbClr val="FF0000"/>
              </a:solidFill>
            </a:endParaRPr>
          </a:p>
          <a:p>
            <a:pPr algn="ctr"/>
            <a:endParaRPr sz="2000" b="1">
              <a:solidFill>
                <a:srgbClr val="FF0000"/>
              </a:solidFill>
            </a:endParaRPr>
          </a:p>
          <a:p>
            <a:pPr algn="ctr"/>
            <a:endParaRPr sz="2000" b="1">
              <a:solidFill>
                <a:srgbClr val="FF0000"/>
              </a:solidFill>
            </a:endParaRPr>
          </a:p>
          <a:p>
            <a:endParaRPr sz="2000" b="1">
              <a:solidFill>
                <a:srgbClr val="FF0000"/>
              </a:solidFill>
            </a:endParaRPr>
          </a:p>
          <a:p>
            <a:pPr algn="ctr"/>
            <a:r>
              <a:rPr lang="en" sz="2000" b="1">
                <a:solidFill>
                  <a:srgbClr val="FF0000"/>
                </a:solidFill>
              </a:rPr>
              <a:t>92%</a:t>
            </a:r>
            <a:endParaRPr sz="2000" b="1">
              <a:solidFill>
                <a:srgbClr val="FF0000"/>
              </a:solidFill>
            </a:endParaRPr>
          </a:p>
          <a:p>
            <a:pPr algn="ctr"/>
            <a:endParaRPr sz="2000" b="1">
              <a:solidFill>
                <a:srgbClr val="FF0000"/>
              </a:solidFill>
            </a:endParaRPr>
          </a:p>
          <a:p>
            <a:pPr algn="ctr"/>
            <a:r>
              <a:rPr lang="en" sz="2000" b="1">
                <a:solidFill>
                  <a:srgbClr val="FF0000"/>
                </a:solidFill>
              </a:rPr>
              <a:t>91%</a:t>
            </a:r>
            <a:endParaRPr sz="2000" b="1">
              <a:solidFill>
                <a:srgbClr val="FF0000"/>
              </a:solidFill>
            </a:endParaRPr>
          </a:p>
        </p:txBody>
      </p:sp>
      <p:sp>
        <p:nvSpPr>
          <p:cNvPr id="237" name="Google Shape;237;p29"/>
          <p:cNvSpPr txBox="1"/>
          <p:nvPr/>
        </p:nvSpPr>
        <p:spPr>
          <a:xfrm>
            <a:off x="1382133" y="57113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a:p>
            <a:pPr algn="ctr"/>
            <a:endParaRPr sz="2133">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6C55F-3EE7-1C4A-DAD8-9150B4EB9070}"/>
              </a:ext>
            </a:extLst>
          </p:cNvPr>
          <p:cNvSpPr>
            <a:spLocks noGrp="1"/>
          </p:cNvSpPr>
          <p:nvPr>
            <p:ph type="title"/>
          </p:nvPr>
        </p:nvSpPr>
        <p:spPr/>
        <p:txBody>
          <a:bodyPr>
            <a:normAutofit fontScale="90000"/>
          </a:bodyPr>
          <a:lstStyle/>
          <a:p>
            <a:r>
              <a:rPr lang="en" dirty="0"/>
              <a:t>Related Work Hypothesis</a:t>
            </a:r>
            <a:endParaRPr lang="es-ES" dirty="0"/>
          </a:p>
        </p:txBody>
      </p:sp>
      <p:sp>
        <p:nvSpPr>
          <p:cNvPr id="3" name="Marcador de texto 2">
            <a:extLst>
              <a:ext uri="{FF2B5EF4-FFF2-40B4-BE49-F238E27FC236}">
                <a16:creationId xmlns:a16="http://schemas.microsoft.com/office/drawing/2014/main" id="{7E20438E-F455-C140-AFA9-679128A1370C}"/>
              </a:ext>
            </a:extLst>
          </p:cNvPr>
          <p:cNvSpPr>
            <a:spLocks noGrp="1"/>
          </p:cNvSpPr>
          <p:nvPr>
            <p:ph type="body" idx="1"/>
          </p:nvPr>
        </p:nvSpPr>
        <p:spPr>
          <a:xfrm>
            <a:off x="415600" y="1536633"/>
            <a:ext cx="11584416" cy="4555200"/>
          </a:xfrm>
        </p:spPr>
        <p:txBody>
          <a:bodyPr/>
          <a:lstStyle/>
          <a:p>
            <a:pPr marL="152396" indent="0">
              <a:buNone/>
            </a:pPr>
            <a:endParaRPr lang="es-ES" dirty="0"/>
          </a:p>
          <a:p>
            <a:pPr marL="152396" indent="0">
              <a:buNone/>
            </a:pPr>
            <a:endParaRPr lang="es-ES" dirty="0"/>
          </a:p>
          <a:p>
            <a:pPr marL="152396" indent="0">
              <a:buNone/>
            </a:pPr>
            <a:endParaRPr lang="es-ES" dirty="0"/>
          </a:p>
          <a:p>
            <a:pPr marL="152396" indent="0">
              <a:buNone/>
            </a:pPr>
            <a:endParaRPr lang="es-ES" dirty="0"/>
          </a:p>
          <a:p>
            <a:pPr marL="152396" indent="0" algn="ctr">
              <a:buNone/>
            </a:pPr>
            <a:r>
              <a:rPr lang="es-ES" dirty="0" err="1"/>
              <a:t>Cosine_similarity</a:t>
            </a:r>
            <a:r>
              <a:rPr lang="es-ES" dirty="0"/>
              <a:t>(</a:t>
            </a:r>
            <a:r>
              <a:rPr lang="es-ES" dirty="0" err="1"/>
              <a:t>V_prone</a:t>
            </a:r>
            <a:r>
              <a:rPr lang="es-ES" dirty="0"/>
              <a:t>, </a:t>
            </a:r>
            <a:r>
              <a:rPr lang="es-ES" dirty="0" err="1"/>
              <a:t>V_rw</a:t>
            </a:r>
            <a:r>
              <a:rPr lang="es-ES" dirty="0"/>
              <a:t>) &gt; </a:t>
            </a:r>
            <a:r>
              <a:rPr lang="es-ES" dirty="0" err="1"/>
              <a:t>Cosine_similarity</a:t>
            </a:r>
            <a:r>
              <a:rPr lang="es-ES" dirty="0"/>
              <a:t>(</a:t>
            </a:r>
            <a:r>
              <a:rPr lang="es-ES" dirty="0" err="1"/>
              <a:t>V_prone</a:t>
            </a:r>
            <a:r>
              <a:rPr lang="es-ES" dirty="0"/>
              <a:t>, </a:t>
            </a:r>
            <a:r>
              <a:rPr lang="es-ES" dirty="0" err="1"/>
              <a:t>V_all</a:t>
            </a:r>
            <a:r>
              <a:rPr lang="es-ES" dirty="0"/>
              <a:t>) </a:t>
            </a:r>
          </a:p>
        </p:txBody>
      </p:sp>
    </p:spTree>
    <p:extLst>
      <p:ext uri="{BB962C8B-B14F-4D97-AF65-F5344CB8AC3E}">
        <p14:creationId xmlns:p14="http://schemas.microsoft.com/office/powerpoint/2010/main" val="23069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09" name="Google Shape;109;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78289">
              <a:buClr>
                <a:schemeClr val="dk1"/>
              </a:buClr>
              <a:buSzPts val="2049"/>
            </a:pPr>
            <a:r>
              <a:rPr lang="en" sz="2732" dirty="0">
                <a:solidFill>
                  <a:schemeClr val="dk1"/>
                </a:solidFill>
              </a:rPr>
              <a:t>400k papers</a:t>
            </a:r>
            <a:endParaRPr sz="2732" dirty="0">
              <a:solidFill>
                <a:schemeClr val="dk1"/>
              </a:solidFill>
            </a:endParaRPr>
          </a:p>
          <a:p>
            <a:pPr indent="-478289">
              <a:buClr>
                <a:schemeClr val="dk1"/>
              </a:buClr>
              <a:buSzPts val="2049"/>
            </a:pPr>
            <a:r>
              <a:rPr lang="en" sz="2732" dirty="0">
                <a:solidFill>
                  <a:schemeClr val="dk1"/>
                </a:solidFill>
              </a:rPr>
              <a:t>Organized by Martin Dočekal (PhD student, BRNO UNIVERSITY OF TECHNOLOGY, Czech Republic)</a:t>
            </a:r>
            <a:endParaRPr sz="2732" dirty="0">
              <a:solidFill>
                <a:schemeClr val="dk1"/>
              </a:solidFill>
            </a:endParaRPr>
          </a:p>
          <a:p>
            <a:pPr indent="-478289">
              <a:buClr>
                <a:schemeClr val="dk1"/>
              </a:buClr>
              <a:buSzPts val="2049"/>
            </a:pPr>
            <a:r>
              <a:rPr lang="en" sz="2732" dirty="0">
                <a:solidFill>
                  <a:schemeClr val="dk1"/>
                </a:solidFill>
              </a:rPr>
              <a:t>Related Work annotated dataset</a:t>
            </a:r>
            <a:endParaRPr sz="2732" dirty="0">
              <a:solidFill>
                <a:schemeClr val="dk1"/>
              </a:solidFill>
            </a:endParaRPr>
          </a:p>
          <a:p>
            <a:pPr indent="-478289">
              <a:buClr>
                <a:schemeClr val="dk1"/>
              </a:buClr>
              <a:buSzPts val="2049"/>
            </a:pPr>
            <a:r>
              <a:rPr lang="en" sz="2732" dirty="0">
                <a:solidFill>
                  <a:schemeClr val="dk1"/>
                </a:solidFill>
              </a:rPr>
              <a:t>Corpus ids mapped to Semantic Scholar ids</a:t>
            </a:r>
            <a:endParaRPr sz="2732" dirty="0">
              <a:solidFill>
                <a:schemeClr val="dk1"/>
              </a:solidFill>
            </a:endParaRPr>
          </a:p>
          <a:p>
            <a:pPr marL="0" indent="0">
              <a:spcBef>
                <a:spcPts val="1600"/>
              </a:spcBef>
              <a:buNone/>
            </a:pPr>
            <a:endParaRPr sz="2667" dirty="0">
              <a:solidFill>
                <a:schemeClr val="dk1"/>
              </a:solidFill>
            </a:endParaRPr>
          </a:p>
          <a:p>
            <a:pPr marL="0" indent="0">
              <a:spcBef>
                <a:spcPts val="1600"/>
              </a:spcBef>
              <a:buNone/>
            </a:pPr>
            <a:endParaRPr sz="2637" dirty="0">
              <a:solidFill>
                <a:schemeClr val="dk1"/>
              </a:solidFill>
            </a:endParaRPr>
          </a:p>
          <a:p>
            <a:pPr indent="0">
              <a:spcBef>
                <a:spcPts val="1600"/>
              </a:spcBef>
              <a:spcAft>
                <a:spcPts val="1600"/>
              </a:spcAft>
              <a:buNone/>
            </a:pPr>
            <a:endParaRPr dirty="0"/>
          </a:p>
        </p:txBody>
      </p:sp>
      <p:sp>
        <p:nvSpPr>
          <p:cNvPr id="111" name="Google Shape;111;p20"/>
          <p:cNvSpPr txBox="1"/>
          <p:nvPr/>
        </p:nvSpPr>
        <p:spPr>
          <a:xfrm>
            <a:off x="1521260" y="4188974"/>
            <a:ext cx="9325600" cy="19348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paper_id</a:t>
            </a:r>
            <a:r>
              <a:rPr lang="en" sz="1600" dirty="0">
                <a:solidFill>
                  <a:schemeClr val="dk1"/>
                </a:solidFill>
                <a:latin typeface="Consolas"/>
                <a:ea typeface="Consolas"/>
                <a:cs typeface="Consolas"/>
                <a:sym typeface="Consolas"/>
              </a:rPr>
              <a:t>":54955648,</a:t>
            </a:r>
            <a:endParaRPr sz="1600" dirty="0">
              <a:solidFill>
                <a:schemeClr val="dk1"/>
              </a:solidFill>
              <a:latin typeface="Consolas"/>
              <a:ea typeface="Consolas"/>
              <a:cs typeface="Consolas"/>
              <a:sym typeface="Consolas"/>
            </a:endParaRPr>
          </a:p>
          <a:p>
            <a:pPr>
              <a:lnSpc>
                <a:spcPct val="115000"/>
              </a:lnSpc>
              <a:spcBef>
                <a:spcPts val="1600"/>
              </a:spcBef>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rw_citations</a:t>
            </a:r>
            <a:r>
              <a:rPr lang="en" sz="1600" dirty="0">
                <a:solidFill>
                  <a:schemeClr val="dk1"/>
                </a:solidFill>
                <a:latin typeface="Consolas"/>
                <a:ea typeface="Consolas"/>
                <a:cs typeface="Consolas"/>
                <a:sym typeface="Consolas"/>
              </a:rPr>
              <a:t>":[3045997,2770517,5569544,36379,1665288,74632109,2223771],</a:t>
            </a:r>
            <a:endParaRPr sz="1600" dirty="0">
              <a:solidFill>
                <a:schemeClr val="dk1"/>
              </a:solidFill>
              <a:latin typeface="Consolas"/>
              <a:ea typeface="Consolas"/>
              <a:cs typeface="Consolas"/>
              <a:sym typeface="Consolas"/>
            </a:endParaRPr>
          </a:p>
          <a:p>
            <a:pPr>
              <a:lnSpc>
                <a:spcPct val="115000"/>
              </a:lnSpc>
              <a:spcBef>
                <a:spcPts val="1600"/>
              </a:spcBef>
              <a:spcAft>
                <a:spcPts val="1600"/>
              </a:spcAft>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Other_citations</a:t>
            </a:r>
            <a:r>
              <a:rPr lang="en" sz="1600" dirty="0">
                <a:solidFill>
                  <a:schemeClr val="dk1"/>
                </a:solidFill>
                <a:latin typeface="Consolas"/>
                <a:ea typeface="Consolas"/>
                <a:cs typeface="Consolas"/>
                <a:sym typeface="Consolas"/>
              </a:rPr>
              <a:t>":[16395612,14432142]</a:t>
            </a:r>
            <a:endParaRPr sz="1600" dirty="0">
              <a:highlight>
                <a:srgbClr val="FFFF00"/>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sp>
        <p:nvSpPr>
          <p:cNvPr id="117" name="Google Shape;117;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46592">
              <a:buClr>
                <a:schemeClr val="dk1"/>
              </a:buClr>
              <a:buSzPct val="100000"/>
            </a:pPr>
            <a:r>
              <a:rPr lang="en" sz="3189" dirty="0">
                <a:solidFill>
                  <a:schemeClr val="dk1"/>
                </a:solidFill>
              </a:rPr>
              <a:t>Vector representations of referenced papers</a:t>
            </a:r>
            <a:endParaRPr sz="3189" dirty="0">
              <a:solidFill>
                <a:schemeClr val="dk1"/>
              </a:solidFill>
            </a:endParaRPr>
          </a:p>
          <a:p>
            <a:pPr lvl="1" indent="-446592">
              <a:buClr>
                <a:schemeClr val="dk1"/>
              </a:buClr>
              <a:buSzPct val="100000"/>
              <a:buAutoNum type="alphaLcPeriod"/>
            </a:pPr>
            <a:r>
              <a:rPr lang="en" sz="3189" dirty="0">
                <a:solidFill>
                  <a:schemeClr val="dk1"/>
                </a:solidFill>
              </a:rPr>
              <a:t>Specter 1 and 2</a:t>
            </a:r>
            <a:endParaRPr sz="3189" dirty="0">
              <a:solidFill>
                <a:schemeClr val="dk1"/>
              </a:solidFill>
            </a:endParaRPr>
          </a:p>
          <a:p>
            <a:pPr lvl="1" indent="-446592">
              <a:buClr>
                <a:schemeClr val="dk1"/>
              </a:buClr>
              <a:buSzPct val="100000"/>
              <a:buAutoNum type="alphaLcPeriod"/>
            </a:pPr>
            <a:r>
              <a:rPr lang="en" sz="3189" dirty="0">
                <a:solidFill>
                  <a:schemeClr val="dk1"/>
                </a:solidFill>
              </a:rPr>
              <a:t>Prone</a:t>
            </a:r>
            <a:endParaRPr sz="3189" dirty="0">
              <a:solidFill>
                <a:schemeClr val="dk1"/>
              </a:solidFill>
            </a:endParaRPr>
          </a:p>
          <a:p>
            <a:pPr indent="-446592">
              <a:buClr>
                <a:schemeClr val="dk1"/>
              </a:buClr>
              <a:buSzPct val="100000"/>
            </a:pPr>
            <a:r>
              <a:rPr lang="en" sz="3189" dirty="0">
                <a:solidFill>
                  <a:schemeClr val="dk1"/>
                </a:solidFill>
              </a:rPr>
              <a:t>Centroids</a:t>
            </a:r>
            <a:endParaRPr sz="3189" dirty="0">
              <a:solidFill>
                <a:schemeClr val="dk1"/>
              </a:solidFill>
            </a:endParaRPr>
          </a:p>
          <a:p>
            <a:pPr lvl="1" indent="-446592">
              <a:buClr>
                <a:schemeClr val="dk1"/>
              </a:buClr>
              <a:buSzPct val="100000"/>
              <a:buAutoNum type="alphaLcPeriod"/>
            </a:pPr>
            <a:r>
              <a:rPr lang="en" sz="3189" dirty="0">
                <a:solidFill>
                  <a:schemeClr val="dk1"/>
                </a:solidFill>
              </a:rPr>
              <a:t>related work references</a:t>
            </a:r>
            <a:endParaRPr sz="3189" dirty="0">
              <a:solidFill>
                <a:schemeClr val="dk1"/>
              </a:solidFill>
            </a:endParaRPr>
          </a:p>
          <a:p>
            <a:pPr lvl="1" indent="-446592">
              <a:buClr>
                <a:schemeClr val="dk1"/>
              </a:buClr>
              <a:buSzPct val="100000"/>
              <a:buAutoNum type="alphaLcPeriod"/>
            </a:pPr>
            <a:r>
              <a:rPr lang="en" sz="3189" dirty="0">
                <a:solidFill>
                  <a:schemeClr val="dk1"/>
                </a:solidFill>
              </a:rPr>
              <a:t>non-related work references</a:t>
            </a:r>
            <a:endParaRPr sz="3189" dirty="0">
              <a:solidFill>
                <a:schemeClr val="dk1"/>
              </a:solidFill>
            </a:endParaRPr>
          </a:p>
          <a:p>
            <a:pPr lvl="1" indent="-446592">
              <a:buClr>
                <a:schemeClr val="dk1"/>
              </a:buClr>
              <a:buSzPct val="100000"/>
              <a:buAutoNum type="alphaLcPeriod"/>
            </a:pPr>
            <a:r>
              <a:rPr lang="en" sz="3189" dirty="0">
                <a:solidFill>
                  <a:schemeClr val="dk1"/>
                </a:solidFill>
              </a:rPr>
              <a:t>ALL references</a:t>
            </a:r>
            <a:endParaRPr sz="3189" dirty="0">
              <a:solidFill>
                <a:schemeClr val="dk1"/>
              </a:solidFill>
            </a:endParaRPr>
          </a:p>
          <a:p>
            <a:pPr marL="0" indent="0">
              <a:spcBef>
                <a:spcPts val="1600"/>
              </a:spcBef>
              <a:buNone/>
            </a:pPr>
            <a:endParaRPr sz="2667" dirty="0">
              <a:solidFill>
                <a:schemeClr val="dk1"/>
              </a:solidFill>
            </a:endParaRPr>
          </a:p>
          <a:p>
            <a:pPr marL="0" indent="0">
              <a:spcBef>
                <a:spcPts val="1600"/>
              </a:spcBef>
              <a:buNone/>
            </a:pPr>
            <a:endParaRPr sz="2637" dirty="0">
              <a:solidFill>
                <a:schemeClr val="dk1"/>
              </a:solidFill>
            </a:endParaRPr>
          </a:p>
          <a:p>
            <a:pPr indent="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graphicFrame>
        <p:nvGraphicFramePr>
          <p:cNvPr id="123" name="Google Shape;123;p22"/>
          <p:cNvGraphicFramePr/>
          <p:nvPr/>
        </p:nvGraphicFramePr>
        <p:xfrm>
          <a:off x="598233" y="1783133"/>
          <a:ext cx="2456667" cy="3886080"/>
        </p:xfrm>
        <a:graphic>
          <a:graphicData uri="http://schemas.openxmlformats.org/drawingml/2006/table">
            <a:tbl>
              <a:tblPr>
                <a:noFill/>
              </a:tblPr>
              <a:tblGrid>
                <a:gridCol w="2456667">
                  <a:extLst>
                    <a:ext uri="{9D8B030D-6E8A-4147-A177-3AD203B41FA5}">
                      <a16:colId xmlns:a16="http://schemas.microsoft.com/office/drawing/2014/main" val="20000"/>
                    </a:ext>
                  </a:extLst>
                </a:gridCol>
              </a:tblGrid>
              <a:tr h="1280120">
                <a:tc>
                  <a:txBody>
                    <a:bodyPr/>
                    <a:lstStyle/>
                    <a:p>
                      <a:pPr marL="0" lvl="0" indent="0" algn="l" rtl="0">
                        <a:spcBef>
                          <a:spcPts val="0"/>
                        </a:spcBef>
                        <a:spcAft>
                          <a:spcPts val="0"/>
                        </a:spcAft>
                        <a:buNone/>
                      </a:pPr>
                      <a:r>
                        <a:rPr lang="en" sz="2300" b="1"/>
                        <a:t>Introduction</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Ref1, Ref2, Ref3</a:t>
                      </a:r>
                      <a:endParaRPr sz="2300"/>
                    </a:p>
                  </a:txBody>
                  <a:tcPr marL="121900" marR="121900" marT="121900" marB="121900"/>
                </a:tc>
                <a:extLst>
                  <a:ext uri="{0D108BD9-81ED-4DB2-BD59-A6C34878D82A}">
                    <a16:rowId xmlns:a16="http://schemas.microsoft.com/office/drawing/2014/main" val="10000"/>
                  </a:ext>
                </a:extLst>
              </a:tr>
              <a:tr h="1280120">
                <a:tc>
                  <a:txBody>
                    <a:bodyPr/>
                    <a:lstStyle/>
                    <a:p>
                      <a:pPr marL="0" lvl="0" indent="0" algn="l" rtl="0">
                        <a:spcBef>
                          <a:spcPts val="0"/>
                        </a:spcBef>
                        <a:spcAft>
                          <a:spcPts val="0"/>
                        </a:spcAft>
                        <a:buNone/>
                      </a:pPr>
                      <a:r>
                        <a:rPr lang="en" sz="2300" b="1"/>
                        <a:t>Related Work</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Ref4, Ref5, Ref6</a:t>
                      </a:r>
                      <a:endParaRPr sz="2300"/>
                    </a:p>
                  </a:txBody>
                  <a:tcPr marL="121900" marR="121900" marT="121900" marB="121900"/>
                </a:tc>
                <a:extLst>
                  <a:ext uri="{0D108BD9-81ED-4DB2-BD59-A6C34878D82A}">
                    <a16:rowId xmlns:a16="http://schemas.microsoft.com/office/drawing/2014/main" val="10001"/>
                  </a:ext>
                </a:extLst>
              </a:tr>
              <a:tr h="1280120">
                <a:tc>
                  <a:txBody>
                    <a:bodyPr/>
                    <a:lstStyle/>
                    <a:p>
                      <a:pPr marL="0" lvl="0" indent="0" algn="l" rtl="0">
                        <a:spcBef>
                          <a:spcPts val="0"/>
                        </a:spcBef>
                        <a:spcAft>
                          <a:spcPts val="0"/>
                        </a:spcAft>
                        <a:buNone/>
                      </a:pPr>
                      <a:r>
                        <a:rPr lang="en" sz="2300" b="1"/>
                        <a:t>Conclusion</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Ref7, Ref8, Ref9</a:t>
                      </a:r>
                      <a:endParaRPr sz="2300"/>
                    </a:p>
                  </a:txBody>
                  <a:tcPr marL="121900" marR="121900" marT="121900" marB="121900"/>
                </a:tc>
                <a:extLst>
                  <a:ext uri="{0D108BD9-81ED-4DB2-BD59-A6C34878D82A}">
                    <a16:rowId xmlns:a16="http://schemas.microsoft.com/office/drawing/2014/main" val="10002"/>
                  </a:ext>
                </a:extLst>
              </a:tr>
            </a:tbl>
          </a:graphicData>
        </a:graphic>
      </p:graphicFrame>
      <p:sp>
        <p:nvSpPr>
          <p:cNvPr id="124" name="Google Shape;124;p22"/>
          <p:cNvSpPr txBox="1"/>
          <p:nvPr/>
        </p:nvSpPr>
        <p:spPr>
          <a:xfrm>
            <a:off x="3639200" y="2516717"/>
            <a:ext cx="2456800" cy="2373200"/>
          </a:xfrm>
          <a:prstGeom prst="rect">
            <a:avLst/>
          </a:prstGeom>
          <a:noFill/>
          <a:ln>
            <a:noFill/>
          </a:ln>
        </p:spPr>
        <p:txBody>
          <a:bodyPr spcFirstLastPara="1" wrap="square" lIns="121900" tIns="121900" rIns="121900" bIns="121900" anchor="t" anchorCtr="0">
            <a:noAutofit/>
          </a:bodyPr>
          <a:lstStyle/>
          <a:p>
            <a:r>
              <a:rPr lang="en" sz="2667" b="1" u="sng"/>
              <a:t>9 </a:t>
            </a:r>
            <a:r>
              <a:rPr lang="en" sz="2667" u="sng"/>
              <a:t>References</a:t>
            </a:r>
            <a:endParaRPr sz="2667" u="sng"/>
          </a:p>
          <a:p>
            <a:r>
              <a:rPr lang="en" sz="2667" b="1"/>
              <a:t>3 </a:t>
            </a:r>
            <a:r>
              <a:rPr lang="en" sz="2667"/>
              <a:t>Introduction</a:t>
            </a:r>
            <a:endParaRPr sz="2667"/>
          </a:p>
          <a:p>
            <a:r>
              <a:rPr lang="en" sz="2667" b="1"/>
              <a:t>3 </a:t>
            </a:r>
            <a:r>
              <a:rPr lang="en" sz="2667"/>
              <a:t>Rel Work</a:t>
            </a:r>
            <a:endParaRPr sz="2667"/>
          </a:p>
          <a:p>
            <a:r>
              <a:rPr lang="en" sz="2667" b="1"/>
              <a:t>3 </a:t>
            </a:r>
            <a:r>
              <a:rPr lang="en" sz="2667"/>
              <a:t>Conclusion</a:t>
            </a:r>
            <a:endParaRPr sz="2667"/>
          </a:p>
        </p:txBody>
      </p:sp>
      <p:sp>
        <p:nvSpPr>
          <p:cNvPr id="125" name="Google Shape;125;p22"/>
          <p:cNvSpPr txBox="1"/>
          <p:nvPr/>
        </p:nvSpPr>
        <p:spPr>
          <a:xfrm>
            <a:off x="598167" y="5886600"/>
            <a:ext cx="2456800" cy="478800"/>
          </a:xfrm>
          <a:prstGeom prst="rect">
            <a:avLst/>
          </a:prstGeom>
          <a:noFill/>
          <a:ln>
            <a:noFill/>
          </a:ln>
        </p:spPr>
        <p:txBody>
          <a:bodyPr spcFirstLastPara="1" wrap="square" lIns="121900" tIns="121900" rIns="121900" bIns="121900" anchor="t" anchorCtr="0">
            <a:noAutofit/>
          </a:bodyPr>
          <a:lstStyle/>
          <a:p>
            <a:pPr algn="ctr"/>
            <a:r>
              <a:rPr lang="en" sz="2400"/>
              <a:t>Sample Paper</a:t>
            </a:r>
            <a:endParaRPr sz="2400"/>
          </a:p>
        </p:txBody>
      </p:sp>
      <p:graphicFrame>
        <p:nvGraphicFramePr>
          <p:cNvPr id="126" name="Google Shape;126;p22"/>
          <p:cNvGraphicFramePr/>
          <p:nvPr>
            <p:extLst>
              <p:ext uri="{D42A27DB-BD31-4B8C-83A1-F6EECF244321}">
                <p14:modId xmlns:p14="http://schemas.microsoft.com/office/powerpoint/2010/main" val="2318197648"/>
              </p:ext>
            </p:extLst>
          </p:nvPr>
        </p:nvGraphicFramePr>
        <p:xfrm>
          <a:off x="7304200" y="3057256"/>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27" name="Google Shape;127;p22"/>
          <p:cNvSpPr txBox="1"/>
          <p:nvPr/>
        </p:nvSpPr>
        <p:spPr>
          <a:xfrm>
            <a:off x="6084995" y="2431699"/>
            <a:ext cx="6096000" cy="763600"/>
          </a:xfrm>
          <a:prstGeom prst="rect">
            <a:avLst/>
          </a:prstGeom>
          <a:noFill/>
          <a:ln>
            <a:noFill/>
          </a:ln>
        </p:spPr>
        <p:txBody>
          <a:bodyPr spcFirstLastPara="1" wrap="square" lIns="121900" tIns="121900" rIns="121900" bIns="121900" anchor="t" anchorCtr="0">
            <a:noAutofit/>
          </a:bodyPr>
          <a:lstStyle/>
          <a:p>
            <a:r>
              <a:rPr lang="en" sz="2400" b="1" dirty="0"/>
              <a:t>ALL </a:t>
            </a:r>
            <a:r>
              <a:rPr lang="en" sz="2400" dirty="0"/>
              <a:t>References Vector = 9 References (V_all)</a:t>
            </a:r>
            <a:endParaRPr sz="2400" dirty="0"/>
          </a:p>
        </p:txBody>
      </p:sp>
      <p:graphicFrame>
        <p:nvGraphicFramePr>
          <p:cNvPr id="130" name="Google Shape;130;p22"/>
          <p:cNvGraphicFramePr/>
          <p:nvPr>
            <p:extLst>
              <p:ext uri="{D42A27DB-BD31-4B8C-83A1-F6EECF244321}">
                <p14:modId xmlns:p14="http://schemas.microsoft.com/office/powerpoint/2010/main" val="4287795487"/>
              </p:ext>
            </p:extLst>
          </p:nvPr>
        </p:nvGraphicFramePr>
        <p:xfrm>
          <a:off x="7296233" y="5064122"/>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31" name="Google Shape;131;p22"/>
          <p:cNvSpPr txBox="1"/>
          <p:nvPr/>
        </p:nvSpPr>
        <p:spPr>
          <a:xfrm>
            <a:off x="5264943" y="4476691"/>
            <a:ext cx="6635962" cy="763600"/>
          </a:xfrm>
          <a:prstGeom prst="rect">
            <a:avLst/>
          </a:prstGeom>
          <a:noFill/>
          <a:ln>
            <a:noFill/>
          </a:ln>
        </p:spPr>
        <p:txBody>
          <a:bodyPr spcFirstLastPara="1" wrap="square" lIns="121900" tIns="121900" rIns="121900" bIns="121900" anchor="t" anchorCtr="0">
            <a:noAutofit/>
          </a:bodyPr>
          <a:lstStyle/>
          <a:p>
            <a:r>
              <a:rPr lang="en" sz="2400" b="1" dirty="0"/>
              <a:t>Rel Work </a:t>
            </a:r>
            <a:r>
              <a:rPr lang="en" sz="2400" dirty="0"/>
              <a:t>References Vector = 3 References (V_rw)</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74" name="Google Shape;74;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graphicFrame>
        <p:nvGraphicFramePr>
          <p:cNvPr id="139" name="Google Shape;139;p23"/>
          <p:cNvGraphicFramePr/>
          <p:nvPr/>
        </p:nvGraphicFramePr>
        <p:xfrm>
          <a:off x="190500" y="2581267"/>
          <a:ext cx="2456667" cy="4023240"/>
        </p:xfrm>
        <a:graphic>
          <a:graphicData uri="http://schemas.openxmlformats.org/drawingml/2006/table">
            <a:tbl>
              <a:tblPr>
                <a:noFill/>
              </a:tblPr>
              <a:tblGrid>
                <a:gridCol w="2456667">
                  <a:extLst>
                    <a:ext uri="{9D8B030D-6E8A-4147-A177-3AD203B41FA5}">
                      <a16:colId xmlns:a16="http://schemas.microsoft.com/office/drawing/2014/main" val="20000"/>
                    </a:ext>
                  </a:extLst>
                </a:gridCol>
              </a:tblGrid>
              <a:tr h="1341080">
                <a:tc>
                  <a:txBody>
                    <a:bodyPr/>
                    <a:lstStyle/>
                    <a:p>
                      <a:pPr marL="0" lvl="0" indent="0" algn="l" rtl="0">
                        <a:spcBef>
                          <a:spcPts val="0"/>
                        </a:spcBef>
                        <a:spcAft>
                          <a:spcPts val="0"/>
                        </a:spcAft>
                        <a:buNone/>
                      </a:pPr>
                      <a:r>
                        <a:rPr lang="en" sz="2400" b="1"/>
                        <a:t>Introduction</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Ref1, Ref2, Ref3</a:t>
                      </a:r>
                      <a:endParaRPr sz="2400"/>
                    </a:p>
                  </a:txBody>
                  <a:tcPr marL="121900" marR="121900" marT="121900" marB="121900"/>
                </a:tc>
                <a:extLst>
                  <a:ext uri="{0D108BD9-81ED-4DB2-BD59-A6C34878D82A}">
                    <a16:rowId xmlns:a16="http://schemas.microsoft.com/office/drawing/2014/main" val="10000"/>
                  </a:ext>
                </a:extLst>
              </a:tr>
              <a:tr h="1341080">
                <a:tc>
                  <a:txBody>
                    <a:bodyPr/>
                    <a:lstStyle/>
                    <a:p>
                      <a:pPr marL="0" lvl="0" indent="0" algn="l" rtl="0">
                        <a:spcBef>
                          <a:spcPts val="0"/>
                        </a:spcBef>
                        <a:spcAft>
                          <a:spcPts val="0"/>
                        </a:spcAft>
                        <a:buNone/>
                      </a:pPr>
                      <a:r>
                        <a:rPr lang="en" sz="2400" b="1"/>
                        <a:t>Related Work</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Ref4, Ref5, Ref6</a:t>
                      </a:r>
                      <a:endParaRPr sz="2400"/>
                    </a:p>
                  </a:txBody>
                  <a:tcPr marL="121900" marR="121900" marT="121900" marB="121900"/>
                </a:tc>
                <a:extLst>
                  <a:ext uri="{0D108BD9-81ED-4DB2-BD59-A6C34878D82A}">
                    <a16:rowId xmlns:a16="http://schemas.microsoft.com/office/drawing/2014/main" val="10001"/>
                  </a:ext>
                </a:extLst>
              </a:tr>
              <a:tr h="1341080">
                <a:tc>
                  <a:txBody>
                    <a:bodyPr/>
                    <a:lstStyle/>
                    <a:p>
                      <a:pPr marL="0" lvl="0" indent="0" algn="l" rtl="0">
                        <a:spcBef>
                          <a:spcPts val="0"/>
                        </a:spcBef>
                        <a:spcAft>
                          <a:spcPts val="0"/>
                        </a:spcAft>
                        <a:buNone/>
                      </a:pPr>
                      <a:r>
                        <a:rPr lang="en" sz="2400" b="1"/>
                        <a:t>Conclusion</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Ref7, Ref8, Ref9</a:t>
                      </a:r>
                      <a:endParaRPr sz="2400"/>
                    </a:p>
                  </a:txBody>
                  <a:tcPr marL="121900" marR="121900" marT="121900" marB="121900"/>
                </a:tc>
                <a:extLst>
                  <a:ext uri="{0D108BD9-81ED-4DB2-BD59-A6C34878D82A}">
                    <a16:rowId xmlns:a16="http://schemas.microsoft.com/office/drawing/2014/main" val="10002"/>
                  </a:ext>
                </a:extLst>
              </a:tr>
            </a:tbl>
          </a:graphicData>
        </a:graphic>
      </p:graphicFrame>
      <p:sp>
        <p:nvSpPr>
          <p:cNvPr id="140" name="Google Shape;140;p23"/>
          <p:cNvSpPr/>
          <p:nvPr/>
        </p:nvSpPr>
        <p:spPr>
          <a:xfrm>
            <a:off x="2697973" y="4373762"/>
            <a:ext cx="402412" cy="56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1" name="Google Shape;141;p23"/>
          <p:cNvSpPr/>
          <p:nvPr/>
        </p:nvSpPr>
        <p:spPr>
          <a:xfrm>
            <a:off x="8631433" y="1672551"/>
            <a:ext cx="1108800" cy="8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2" name="Google Shape;142;p23"/>
          <p:cNvSpPr txBox="1"/>
          <p:nvPr/>
        </p:nvSpPr>
        <p:spPr>
          <a:xfrm>
            <a:off x="10023651" y="1416367"/>
            <a:ext cx="1535600" cy="533600"/>
          </a:xfrm>
          <a:prstGeom prst="rect">
            <a:avLst/>
          </a:prstGeom>
          <a:noFill/>
          <a:ln>
            <a:noFill/>
          </a:ln>
        </p:spPr>
        <p:txBody>
          <a:bodyPr spcFirstLastPara="1" wrap="square" lIns="121900" tIns="121900" rIns="121900" bIns="121900" anchor="t" anchorCtr="0">
            <a:noAutofit/>
          </a:bodyPr>
          <a:lstStyle/>
          <a:p>
            <a:pPr algn="ctr"/>
            <a:r>
              <a:rPr lang="en" sz="2400" b="1" dirty="0"/>
              <a:t>V_model </a:t>
            </a:r>
            <a:endParaRPr sz="2400" b="1" dirty="0"/>
          </a:p>
        </p:txBody>
      </p:sp>
      <p:sp>
        <p:nvSpPr>
          <p:cNvPr id="143" name="Google Shape;143;p23"/>
          <p:cNvSpPr/>
          <p:nvPr/>
        </p:nvSpPr>
        <p:spPr>
          <a:xfrm>
            <a:off x="6948000" y="1546233"/>
            <a:ext cx="1547800" cy="11192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model</a:t>
            </a:r>
            <a:endParaRPr sz="2400"/>
          </a:p>
        </p:txBody>
      </p:sp>
      <p:sp>
        <p:nvSpPr>
          <p:cNvPr id="144" name="Google Shape;144;p23"/>
          <p:cNvSpPr/>
          <p:nvPr/>
        </p:nvSpPr>
        <p:spPr>
          <a:xfrm>
            <a:off x="1287767" y="1973067"/>
            <a:ext cx="5544800" cy="533600"/>
          </a:xfrm>
          <a:prstGeom prst="bentArrow">
            <a:avLst>
              <a:gd name="adj1" fmla="val 25000"/>
              <a:gd name="adj2" fmla="val 3215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aphicFrame>
        <p:nvGraphicFramePr>
          <p:cNvPr id="145" name="Google Shape;145;p23"/>
          <p:cNvGraphicFramePr/>
          <p:nvPr/>
        </p:nvGraphicFramePr>
        <p:xfrm>
          <a:off x="9876933" y="1911933"/>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0"/>
                  </a:ext>
                </a:extLst>
              </a:tr>
            </a:tbl>
          </a:graphicData>
        </a:graphic>
      </p:graphicFrame>
      <p:sp>
        <p:nvSpPr>
          <p:cNvPr id="146" name="Google Shape;146;p23"/>
          <p:cNvSpPr txBox="1"/>
          <p:nvPr/>
        </p:nvSpPr>
        <p:spPr>
          <a:xfrm>
            <a:off x="1287767" y="1546233"/>
            <a:ext cx="5071900" cy="428800"/>
          </a:xfrm>
          <a:prstGeom prst="rect">
            <a:avLst/>
          </a:prstGeom>
          <a:noFill/>
          <a:ln>
            <a:noFill/>
          </a:ln>
        </p:spPr>
        <p:txBody>
          <a:bodyPr spcFirstLastPara="1" wrap="square" lIns="121900" tIns="121900" rIns="121900" bIns="121900" anchor="t" anchorCtr="0">
            <a:noAutofit/>
          </a:bodyPr>
          <a:lstStyle/>
          <a:p>
            <a:r>
              <a:rPr lang="en" sz="2400" i="1" dirty="0"/>
              <a:t>get_paper_embedding</a:t>
            </a:r>
            <a:r>
              <a:rPr lang="en" sz="2400" dirty="0"/>
              <a:t>(sample_paper)</a:t>
            </a:r>
            <a:endParaRPr sz="2400" dirty="0"/>
          </a:p>
        </p:txBody>
      </p:sp>
      <p:graphicFrame>
        <p:nvGraphicFramePr>
          <p:cNvPr id="147" name="Google Shape;147;p23"/>
          <p:cNvGraphicFramePr/>
          <p:nvPr>
            <p:extLst>
              <p:ext uri="{D42A27DB-BD31-4B8C-83A1-F6EECF244321}">
                <p14:modId xmlns:p14="http://schemas.microsoft.com/office/powerpoint/2010/main" val="1493198351"/>
              </p:ext>
            </p:extLst>
          </p:nvPr>
        </p:nvGraphicFramePr>
        <p:xfrm>
          <a:off x="4836700" y="4161337"/>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48" name="Google Shape;148;p23"/>
          <p:cNvSpPr txBox="1"/>
          <p:nvPr/>
        </p:nvSpPr>
        <p:spPr>
          <a:xfrm>
            <a:off x="3395734" y="3562055"/>
            <a:ext cx="6096000" cy="763600"/>
          </a:xfrm>
          <a:prstGeom prst="rect">
            <a:avLst/>
          </a:prstGeom>
          <a:noFill/>
          <a:ln>
            <a:noFill/>
          </a:ln>
        </p:spPr>
        <p:txBody>
          <a:bodyPr spcFirstLastPara="1" wrap="square" lIns="121900" tIns="121900" rIns="121900" bIns="121900" anchor="t" anchorCtr="0">
            <a:noAutofit/>
          </a:bodyPr>
          <a:lstStyle/>
          <a:p>
            <a:r>
              <a:rPr lang="en" sz="2400" i="1" dirty="0"/>
              <a:t>get_centroid_vector</a:t>
            </a:r>
            <a:r>
              <a:rPr lang="en" sz="2400" dirty="0"/>
              <a:t>(All References) = </a:t>
            </a:r>
            <a:r>
              <a:rPr lang="en" sz="2400" b="1" dirty="0"/>
              <a:t>V_all</a:t>
            </a:r>
            <a:endParaRPr sz="2400" b="1" dirty="0"/>
          </a:p>
        </p:txBody>
      </p:sp>
      <p:graphicFrame>
        <p:nvGraphicFramePr>
          <p:cNvPr id="149" name="Google Shape;149;p23"/>
          <p:cNvGraphicFramePr/>
          <p:nvPr>
            <p:extLst>
              <p:ext uri="{D42A27DB-BD31-4B8C-83A1-F6EECF244321}">
                <p14:modId xmlns:p14="http://schemas.microsoft.com/office/powerpoint/2010/main" val="4041946881"/>
              </p:ext>
            </p:extLst>
          </p:nvPr>
        </p:nvGraphicFramePr>
        <p:xfrm>
          <a:off x="4828733" y="5438230"/>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50" name="Google Shape;150;p23"/>
          <p:cNvSpPr txBox="1"/>
          <p:nvPr/>
        </p:nvSpPr>
        <p:spPr>
          <a:xfrm>
            <a:off x="2950369" y="4863881"/>
            <a:ext cx="6986731" cy="763600"/>
          </a:xfrm>
          <a:prstGeom prst="rect">
            <a:avLst/>
          </a:prstGeom>
          <a:noFill/>
          <a:ln>
            <a:noFill/>
          </a:ln>
        </p:spPr>
        <p:txBody>
          <a:bodyPr spcFirstLastPara="1" wrap="square" lIns="121900" tIns="121900" rIns="121900" bIns="121900" anchor="t" anchorCtr="0">
            <a:noAutofit/>
          </a:bodyPr>
          <a:lstStyle/>
          <a:p>
            <a:r>
              <a:rPr lang="en" sz="2400" i="1" dirty="0"/>
              <a:t>get_centroid_vector</a:t>
            </a:r>
            <a:r>
              <a:rPr lang="en" sz="2400" dirty="0"/>
              <a:t>(Related Work References) = </a:t>
            </a:r>
            <a:r>
              <a:rPr lang="en" sz="2400" b="1" dirty="0"/>
              <a:t>V_rw</a:t>
            </a:r>
            <a:endParaRPr sz="2400" b="1" dirty="0"/>
          </a:p>
        </p:txBody>
      </p:sp>
      <p:sp>
        <p:nvSpPr>
          <p:cNvPr id="153" name="Google Shape;153;p23"/>
          <p:cNvSpPr/>
          <p:nvPr/>
        </p:nvSpPr>
        <p:spPr>
          <a:xfrm>
            <a:off x="9983124" y="3447091"/>
            <a:ext cx="1945086" cy="18648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Compare</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 (Prone)</a:t>
            </a:r>
            <a:endParaRPr dirty="0"/>
          </a:p>
        </p:txBody>
      </p:sp>
      <p:graphicFrame>
        <p:nvGraphicFramePr>
          <p:cNvPr id="5" name="Gráfico 4">
            <a:extLst>
              <a:ext uri="{FF2B5EF4-FFF2-40B4-BE49-F238E27FC236}">
                <a16:creationId xmlns:a16="http://schemas.microsoft.com/office/drawing/2014/main" id="{E8C01F4E-669A-1B29-DF9E-12F4CBEA1FEA}"/>
              </a:ext>
            </a:extLst>
          </p:cNvPr>
          <p:cNvGraphicFramePr/>
          <p:nvPr>
            <p:extLst>
              <p:ext uri="{D42A27DB-BD31-4B8C-83A1-F6EECF244321}">
                <p14:modId xmlns:p14="http://schemas.microsoft.com/office/powerpoint/2010/main" val="1284926114"/>
              </p:ext>
            </p:extLst>
          </p:nvPr>
        </p:nvGraphicFramePr>
        <p:xfrm>
          <a:off x="268514" y="1322957"/>
          <a:ext cx="6417294" cy="48261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áfico 7">
            <a:extLst>
              <a:ext uri="{FF2B5EF4-FFF2-40B4-BE49-F238E27FC236}">
                <a16:creationId xmlns:a16="http://schemas.microsoft.com/office/drawing/2014/main" id="{AA2292E3-4C1D-8755-99CF-E1FCE4424EE4}"/>
              </a:ext>
            </a:extLst>
          </p:cNvPr>
          <p:cNvGraphicFramePr/>
          <p:nvPr>
            <p:extLst>
              <p:ext uri="{D42A27DB-BD31-4B8C-83A1-F6EECF244321}">
                <p14:modId xmlns:p14="http://schemas.microsoft.com/office/powerpoint/2010/main" val="3462862659"/>
              </p:ext>
            </p:extLst>
          </p:nvPr>
        </p:nvGraphicFramePr>
        <p:xfrm>
          <a:off x="6096000" y="1543745"/>
          <a:ext cx="5962650" cy="445700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 (Specter 2)</a:t>
            </a:r>
            <a:endParaRPr dirty="0"/>
          </a:p>
        </p:txBody>
      </p:sp>
      <p:graphicFrame>
        <p:nvGraphicFramePr>
          <p:cNvPr id="4" name="Gráfico 3">
            <a:extLst>
              <a:ext uri="{FF2B5EF4-FFF2-40B4-BE49-F238E27FC236}">
                <a16:creationId xmlns:a16="http://schemas.microsoft.com/office/drawing/2014/main" id="{60F2F8E9-12D1-A072-9415-DC1D4A085182}"/>
              </a:ext>
            </a:extLst>
          </p:cNvPr>
          <p:cNvGraphicFramePr/>
          <p:nvPr>
            <p:extLst>
              <p:ext uri="{D42A27DB-BD31-4B8C-83A1-F6EECF244321}">
                <p14:modId xmlns:p14="http://schemas.microsoft.com/office/powerpoint/2010/main" val="3198784654"/>
              </p:ext>
            </p:extLst>
          </p:nvPr>
        </p:nvGraphicFramePr>
        <p:xfrm>
          <a:off x="374651" y="1621630"/>
          <a:ext cx="7011988" cy="5016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a:extLst>
              <a:ext uri="{FF2B5EF4-FFF2-40B4-BE49-F238E27FC236}">
                <a16:creationId xmlns:a16="http://schemas.microsoft.com/office/drawing/2014/main" id="{A1444484-632A-7731-E4F7-BC8AD05238E6}"/>
              </a:ext>
            </a:extLst>
          </p:cNvPr>
          <p:cNvGraphicFramePr/>
          <p:nvPr>
            <p:extLst>
              <p:ext uri="{D42A27DB-BD31-4B8C-83A1-F6EECF244321}">
                <p14:modId xmlns:p14="http://schemas.microsoft.com/office/powerpoint/2010/main" val="1825903153"/>
              </p:ext>
            </p:extLst>
          </p:nvPr>
        </p:nvGraphicFramePr>
        <p:xfrm>
          <a:off x="6260308" y="2035969"/>
          <a:ext cx="6333331" cy="4365964"/>
        </p:xfrm>
        <a:graphic>
          <a:graphicData uri="http://schemas.openxmlformats.org/drawingml/2006/chart">
            <c:chart xmlns:c="http://schemas.openxmlformats.org/drawingml/2006/chart" xmlns:r="http://schemas.openxmlformats.org/officeDocument/2006/relationships" r:id="rId4"/>
          </a:graphicData>
        </a:graphic>
      </p:graphicFrame>
      <p:sp>
        <p:nvSpPr>
          <p:cNvPr id="9" name="CuadroTexto 8">
            <a:extLst>
              <a:ext uri="{FF2B5EF4-FFF2-40B4-BE49-F238E27FC236}">
                <a16:creationId xmlns:a16="http://schemas.microsoft.com/office/drawing/2014/main" id="{FAB1C3E7-D14E-ED72-631A-5378FAAC60B5}"/>
              </a:ext>
            </a:extLst>
          </p:cNvPr>
          <p:cNvSpPr txBox="1"/>
          <p:nvPr/>
        </p:nvSpPr>
        <p:spPr>
          <a:xfrm>
            <a:off x="4000496" y="1219667"/>
            <a:ext cx="5272088" cy="646331"/>
          </a:xfrm>
          <a:prstGeom prst="rect">
            <a:avLst/>
          </a:prstGeom>
          <a:noFill/>
        </p:spPr>
        <p:txBody>
          <a:bodyPr wrap="square" rtlCol="0">
            <a:spAutoFit/>
          </a:bodyPr>
          <a:lstStyle/>
          <a:p>
            <a:r>
              <a:rPr lang="en-US" sz="1800" b="1" i="0" u="none" strike="noStrike" kern="1200" spc="0" baseline="0" dirty="0"/>
              <a:t>Comparison of Cosine Similarity: </a:t>
            </a:r>
            <a:r>
              <a:rPr lang="en-US" sz="1800" b="1" i="0" u="none" strike="noStrike" kern="1200" spc="0" baseline="0" dirty="0" err="1"/>
              <a:t>V_rw</a:t>
            </a:r>
            <a:r>
              <a:rPr lang="en-US" sz="1800" b="1" i="0" u="none" strike="noStrike" kern="1200" spc="0" baseline="0" dirty="0"/>
              <a:t> and </a:t>
            </a:r>
            <a:r>
              <a:rPr lang="en-US" sz="1800" b="1" i="0" u="none" strike="noStrike" kern="1200" spc="0" baseline="0" dirty="0" err="1"/>
              <a:t>V_all</a:t>
            </a:r>
            <a:endParaRPr lang="en-US" sz="1800" b="1" i="0" u="none" strike="noStrike" kern="1200" spc="0" baseline="0" dirty="0"/>
          </a:p>
          <a:p>
            <a:endParaRPr lang="es-E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Is possible predict new vectors (V_model)?</a:t>
            </a:r>
            <a:endParaRPr dirty="0"/>
          </a:p>
        </p:txBody>
      </p:sp>
      <p:sp>
        <p:nvSpPr>
          <p:cNvPr id="173" name="Google Shape;173;p26"/>
          <p:cNvSpPr txBox="1"/>
          <p:nvPr/>
        </p:nvSpPr>
        <p:spPr>
          <a:xfrm>
            <a:off x="901600" y="1490500"/>
            <a:ext cx="9676000" cy="3173200"/>
          </a:xfrm>
          <a:prstGeom prst="rect">
            <a:avLst/>
          </a:prstGeom>
          <a:noFill/>
          <a:ln>
            <a:noFill/>
          </a:ln>
        </p:spPr>
        <p:txBody>
          <a:bodyPr spcFirstLastPara="1" wrap="square" lIns="121900" tIns="121900" rIns="121900" bIns="121900" anchor="t" anchorCtr="0">
            <a:noAutofit/>
          </a:bodyPr>
          <a:lstStyle/>
          <a:p>
            <a:pPr algn="ctr"/>
            <a:endParaRPr sz="2533" dirty="0"/>
          </a:p>
          <a:p>
            <a:pPr algn="ctr"/>
            <a:r>
              <a:rPr lang="en" sz="2667" dirty="0">
                <a:solidFill>
                  <a:srgbClr val="202122"/>
                </a:solidFill>
                <a:highlight>
                  <a:srgbClr val="FFFFFF"/>
                </a:highlight>
              </a:rPr>
              <a:t> </a:t>
            </a:r>
            <a:r>
              <a:rPr lang="en" sz="3600" dirty="0"/>
              <a:t>V_rw + V_nrw = V_predic  ≈ V_model</a:t>
            </a:r>
          </a:p>
          <a:p>
            <a:pPr algn="ctr"/>
            <a:endParaRPr lang="en" sz="3600" dirty="0"/>
          </a:p>
          <a:p>
            <a:pPr algn="ctr"/>
            <a:r>
              <a:rPr lang="es-ES" sz="2667" dirty="0">
                <a:solidFill>
                  <a:srgbClr val="202122"/>
                </a:solidFill>
                <a:highlight>
                  <a:srgbClr val="FFFFFF"/>
                </a:highlight>
              </a:rPr>
              <a:t> </a:t>
            </a:r>
            <a:r>
              <a:rPr lang="es-ES" sz="3600" dirty="0" err="1"/>
              <a:t>V_rw</a:t>
            </a:r>
            <a:r>
              <a:rPr lang="es-ES" sz="3600" dirty="0"/>
              <a:t> = </a:t>
            </a:r>
            <a:r>
              <a:rPr lang="es-ES" sz="3600" dirty="0" err="1"/>
              <a:t>V_predic</a:t>
            </a:r>
            <a:r>
              <a:rPr lang="es-ES" sz="3600" dirty="0"/>
              <a:t>  ≈ </a:t>
            </a:r>
            <a:r>
              <a:rPr lang="es-ES" sz="3600" dirty="0" err="1"/>
              <a:t>V_model</a:t>
            </a:r>
            <a:endParaRPr lang="es-ES" sz="3600" dirty="0"/>
          </a:p>
          <a:p>
            <a:pPr algn="ctr"/>
            <a:endParaRPr sz="3600" dirty="0"/>
          </a:p>
          <a:p>
            <a:pPr algn="ctr"/>
            <a:endParaRPr sz="2667" dirty="0"/>
          </a:p>
          <a:p>
            <a:endParaRPr sz="2400" dirty="0"/>
          </a:p>
        </p:txBody>
      </p:sp>
      <p:sp>
        <p:nvSpPr>
          <p:cNvPr id="174" name="Google Shape;174;p26"/>
          <p:cNvSpPr txBox="1"/>
          <p:nvPr/>
        </p:nvSpPr>
        <p:spPr>
          <a:xfrm>
            <a:off x="825335" y="4633800"/>
            <a:ext cx="10185593" cy="637200"/>
          </a:xfrm>
          <a:prstGeom prst="rect">
            <a:avLst/>
          </a:prstGeom>
          <a:noFill/>
          <a:ln>
            <a:noFill/>
          </a:ln>
        </p:spPr>
        <p:txBody>
          <a:bodyPr spcFirstLastPara="1" wrap="square" lIns="121900" tIns="121900" rIns="121900" bIns="121900" anchor="t" anchorCtr="0">
            <a:noAutofit/>
          </a:bodyPr>
          <a:lstStyle/>
          <a:p>
            <a:pPr algn="ctr"/>
            <a:r>
              <a:rPr lang="en" sz="2000" dirty="0"/>
              <a:t>We experiment with predicting the entire vector using all references and only related work references.</a:t>
            </a: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C9B2D-FED7-CAC8-D036-3068617D440B}"/>
              </a:ext>
            </a:extLst>
          </p:cNvPr>
          <p:cNvSpPr>
            <a:spLocks noGrp="1"/>
          </p:cNvSpPr>
          <p:nvPr>
            <p:ph type="title"/>
          </p:nvPr>
        </p:nvSpPr>
        <p:spPr/>
        <p:txBody>
          <a:bodyPr/>
          <a:lstStyle/>
          <a:p>
            <a:r>
              <a:rPr lang="en" dirty="0"/>
              <a:t>Related Work Experiments</a:t>
            </a:r>
            <a:endParaRPr lang="es-ES" dirty="0"/>
          </a:p>
        </p:txBody>
      </p:sp>
      <p:sp>
        <p:nvSpPr>
          <p:cNvPr id="3" name="Marcador de contenido 2">
            <a:extLst>
              <a:ext uri="{FF2B5EF4-FFF2-40B4-BE49-F238E27FC236}">
                <a16:creationId xmlns:a16="http://schemas.microsoft.com/office/drawing/2014/main" id="{7193FB63-2751-E3D4-A3A1-48682DCBF077}"/>
              </a:ext>
            </a:extLst>
          </p:cNvPr>
          <p:cNvSpPr>
            <a:spLocks noGrp="1"/>
          </p:cNvSpPr>
          <p:nvPr>
            <p:ph idx="1"/>
          </p:nvPr>
        </p:nvSpPr>
        <p:spPr>
          <a:xfrm>
            <a:off x="838200" y="1825625"/>
            <a:ext cx="5135088" cy="4351338"/>
          </a:xfrm>
        </p:spPr>
        <p:txBody>
          <a:bodyPr/>
          <a:lstStyle/>
          <a:p>
            <a:r>
              <a:rPr lang="en-US" dirty="0"/>
              <a:t>We built a neural network to predict the </a:t>
            </a:r>
            <a:r>
              <a:rPr lang="en-US" dirty="0" err="1"/>
              <a:t>V_model</a:t>
            </a:r>
            <a:endParaRPr lang="en-US" dirty="0"/>
          </a:p>
          <a:p>
            <a:r>
              <a:rPr lang="en-US" dirty="0"/>
              <a:t>We used Martin's 400k paper archive</a:t>
            </a:r>
          </a:p>
          <a:p>
            <a:r>
              <a:rPr lang="en-US" dirty="0"/>
              <a:t>Our NN was trained with a </a:t>
            </a:r>
            <a:r>
              <a:rPr lang="en-US" dirty="0" err="1"/>
              <a:t>lr</a:t>
            </a:r>
            <a:r>
              <a:rPr lang="en-US" dirty="0"/>
              <a:t> of 5e-5, in 3 epochs, using </a:t>
            </a:r>
            <a:r>
              <a:rPr lang="en-US" dirty="0" err="1"/>
              <a:t>AdamW</a:t>
            </a:r>
            <a:r>
              <a:rPr lang="en-US" dirty="0"/>
              <a:t> as an optimizer, in addition, we use a dropout of 0.2 and a batch of 8</a:t>
            </a:r>
            <a:endParaRPr lang="es-ES" dirty="0"/>
          </a:p>
        </p:txBody>
      </p:sp>
      <p:pic>
        <p:nvPicPr>
          <p:cNvPr id="5" name="Imagen 4">
            <a:extLst>
              <a:ext uri="{FF2B5EF4-FFF2-40B4-BE49-F238E27FC236}">
                <a16:creationId xmlns:a16="http://schemas.microsoft.com/office/drawing/2014/main" id="{50AAEBDE-62F6-A062-9BCD-7FF33BD071DF}"/>
              </a:ext>
            </a:extLst>
          </p:cNvPr>
          <p:cNvPicPr>
            <a:picLocks noChangeAspect="1"/>
          </p:cNvPicPr>
          <p:nvPr/>
        </p:nvPicPr>
        <p:blipFill>
          <a:blip r:embed="rId2"/>
          <a:stretch>
            <a:fillRect/>
          </a:stretch>
        </p:blipFill>
        <p:spPr>
          <a:xfrm>
            <a:off x="6096000" y="1373899"/>
            <a:ext cx="5691844" cy="4927422"/>
          </a:xfrm>
          <a:prstGeom prst="rect">
            <a:avLst/>
          </a:prstGeom>
        </p:spPr>
      </p:pic>
      <p:sp>
        <p:nvSpPr>
          <p:cNvPr id="6" name="CuadroTexto 5">
            <a:extLst>
              <a:ext uri="{FF2B5EF4-FFF2-40B4-BE49-F238E27FC236}">
                <a16:creationId xmlns:a16="http://schemas.microsoft.com/office/drawing/2014/main" id="{5FD27017-376D-2A60-D3B4-2EF17FABD88C}"/>
              </a:ext>
            </a:extLst>
          </p:cNvPr>
          <p:cNvSpPr txBox="1"/>
          <p:nvPr/>
        </p:nvSpPr>
        <p:spPr>
          <a:xfrm>
            <a:off x="10093123" y="3615610"/>
            <a:ext cx="2662733" cy="369332"/>
          </a:xfrm>
          <a:prstGeom prst="rect">
            <a:avLst/>
          </a:prstGeom>
          <a:noFill/>
        </p:spPr>
        <p:txBody>
          <a:bodyPr wrap="square" rtlCol="0">
            <a:spAutoFit/>
          </a:bodyPr>
          <a:lstStyle/>
          <a:p>
            <a:r>
              <a:rPr lang="es-ES" dirty="0" err="1"/>
              <a:t>Our</a:t>
            </a:r>
            <a:r>
              <a:rPr lang="es-ES" dirty="0"/>
              <a:t> Neural Network</a:t>
            </a:r>
          </a:p>
        </p:txBody>
      </p:sp>
      <p:sp>
        <p:nvSpPr>
          <p:cNvPr id="7" name="CuadroTexto 6">
            <a:extLst>
              <a:ext uri="{FF2B5EF4-FFF2-40B4-BE49-F238E27FC236}">
                <a16:creationId xmlns:a16="http://schemas.microsoft.com/office/drawing/2014/main" id="{7C9EA051-3120-B1C5-3C0D-26AA91EA07D0}"/>
              </a:ext>
            </a:extLst>
          </p:cNvPr>
          <p:cNvSpPr txBox="1"/>
          <p:nvPr/>
        </p:nvSpPr>
        <p:spPr>
          <a:xfrm>
            <a:off x="7327077" y="1543792"/>
            <a:ext cx="2939143" cy="369332"/>
          </a:xfrm>
          <a:prstGeom prst="rect">
            <a:avLst/>
          </a:prstGeom>
          <a:noFill/>
        </p:spPr>
        <p:txBody>
          <a:bodyPr wrap="square" rtlCol="0">
            <a:spAutoFit/>
          </a:bodyPr>
          <a:lstStyle/>
          <a:p>
            <a:r>
              <a:rPr lang="es-ES" dirty="0"/>
              <a:t>                   </a:t>
            </a:r>
            <a:r>
              <a:rPr lang="es-ES" dirty="0" err="1"/>
              <a:t>V_predic</a:t>
            </a:r>
            <a:endParaRPr lang="es-ES" dirty="0"/>
          </a:p>
        </p:txBody>
      </p:sp>
      <p:sp>
        <p:nvSpPr>
          <p:cNvPr id="8" name="CuadroTexto 7">
            <a:extLst>
              <a:ext uri="{FF2B5EF4-FFF2-40B4-BE49-F238E27FC236}">
                <a16:creationId xmlns:a16="http://schemas.microsoft.com/office/drawing/2014/main" id="{B6216852-3012-E0FF-261F-2D7355397781}"/>
              </a:ext>
            </a:extLst>
          </p:cNvPr>
          <p:cNvSpPr txBox="1"/>
          <p:nvPr/>
        </p:nvSpPr>
        <p:spPr>
          <a:xfrm>
            <a:off x="7479470" y="5698177"/>
            <a:ext cx="2939143" cy="369332"/>
          </a:xfrm>
          <a:prstGeom prst="rect">
            <a:avLst/>
          </a:prstGeom>
          <a:noFill/>
        </p:spPr>
        <p:txBody>
          <a:bodyPr wrap="square" rtlCol="0">
            <a:spAutoFit/>
          </a:bodyPr>
          <a:lstStyle/>
          <a:p>
            <a:pPr algn="ctr"/>
            <a:r>
              <a:rPr lang="es-ES" dirty="0" err="1"/>
              <a:t>V_rw</a:t>
            </a:r>
            <a:r>
              <a:rPr lang="es-ES" dirty="0"/>
              <a:t> + </a:t>
            </a:r>
            <a:r>
              <a:rPr lang="es-ES" dirty="0" err="1"/>
              <a:t>V_nrw</a:t>
            </a:r>
            <a:r>
              <a:rPr lang="es-ES" dirty="0"/>
              <a:t> / </a:t>
            </a:r>
            <a:r>
              <a:rPr lang="es-ES" dirty="0" err="1"/>
              <a:t>V_rw</a:t>
            </a:r>
            <a:endParaRPr lang="es-ES" dirty="0"/>
          </a:p>
        </p:txBody>
      </p:sp>
    </p:spTree>
    <p:extLst>
      <p:ext uri="{BB962C8B-B14F-4D97-AF65-F5344CB8AC3E}">
        <p14:creationId xmlns:p14="http://schemas.microsoft.com/office/powerpoint/2010/main" val="2203989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80" name="Google Shape;180;p27"/>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25</a:t>
            </a:fld>
            <a:endParaRPr/>
          </a:p>
        </p:txBody>
      </p:sp>
      <p:graphicFrame>
        <p:nvGraphicFramePr>
          <p:cNvPr id="4" name="Gráfico 3">
            <a:extLst>
              <a:ext uri="{FF2B5EF4-FFF2-40B4-BE49-F238E27FC236}">
                <a16:creationId xmlns:a16="http://schemas.microsoft.com/office/drawing/2014/main" id="{060D4D5E-183E-CC12-3704-5952D16FDF5F}"/>
              </a:ext>
            </a:extLst>
          </p:cNvPr>
          <p:cNvGraphicFramePr/>
          <p:nvPr>
            <p:extLst>
              <p:ext uri="{D42A27DB-BD31-4B8C-83A1-F6EECF244321}">
                <p14:modId xmlns:p14="http://schemas.microsoft.com/office/powerpoint/2010/main" val="1813366291"/>
              </p:ext>
            </p:extLst>
          </p:nvPr>
        </p:nvGraphicFramePr>
        <p:xfrm>
          <a:off x="2032000" y="1169727"/>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80" name="Google Shape;180;p27"/>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26</a:t>
            </a:fld>
            <a:endParaRPr/>
          </a:p>
        </p:txBody>
      </p:sp>
      <p:graphicFrame>
        <p:nvGraphicFramePr>
          <p:cNvPr id="4" name="Gráfico 3">
            <a:extLst>
              <a:ext uri="{FF2B5EF4-FFF2-40B4-BE49-F238E27FC236}">
                <a16:creationId xmlns:a16="http://schemas.microsoft.com/office/drawing/2014/main" id="{060D4D5E-183E-CC12-3704-5952D16FDF5F}"/>
              </a:ext>
            </a:extLst>
          </p:cNvPr>
          <p:cNvGraphicFramePr/>
          <p:nvPr>
            <p:extLst>
              <p:ext uri="{D42A27DB-BD31-4B8C-83A1-F6EECF244321}">
                <p14:modId xmlns:p14="http://schemas.microsoft.com/office/powerpoint/2010/main" val="523766876"/>
              </p:ext>
            </p:extLst>
          </p:nvPr>
        </p:nvGraphicFramePr>
        <p:xfrm>
          <a:off x="2032000" y="1169727"/>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7090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Conclusion</a:t>
            </a:r>
            <a:endParaRPr dirty="0"/>
          </a:p>
        </p:txBody>
      </p:sp>
      <p:sp>
        <p:nvSpPr>
          <p:cNvPr id="187" name="Google Shape;187;p28"/>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27</a:t>
            </a:fld>
            <a:endParaRPr/>
          </a:p>
        </p:txBody>
      </p:sp>
      <p:sp>
        <p:nvSpPr>
          <p:cNvPr id="188" name="Google Shape;188;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65655">
              <a:lnSpc>
                <a:spcPct val="150000"/>
              </a:lnSpc>
              <a:buClr>
                <a:schemeClr val="dk1"/>
              </a:buClr>
              <a:buSzPts val="1900"/>
              <a:buFont typeface="Arial" panose="020B0604020202020204" pitchFamily="34" charset="0"/>
              <a:buAutoNum type="arabicPeriod"/>
            </a:pPr>
            <a:r>
              <a:rPr lang="en-US" sz="2533" dirty="0">
                <a:solidFill>
                  <a:schemeClr val="dk1"/>
                </a:solidFill>
              </a:rPr>
              <a:t>The centroid vector of the references approximates the vector of the model.</a:t>
            </a:r>
          </a:p>
          <a:p>
            <a:pPr indent="-465655">
              <a:lnSpc>
                <a:spcPct val="150000"/>
              </a:lnSpc>
              <a:buClr>
                <a:schemeClr val="dk1"/>
              </a:buClr>
              <a:buSzPts val="1900"/>
              <a:buAutoNum type="arabicPeriod"/>
            </a:pPr>
            <a:r>
              <a:rPr lang="en-US" sz="2533" dirty="0">
                <a:solidFill>
                  <a:schemeClr val="dk1"/>
                </a:solidFill>
              </a:rPr>
              <a:t>The centroid vector of </a:t>
            </a:r>
            <a:r>
              <a:rPr lang="en" sz="2533" dirty="0">
                <a:solidFill>
                  <a:schemeClr val="dk1"/>
                </a:solidFill>
              </a:rPr>
              <a:t>Related Work references is better than use all references.</a:t>
            </a:r>
          </a:p>
          <a:p>
            <a:pPr indent="-465655">
              <a:lnSpc>
                <a:spcPct val="150000"/>
              </a:lnSpc>
              <a:buClr>
                <a:schemeClr val="dk1"/>
              </a:buClr>
              <a:buSzPts val="1900"/>
              <a:buAutoNum type="arabicPeriod"/>
            </a:pPr>
            <a:r>
              <a:rPr lang="en-US" sz="2533" dirty="0">
                <a:solidFill>
                  <a:schemeClr val="dk1"/>
                </a:solidFill>
              </a:rPr>
              <a:t>Using a clustering method helps to get the related work references in case you don't have them.</a:t>
            </a:r>
          </a:p>
          <a:p>
            <a:pPr indent="-465655">
              <a:lnSpc>
                <a:spcPct val="150000"/>
              </a:lnSpc>
              <a:buClr>
                <a:schemeClr val="dk1"/>
              </a:buClr>
              <a:buSzPts val="1900"/>
              <a:buAutoNum type="arabicPeriod"/>
            </a:pPr>
            <a:r>
              <a:rPr lang="en-US" sz="2533" dirty="0">
                <a:solidFill>
                  <a:schemeClr val="dk1"/>
                </a:solidFill>
              </a:rPr>
              <a:t>The vector generated by the neural model is closer to the </a:t>
            </a:r>
            <a:r>
              <a:rPr lang="en-US" sz="2533" dirty="0" err="1">
                <a:solidFill>
                  <a:schemeClr val="dk1"/>
                </a:solidFill>
              </a:rPr>
              <a:t>V_model</a:t>
            </a:r>
            <a:r>
              <a:rPr lang="en-US" sz="2533" dirty="0">
                <a:solidFill>
                  <a:schemeClr val="dk1"/>
                </a:solidFill>
              </a:rPr>
              <a:t> than the vector of related work references</a:t>
            </a:r>
            <a:endParaRPr sz="2533"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80" name="Google Shape;80;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3</a:t>
            </a:fld>
            <a:endParaRPr/>
          </a:p>
        </p:txBody>
      </p:sp>
      <p:pic>
        <p:nvPicPr>
          <p:cNvPr id="81" name="Google Shape;81;p17"/>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82" name="Google Shape;82;p17"/>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 name="Google Shape;83;p17"/>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89" name="Google Shape;89;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4</a:t>
            </a:fld>
            <a:endParaRPr/>
          </a:p>
        </p:txBody>
      </p:sp>
      <p:pic>
        <p:nvPicPr>
          <p:cNvPr id="90" name="Google Shape;90;p18"/>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91" name="Google Shape;91;p18"/>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92" name="Google Shape;92;p18"/>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8"/>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99" name="Google Shape;99;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5</a:t>
            </a:fld>
            <a:endParaRPr/>
          </a:p>
        </p:txBody>
      </p:sp>
      <p:pic>
        <p:nvPicPr>
          <p:cNvPr id="100" name="Google Shape;100;p19"/>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01" name="Google Shape;101;p19"/>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02" name="Google Shape;102;p19"/>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9"/>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04" name="Google Shape;104;p19"/>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110" name="Google Shape;110;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6</a:t>
            </a:fld>
            <a:endParaRPr/>
          </a:p>
        </p:txBody>
      </p:sp>
      <p:pic>
        <p:nvPicPr>
          <p:cNvPr id="111" name="Google Shape;111;p20"/>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12" name="Google Shape;112;p20"/>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13" name="Google Shape;113;p20"/>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20"/>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15" name="Google Shape;115;p20"/>
          <p:cNvSpPr txBox="1"/>
          <p:nvPr/>
        </p:nvSpPr>
        <p:spPr>
          <a:xfrm>
            <a:off x="2370133" y="4385800"/>
            <a:ext cx="816400" cy="524800"/>
          </a:xfrm>
          <a:prstGeom prst="rect">
            <a:avLst/>
          </a:prstGeom>
          <a:noFill/>
          <a:ln>
            <a:noFill/>
          </a:ln>
        </p:spPr>
        <p:txBody>
          <a:bodyPr spcFirstLastPara="1" wrap="square" lIns="121900" tIns="121900" rIns="121900" bIns="121900" anchor="t" anchorCtr="0">
            <a:noAutofit/>
          </a:bodyPr>
          <a:lstStyle/>
          <a:p>
            <a:pPr algn="ctr"/>
            <a:r>
              <a:rPr lang="en" sz="2267"/>
              <a:t>NO</a:t>
            </a:r>
            <a:endParaRPr sz="2267"/>
          </a:p>
        </p:txBody>
      </p:sp>
      <p:sp>
        <p:nvSpPr>
          <p:cNvPr id="116" name="Google Shape;116;p20"/>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122" name="Google Shape;12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7</a:t>
            </a:fld>
            <a:endParaRPr/>
          </a:p>
        </p:txBody>
      </p:sp>
      <p:pic>
        <p:nvPicPr>
          <p:cNvPr id="123" name="Google Shape;123;p21"/>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24" name="Google Shape;124;p21"/>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25" name="Google Shape;125;p21"/>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21"/>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27" name="Google Shape;127;p21"/>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
        <p:nvSpPr>
          <p:cNvPr id="128" name="Google Shape;128;p21"/>
          <p:cNvSpPr txBox="1"/>
          <p:nvPr/>
        </p:nvSpPr>
        <p:spPr>
          <a:xfrm>
            <a:off x="189333" y="5330333"/>
            <a:ext cx="45176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How to create the </a:t>
            </a:r>
            <a:r>
              <a:rPr lang="en" sz="2000" b="1">
                <a:solidFill>
                  <a:schemeClr val="dk1"/>
                </a:solidFill>
              </a:rPr>
              <a:t>vector </a:t>
            </a:r>
            <a:r>
              <a:rPr lang="en" sz="2000">
                <a:solidFill>
                  <a:schemeClr val="dk1"/>
                </a:solidFill>
              </a:rPr>
              <a:t>of my new paper?</a:t>
            </a:r>
            <a:endParaRPr sz="2400"/>
          </a:p>
        </p:txBody>
      </p:sp>
      <p:sp>
        <p:nvSpPr>
          <p:cNvPr id="129" name="Google Shape;129;p21"/>
          <p:cNvSpPr txBox="1"/>
          <p:nvPr/>
        </p:nvSpPr>
        <p:spPr>
          <a:xfrm>
            <a:off x="2370133" y="4385800"/>
            <a:ext cx="816400" cy="524800"/>
          </a:xfrm>
          <a:prstGeom prst="rect">
            <a:avLst/>
          </a:prstGeom>
          <a:noFill/>
          <a:ln>
            <a:noFill/>
          </a:ln>
        </p:spPr>
        <p:txBody>
          <a:bodyPr spcFirstLastPara="1" wrap="square" lIns="121900" tIns="121900" rIns="121900" bIns="121900" anchor="t" anchorCtr="0">
            <a:noAutofit/>
          </a:bodyPr>
          <a:lstStyle/>
          <a:p>
            <a:pPr algn="ctr"/>
            <a:r>
              <a:rPr lang="en" sz="2267"/>
              <a:t>NO</a:t>
            </a:r>
            <a:endParaRPr sz="226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cxnSp>
        <p:nvCxnSpPr>
          <p:cNvPr id="135" name="Google Shape;135;p22"/>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22"/>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a:solidFill>
                  <a:schemeClr val="dk1"/>
                </a:solidFill>
              </a:rPr>
              <a:t>New Paper</a:t>
            </a:r>
            <a:endParaRPr sz="1600"/>
          </a:p>
        </p:txBody>
      </p:sp>
      <p:sp>
        <p:nvSpPr>
          <p:cNvPr id="137" name="Google Shape;137;p22"/>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38" name="Google Shape;138;p22"/>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39" name="Google Shape;139;p22"/>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0" name="Google Shape;140;p22"/>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1" name="Google Shape;141;p22"/>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2" name="Google Shape;142;p22"/>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43" name="Google Shape;143;p22"/>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44" name="Google Shape;144;p22"/>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145;p22"/>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146;p22"/>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147;p22"/>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sp>
        <p:nvSpPr>
          <p:cNvPr id="153" name="Google Shape;153;p23"/>
          <p:cNvSpPr txBox="1"/>
          <p:nvPr/>
        </p:nvSpPr>
        <p:spPr>
          <a:xfrm>
            <a:off x="6291067" y="277633"/>
            <a:ext cx="5494400" cy="779200"/>
          </a:xfrm>
          <a:prstGeom prst="rect">
            <a:avLst/>
          </a:prstGeom>
          <a:noFill/>
          <a:ln>
            <a:noFill/>
          </a:ln>
        </p:spPr>
        <p:txBody>
          <a:bodyPr spcFirstLastPara="1" wrap="square" lIns="121900" tIns="121900" rIns="121900" bIns="121900" anchor="t" anchorCtr="0">
            <a:noAutofit/>
          </a:bodyPr>
          <a:lstStyle/>
          <a:p>
            <a:pPr algn="ctr"/>
            <a:r>
              <a:rPr lang="en" sz="2667"/>
              <a:t>Now! We can </a:t>
            </a:r>
            <a:r>
              <a:rPr lang="en" sz="2667" b="1"/>
              <a:t>find similar papers</a:t>
            </a:r>
            <a:endParaRPr sz="2667" b="1"/>
          </a:p>
        </p:txBody>
      </p:sp>
      <p:cxnSp>
        <p:nvCxnSpPr>
          <p:cNvPr id="154" name="Google Shape;154;p23"/>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23"/>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a:solidFill>
                  <a:schemeClr val="dk1"/>
                </a:solidFill>
              </a:rPr>
              <a:t>New Paper</a:t>
            </a:r>
            <a:endParaRPr sz="1600"/>
          </a:p>
        </p:txBody>
      </p:sp>
      <p:sp>
        <p:nvSpPr>
          <p:cNvPr id="156" name="Google Shape;156;p23"/>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57" name="Google Shape;157;p23"/>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58" name="Google Shape;158;p23"/>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9" name="Google Shape;159;p23"/>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0" name="Google Shape;160;p23"/>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1" name="Google Shape;161;p23"/>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62" name="Google Shape;162;p23"/>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63" name="Google Shape;163;p23"/>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23"/>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23"/>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23"/>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3491</Words>
  <Application>Microsoft Office PowerPoint</Application>
  <PresentationFormat>Panorámica</PresentationFormat>
  <Paragraphs>388</Paragraphs>
  <Slides>27</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Consolas</vt:lpstr>
      <vt:lpstr>Roboto</vt:lpstr>
      <vt:lpstr>Tema de Office</vt:lpstr>
      <vt:lpstr>Related Work Hypothesis</vt:lpstr>
      <vt:lpstr>What to do with a new paper?</vt:lpstr>
      <vt:lpstr>What to do with a new paper?</vt:lpstr>
      <vt:lpstr>What to do with a new paper?</vt:lpstr>
      <vt:lpstr>What to do with a new paper?</vt:lpstr>
      <vt:lpstr>What to do with a new paper?</vt:lpstr>
      <vt:lpstr>What to do with a new paper?</vt:lpstr>
      <vt:lpstr>Our solution: new vector from the paper references.</vt:lpstr>
      <vt:lpstr>Our solution: new vector from the paper references.</vt:lpstr>
      <vt:lpstr>Our solution: new vector from the paper references.</vt:lpstr>
      <vt:lpstr>Using all reference citations                                Cosine</vt:lpstr>
      <vt:lpstr>Related Work Hypothesis</vt:lpstr>
      <vt:lpstr>Using only related work ref. citations                   Cosine</vt:lpstr>
      <vt:lpstr>Related Work Neighborhood Experiment</vt:lpstr>
      <vt:lpstr>Using all ref citations with clustering                    Cosine</vt:lpstr>
      <vt:lpstr>Related Work Hypothesis</vt:lpstr>
      <vt:lpstr>Related Work Experiments</vt:lpstr>
      <vt:lpstr>Related Work Experiments</vt:lpstr>
      <vt:lpstr>Related Work Experiments</vt:lpstr>
      <vt:lpstr>Related Work Experiments</vt:lpstr>
      <vt:lpstr>Related Work Experiments (Prone)</vt:lpstr>
      <vt:lpstr>Related Work Experiments (Specter 2)</vt:lpstr>
      <vt:lpstr>Is possible predict new vectors (V_model)?</vt:lpstr>
      <vt:lpstr>Related Work Experiments</vt:lpstr>
      <vt:lpstr>Related Work Experiments</vt:lpstr>
      <vt:lpstr>Related Work Experiments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 Hypothesis</dc:title>
  <dc:creator>Rodolfo Zevallos</dc:creator>
  <cp:lastModifiedBy>Rodolfo Zevallos</cp:lastModifiedBy>
  <cp:revision>8</cp:revision>
  <dcterms:created xsi:type="dcterms:W3CDTF">2023-07-31T09:02:55Z</dcterms:created>
  <dcterms:modified xsi:type="dcterms:W3CDTF">2023-08-02T11:04:59Z</dcterms:modified>
</cp:coreProperties>
</file>