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1145" r:id="rId3"/>
    <p:sldId id="1137" r:id="rId4"/>
    <p:sldId id="1146" r:id="rId5"/>
    <p:sldId id="1147" r:id="rId6"/>
    <p:sldId id="1149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59"/>
    <p:restoredTop sz="69524"/>
  </p:normalViewPr>
  <p:slideViewPr>
    <p:cSldViewPr snapToGrid="0">
      <p:cViewPr varScale="1">
        <p:scale>
          <a:sx n="70" d="100"/>
          <a:sy n="70" d="100"/>
        </p:scale>
        <p:origin x="2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a107e654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a107e654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76c8e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76c8e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 asymmetry of time - how to reduce to a soundbite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Audience soundbites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‘Almost all studies in ml do test-train split’ that’s a bad idea when you have time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a107e65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a107e65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equal # papers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replacing w/ diagram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9667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5a107e654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5a107e654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mention equal # papers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 replacing w/ diagram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6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/>
              <a:t>Network Effects:</a:t>
            </a:r>
            <a:r>
              <a:rPr lang="en-GB" dirty="0"/>
              <a:t> What is the Power of Scale?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67856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Many benchmarks return a single number (figure of merit)</a:t>
            </a:r>
          </a:p>
          <a:p>
            <a:pPr marL="0" indent="0">
              <a:buNone/>
            </a:pPr>
            <a:endParaRPr lang="en-US" dirty="0"/>
          </a:p>
          <a:p>
            <a:pPr marL="609585" lvl="1" indent="0">
              <a:buNone/>
            </a:pPr>
            <a:r>
              <a:rPr lang="en-US" dirty="0"/>
              <a:t>How performance scales with time and the size of the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Metcalfe's Law is a blessing</a:t>
            </a:r>
            <a:endParaRPr lang="en-US" dirty="0"/>
          </a:p>
          <a:p>
            <a:pPr>
              <a:spcBef>
                <a:spcPts val="1600"/>
              </a:spcBef>
              <a:buChar char="-"/>
            </a:pPr>
            <a:r>
              <a:rPr lang="en-GB" dirty="0"/>
              <a:t>Cost scales in N, benefit scales in N^2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GB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There is an opportunity for academics to benefit from the network effect</a:t>
            </a:r>
            <a:endParaRPr dirty="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29401"/>
          <a:stretch/>
        </p:blipFill>
        <p:spPr>
          <a:xfrm>
            <a:off x="7731289" y="3429000"/>
            <a:ext cx="4288434" cy="2452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2" y="2812774"/>
            <a:ext cx="5451411" cy="379674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Spoiler Alert:</a:t>
            </a:r>
            <a:br>
              <a:rPr lang="en-US" dirty="0"/>
            </a:br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representations are helpful </a:t>
            </a:r>
          </a:p>
          <a:p>
            <a:pPr lvl="1"/>
            <a:r>
              <a:rPr lang="en-US" sz="3200" dirty="0"/>
              <a:t>for missing values (and bad values)</a:t>
            </a:r>
          </a:p>
          <a:p>
            <a:pPr lvl="2"/>
            <a:r>
              <a:rPr lang="en-US" sz="2800" dirty="0"/>
              <a:t>If abstracts are missing, use links</a:t>
            </a:r>
          </a:p>
          <a:p>
            <a:pPr lvl="2"/>
            <a:r>
              <a:rPr lang="en-US" sz="2800" dirty="0"/>
              <a:t>If links are missing, use abstracts</a:t>
            </a:r>
          </a:p>
          <a:p>
            <a:pPr lvl="1"/>
            <a:r>
              <a:rPr lang="en-US" sz="3200" dirty="0"/>
              <a:t>and for graphs of different sizes</a:t>
            </a:r>
          </a:p>
          <a:p>
            <a:pPr lvl="2"/>
            <a:r>
              <a:rPr lang="en-US" sz="2800" dirty="0"/>
              <a:t>When graphs are small:</a:t>
            </a:r>
          </a:p>
          <a:p>
            <a:pPr lvl="3"/>
            <a:r>
              <a:rPr lang="en-US" sz="2400" dirty="0"/>
              <a:t>Text &gt;&gt; Links</a:t>
            </a:r>
          </a:p>
          <a:p>
            <a:pPr lvl="2"/>
            <a:r>
              <a:rPr lang="en-US" sz="2800" dirty="0"/>
              <a:t>when graphs are large:</a:t>
            </a:r>
          </a:p>
          <a:p>
            <a:pPr lvl="3"/>
            <a:r>
              <a:rPr lang="en-US" sz="24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98D67B2-9286-3307-97AF-EFA373C9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Effect of Scale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Time?</a:t>
            </a:r>
            <a:endParaRPr lang="en-US" sz="32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86E6BE-4E0F-2BA2-4C9A-27838C2D0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Encourage practical solutions to real problems</a:t>
            </a:r>
          </a:p>
          <a:p>
            <a:pPr lvl="1"/>
            <a:r>
              <a:rPr lang="en-US" dirty="0"/>
              <a:t>Recommendations: What should I read?  Cite?</a:t>
            </a:r>
          </a:p>
          <a:p>
            <a:pPr lvl="1"/>
            <a:r>
              <a:rPr lang="en-US" dirty="0"/>
              <a:t>Too many benchmarks are unrealistic (small, clean)</a:t>
            </a:r>
          </a:p>
          <a:p>
            <a:r>
              <a:rPr lang="en-US" dirty="0"/>
              <a:t>Realities</a:t>
            </a:r>
          </a:p>
          <a:p>
            <a:pPr lvl="1"/>
            <a:r>
              <a:rPr lang="en-US" dirty="0"/>
              <a:t>Literature is large and growing (doubles every 9 years)</a:t>
            </a:r>
          </a:p>
          <a:p>
            <a:pPr lvl="1"/>
            <a:r>
              <a:rPr lang="en-US" dirty="0"/>
              <a:t>Dirty Data (many values are missing/incorrect)</a:t>
            </a:r>
          </a:p>
          <a:p>
            <a:r>
              <a:rPr lang="en-US" dirty="0"/>
              <a:t>Scale</a:t>
            </a:r>
          </a:p>
          <a:p>
            <a:pPr lvl="1"/>
            <a:r>
              <a:rPr lang="en-US" dirty="0"/>
              <a:t>How do space, time, and loss scale with size of citation graph?</a:t>
            </a:r>
          </a:p>
          <a:p>
            <a:pPr lvl="1"/>
            <a:r>
              <a:rPr lang="en-US" dirty="0"/>
              <a:t>Forecasting: short-term predictions are easier than long-term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F6369C-CA3E-20D4-64ED-7735CFB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474E61-FF2F-F9D6-E167-78200BC0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70700" y="1056767"/>
          <a:ext cx="5811300" cy="4266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3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idx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Pub Year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Paper Title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400">
                          <a:solidFill>
                            <a:schemeClr val="dk1"/>
                          </a:solidFill>
                        </a:rPr>
                        <a:t>2018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[...] Photofragment imaging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2016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Convenient probe of S(1D2)[...]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2005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Megapixel ion imaging 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4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2003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Direct current slice imaging [...]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1995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profiles of Cl(2Pj) photofragments [...]</a:t>
                      </a:r>
                      <a:endParaRPr sz="16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6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/>
                        <a:t>1988</a:t>
                      </a:r>
                      <a:endParaRPr sz="2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/>
                        <a:t>Adiabatic dissociation of [...]</a:t>
                      </a:r>
                      <a:endParaRPr sz="16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504" y="4077849"/>
            <a:ext cx="6096001" cy="249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501" y="1056767"/>
            <a:ext cx="6096001" cy="220564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70700" y="344468"/>
            <a:ext cx="55972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Example: 1 cites 2, 2 cites 3, … 5 cites 6</a:t>
            </a:r>
            <a:endParaRPr sz="2667" dirty="0"/>
          </a:p>
        </p:txBody>
      </p:sp>
      <p:sp>
        <p:nvSpPr>
          <p:cNvPr id="113" name="Google Shape;113;p20"/>
          <p:cNvSpPr txBox="1"/>
          <p:nvPr/>
        </p:nvSpPr>
        <p:spPr>
          <a:xfrm>
            <a:off x="6013501" y="344468"/>
            <a:ext cx="5752267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Traditional </a:t>
            </a:r>
            <a:r>
              <a:rPr lang="en-GB" sz="2667" dirty="0">
                <a:solidFill>
                  <a:srgbClr val="93C47D"/>
                </a:solidFill>
              </a:rPr>
              <a:t>Train</a:t>
            </a:r>
            <a:r>
              <a:rPr lang="en-GB" sz="2667" dirty="0"/>
              <a:t>-</a:t>
            </a:r>
            <a:r>
              <a:rPr lang="en-GB" sz="2667" dirty="0">
                <a:solidFill>
                  <a:srgbClr val="A4C2F4"/>
                </a:solidFill>
              </a:rPr>
              <a:t>Test</a:t>
            </a:r>
            <a:r>
              <a:rPr lang="en-GB" sz="2667" dirty="0"/>
              <a:t> Split (Non-Causal)</a:t>
            </a:r>
            <a:endParaRPr sz="2667" dirty="0"/>
          </a:p>
        </p:txBody>
      </p:sp>
      <p:sp>
        <p:nvSpPr>
          <p:cNvPr id="114" name="Google Shape;114;p20"/>
          <p:cNvSpPr txBox="1"/>
          <p:nvPr/>
        </p:nvSpPr>
        <p:spPr>
          <a:xfrm>
            <a:off x="6096000" y="3569634"/>
            <a:ext cx="5811200" cy="656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GB" sz="2667" dirty="0"/>
              <a:t>Proposed </a:t>
            </a:r>
            <a:r>
              <a:rPr lang="en-GB" sz="2667" dirty="0">
                <a:solidFill>
                  <a:srgbClr val="93C47D"/>
                </a:solidFill>
              </a:rPr>
              <a:t>Train</a:t>
            </a:r>
            <a:r>
              <a:rPr lang="en-GB" sz="2667" dirty="0"/>
              <a:t>-</a:t>
            </a:r>
            <a:r>
              <a:rPr lang="en-GB" sz="2667" dirty="0">
                <a:solidFill>
                  <a:srgbClr val="A4C2F4"/>
                </a:solidFill>
              </a:rPr>
              <a:t>Test</a:t>
            </a:r>
            <a:r>
              <a:rPr lang="en-GB" sz="2667" dirty="0"/>
              <a:t> Splits (Causal)</a:t>
            </a:r>
            <a:endParaRPr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16090-8E97-5523-0330-0EF467C1B8A1}"/>
              </a:ext>
            </a:extLst>
          </p:cNvPr>
          <p:cNvSpPr txBox="1"/>
          <p:nvPr/>
        </p:nvSpPr>
        <p:spPr>
          <a:xfrm>
            <a:off x="3038061" y="3247647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DA6-3FA8-A5DB-D9D0-1569D7423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5" y="329717"/>
            <a:ext cx="11592339" cy="801065"/>
          </a:xfrm>
        </p:spPr>
        <p:txBody>
          <a:bodyPr>
            <a:noAutofit/>
          </a:bodyPr>
          <a:lstStyle/>
          <a:p>
            <a:pPr algn="l"/>
            <a:r>
              <a:rPr lang="en-US" sz="3200" b="0" i="0" dirty="0">
                <a:solidFill>
                  <a:srgbClr val="181818"/>
                </a:solidFill>
                <a:effectLst/>
                <a:latin typeface="Merriweather" pitchFamily="2" charset="77"/>
              </a:rPr>
              <a:t>It's tough to make predictions, especially about the future. </a:t>
            </a:r>
            <a:r>
              <a:rPr lang="en-US" sz="1600" b="0" i="0" dirty="0">
                <a:solidFill>
                  <a:srgbClr val="181818"/>
                </a:solidFill>
                <a:effectLst/>
                <a:latin typeface="Merriweather" pitchFamily="2" charset="77"/>
              </a:rPr>
              <a:t>― 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Yogi Berra</a:t>
            </a:r>
            <a:endParaRPr lang="en-US" sz="1600" b="0" i="0" dirty="0">
              <a:solidFill>
                <a:srgbClr val="181818"/>
              </a:solidFill>
              <a:effectLst/>
              <a:latin typeface="Merriweather" pitchFamily="2" charset="77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8EA44B-1F73-72FB-160B-1A925B30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377A1-3BD2-B86A-5453-6E099A5E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2ACAC-CBAF-31DC-3A6D-DE5A4B0D9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991" y="1620151"/>
            <a:ext cx="9462052" cy="214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07819-CF3E-8E53-2469-B766F9831643}"/>
              </a:ext>
            </a:extLst>
          </p:cNvPr>
          <p:cNvSpPr txBox="1"/>
          <p:nvPr/>
        </p:nvSpPr>
        <p:spPr>
          <a:xfrm>
            <a:off x="896178" y="4376075"/>
            <a:ext cx="106116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Forecasting: short-term predictions are </a:t>
            </a:r>
            <a:r>
              <a:rPr lang="en-US" sz="3200" b="1" dirty="0"/>
              <a:t>easier</a:t>
            </a:r>
            <a:r>
              <a:rPr lang="en-US" sz="3200" dirty="0"/>
              <a:t> than long-term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652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/>
              <a:t>Bins Construction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394551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5454"/>
              </a:lnSpc>
              <a:buNone/>
            </a:pPr>
            <a:r>
              <a:rPr lang="en-GB" b="1" dirty="0"/>
              <a:t>Binning by time: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Input: 200M papers (nodes)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Output (split size): 2M papers per bin (100 bins)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The earlier bins contain a longer span of time (year of publications) compared to later bins</a:t>
            </a:r>
            <a:endParaRPr sz="1867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75" name="Google Shape;75;p16"/>
          <p:cNvGrpSpPr/>
          <p:nvPr/>
        </p:nvGrpSpPr>
        <p:grpSpPr>
          <a:xfrm>
            <a:off x="9238173" y="4445367"/>
            <a:ext cx="1048847" cy="981623"/>
            <a:chOff x="6435507" y="2702575"/>
            <a:chExt cx="10323300" cy="736217"/>
          </a:xfrm>
        </p:grpSpPr>
        <p:sp>
          <p:nvSpPr>
            <p:cNvPr id="76" name="Google Shape;76;p16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77" name="Google Shape;77;p16"/>
            <p:cNvGrpSpPr/>
            <p:nvPr/>
          </p:nvGrpSpPr>
          <p:grpSpPr>
            <a:xfrm>
              <a:off x="6435507" y="2702575"/>
              <a:ext cx="10323300" cy="736217"/>
              <a:chOff x="6435507" y="2702575"/>
              <a:chExt cx="10323300" cy="736217"/>
            </a:xfrm>
          </p:grpSpPr>
          <p:cxnSp>
            <p:nvCxnSpPr>
              <p:cNvPr id="78" name="Google Shape;78;p16"/>
              <p:cNvCxnSpPr/>
              <p:nvPr/>
            </p:nvCxnSpPr>
            <p:spPr>
              <a:xfrm rot="10800000">
                <a:off x="7245212" y="3079392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9" name="Google Shape;79;p16"/>
              <p:cNvSpPr txBox="1"/>
              <p:nvPr/>
            </p:nvSpPr>
            <p:spPr>
              <a:xfrm>
                <a:off x="6435507" y="2702575"/>
                <a:ext cx="10323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-GB" sz="1600" b="1">
                    <a:latin typeface="Roboto"/>
                    <a:ea typeface="Roboto"/>
                    <a:cs typeface="Roboto"/>
                    <a:sym typeface="Roboto"/>
                  </a:rPr>
                  <a:t>Bin 99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80" name="Google Shape;80;p16"/>
          <p:cNvGrpSpPr/>
          <p:nvPr/>
        </p:nvGrpSpPr>
        <p:grpSpPr>
          <a:xfrm>
            <a:off x="665535" y="4638060"/>
            <a:ext cx="3315971" cy="978899"/>
            <a:chOff x="495991" y="2852490"/>
            <a:chExt cx="2395009" cy="734174"/>
          </a:xfrm>
        </p:grpSpPr>
        <p:sp>
          <p:nvSpPr>
            <p:cNvPr id="81" name="Google Shape;81;p16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82" name="Google Shape;82;p16"/>
            <p:cNvGrpSpPr/>
            <p:nvPr/>
          </p:nvGrpSpPr>
          <p:grpSpPr>
            <a:xfrm>
              <a:off x="495991" y="2852490"/>
              <a:ext cx="871200" cy="734174"/>
              <a:chOff x="495991" y="2852490"/>
              <a:chExt cx="871200" cy="734174"/>
            </a:xfrm>
          </p:grpSpPr>
          <p:sp>
            <p:nvSpPr>
              <p:cNvPr id="83" name="Google Shape;83;p16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2133"/>
                  </a:spcAft>
                </a:pPr>
                <a:r>
                  <a:rPr lang="en-GB" sz="1600" b="1" dirty="0">
                    <a:latin typeface="Roboto"/>
                    <a:ea typeface="Roboto"/>
                    <a:cs typeface="Roboto"/>
                    <a:sym typeface="Roboto"/>
                  </a:rPr>
                  <a:t> Bin 0</a:t>
                </a:r>
                <a:endParaRPr sz="1600" b="1" dirty="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84" name="Google Shape;84;p16"/>
              <p:cNvCxnSpPr/>
              <p:nvPr/>
            </p:nvCxnSpPr>
            <p:spPr>
              <a:xfrm>
                <a:off x="927225" y="2852490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85" name="Google Shape;85;p16"/>
          <p:cNvSpPr/>
          <p:nvPr/>
        </p:nvSpPr>
        <p:spPr>
          <a:xfrm>
            <a:off x="5619449" y="4940675"/>
            <a:ext cx="1300639" cy="1780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6" name="Google Shape;86;p16"/>
          <p:cNvSpPr/>
          <p:nvPr/>
        </p:nvSpPr>
        <p:spPr>
          <a:xfrm>
            <a:off x="3981667" y="4947800"/>
            <a:ext cx="1744400" cy="1780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87" name="Google Shape;87;p16"/>
          <p:cNvGrpSpPr/>
          <p:nvPr/>
        </p:nvGrpSpPr>
        <p:grpSpPr>
          <a:xfrm>
            <a:off x="8611351" y="4947784"/>
            <a:ext cx="410741" cy="479200"/>
            <a:chOff x="2890952" y="3079467"/>
            <a:chExt cx="1958400" cy="359400"/>
          </a:xfrm>
        </p:grpSpPr>
        <p:sp>
          <p:nvSpPr>
            <p:cNvPr id="88" name="Google Shape;88;p16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cxnSp>
          <p:nvCxnSpPr>
            <p:cNvPr id="89" name="Google Shape;89;p16"/>
            <p:cNvCxnSpPr/>
            <p:nvPr/>
          </p:nvCxnSpPr>
          <p:spPr>
            <a:xfrm rot="10800000">
              <a:off x="2895273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0" name="Google Shape;90;p16"/>
          <p:cNvCxnSpPr/>
          <p:nvPr/>
        </p:nvCxnSpPr>
        <p:spPr>
          <a:xfrm rot="10800000">
            <a:off x="3981663" y="4947811"/>
            <a:ext cx="0" cy="47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oogle Shape;91;p16"/>
          <p:cNvGrpSpPr/>
          <p:nvPr/>
        </p:nvGrpSpPr>
        <p:grpSpPr>
          <a:xfrm>
            <a:off x="9022114" y="4568327"/>
            <a:ext cx="298308" cy="550547"/>
            <a:chOff x="4808316" y="2800065"/>
            <a:chExt cx="1999386" cy="412910"/>
          </a:xfrm>
        </p:grpSpPr>
        <p:sp>
          <p:nvSpPr>
            <p:cNvPr id="92" name="Google Shape;92;p16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grpSp>
          <p:nvGrpSpPr>
            <p:cNvPr id="93" name="Google Shape;93;p16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sp>
            <p:nvSpPr>
              <p:cNvPr id="94" name="Google Shape;94;p16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95" name="Google Shape;95;p16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96" name="Google Shape;96;p16"/>
          <p:cNvSpPr txBox="1"/>
          <p:nvPr/>
        </p:nvSpPr>
        <p:spPr>
          <a:xfrm>
            <a:off x="7313533" y="4754600"/>
            <a:ext cx="1048800" cy="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………</a:t>
            </a:r>
            <a:endParaRPr sz="2400"/>
          </a:p>
        </p:txBody>
      </p:sp>
      <p:sp>
        <p:nvSpPr>
          <p:cNvPr id="97" name="Google Shape;97;p16"/>
          <p:cNvSpPr txBox="1"/>
          <p:nvPr/>
        </p:nvSpPr>
        <p:spPr>
          <a:xfrm>
            <a:off x="4853867" y="5504551"/>
            <a:ext cx="1744400" cy="3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GB" sz="2400"/>
              <a:t>Time</a:t>
            </a:r>
            <a:endParaRPr sz="2400"/>
          </a:p>
        </p:txBody>
      </p:sp>
      <p:cxnSp>
        <p:nvCxnSpPr>
          <p:cNvPr id="98" name="Google Shape;98;p16"/>
          <p:cNvCxnSpPr/>
          <p:nvPr/>
        </p:nvCxnSpPr>
        <p:spPr>
          <a:xfrm>
            <a:off x="5557867" y="5837367"/>
            <a:ext cx="33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6"/>
          <p:cNvCxnSpPr/>
          <p:nvPr/>
        </p:nvCxnSpPr>
        <p:spPr>
          <a:xfrm rot="10800000">
            <a:off x="5726057" y="4603984"/>
            <a:ext cx="0" cy="479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20860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b="1" dirty="0"/>
              <a:t>Graph Construction Subject to Bins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415600" y="1394550"/>
            <a:ext cx="11360800" cy="50062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25454"/>
              </a:lnSpc>
              <a:buNone/>
            </a:pPr>
            <a:r>
              <a:rPr lang="en-GB" b="1" dirty="0"/>
              <a:t>Graph construction:</a:t>
            </a:r>
            <a:endParaRPr b="1" dirty="0"/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Papers + their links </a:t>
            </a:r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Split the graph into 100 subgraphs by time</a:t>
            </a:r>
            <a:endParaRPr dirty="0"/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Cumulative graphs: each graph includes itself and all previous graphs</a:t>
            </a:r>
            <a:endParaRPr dirty="0"/>
          </a:p>
          <a:p>
            <a:pPr marL="0" indent="0">
              <a:lnSpc>
                <a:spcPct val="125454"/>
              </a:lnSpc>
              <a:buNone/>
            </a:pPr>
            <a:endParaRPr lang="en-GB" b="1" dirty="0"/>
          </a:p>
          <a:p>
            <a:pPr marL="0" indent="0">
              <a:lnSpc>
                <a:spcPct val="125454"/>
              </a:lnSpc>
              <a:buNone/>
            </a:pPr>
            <a:r>
              <a:rPr lang="en-GB" b="1" dirty="0"/>
              <a:t>Graph Representation</a:t>
            </a:r>
            <a:r>
              <a:rPr lang="en-GB" dirty="0"/>
              <a:t>: </a:t>
            </a:r>
            <a:endParaRPr dirty="0"/>
          </a:p>
          <a:p>
            <a:pPr>
              <a:lnSpc>
                <a:spcPct val="125454"/>
              </a:lnSpc>
              <a:buChar char="-"/>
            </a:pPr>
            <a:r>
              <a:rPr lang="en-GB" dirty="0"/>
              <a:t>Compute </a:t>
            </a:r>
            <a:r>
              <a:rPr lang="en-GB" dirty="0" err="1"/>
              <a:t>ProNE</a:t>
            </a:r>
            <a:r>
              <a:rPr lang="en-GB" dirty="0"/>
              <a:t> embeddings on cumulative graphs</a:t>
            </a:r>
            <a:endParaRPr dirty="0"/>
          </a:p>
          <a:p>
            <a:pPr marL="0" indent="0">
              <a:lnSpc>
                <a:spcPct val="125454"/>
              </a:lnSpc>
              <a:buNone/>
            </a:pPr>
            <a:endParaRPr sz="1867" dirty="0"/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D6BA-7C96-6FE0-83B1-7C0A73F4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Scale: Both a Blessing and a Curse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27EFB-D775-6A28-4A4B-5E5A47CA8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136051-9164-9018-3C7C-6DA565415D4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505075"/>
                <a:ext cx="5332412" cy="368458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Huge Files: </a:t>
                </a:r>
                <a:r>
                  <a:rPr lang="en-US" dirty="0" err="1"/>
                  <a:t>TeraBytes</a:t>
                </a:r>
                <a:endParaRPr lang="en-US" dirty="0"/>
              </a:p>
              <a:p>
                <a:r>
                  <a:rPr lang="en-US" dirty="0"/>
                  <a:t>Embedding: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/>
                  <a:t> 200M documents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US" dirty="0"/>
                      <m:t>768</m:t>
                    </m:r>
                  </m:oMath>
                </a14:m>
                <a:r>
                  <a:rPr lang="en-US" dirty="0"/>
                  <a:t>: hidden dimensions</a:t>
                </a:r>
              </a:p>
              <a:p>
                <a:pPr lvl="1"/>
                <a:r>
                  <a:rPr lang="en-US" dirty="0"/>
                  <a:t>Similarity of two docs: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)⁡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Similarity of all pairs of docs: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Examples:</a:t>
                </a:r>
              </a:p>
              <a:p>
                <a:pPr lvl="2"/>
                <a:r>
                  <a:rPr lang="en-US" dirty="0"/>
                  <a:t>Text-based: Specter1, Specter, </a:t>
                </a:r>
                <a:r>
                  <a:rPr lang="en-US" dirty="0" err="1"/>
                  <a:t>SciNCL</a:t>
                </a:r>
                <a:endParaRPr lang="en-US" dirty="0"/>
              </a:p>
              <a:p>
                <a:pPr lvl="2"/>
                <a:r>
                  <a:rPr lang="en-US" dirty="0"/>
                  <a:t>Link-based: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pPr lvl="2"/>
                <a:r>
                  <a:rPr lang="en-US" dirty="0"/>
                  <a:t>Combos: GNNs (graphical neural nets)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136051-9164-9018-3C7C-6DA565415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505075"/>
                <a:ext cx="5332412" cy="3684588"/>
              </a:xfrm>
              <a:blipFill>
                <a:blip r:embed="rId2"/>
                <a:stretch>
                  <a:fillRect l="-1900" t="-3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343A6-C06F-19FE-E062-7E83E8FA6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Blessing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C68A93-218F-28D5-1E4F-E45B6736CF3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Network Effects (Metcalfe’s Law)</a:t>
            </a:r>
          </a:p>
          <a:p>
            <a:pPr lvl="1"/>
            <a:r>
              <a:rPr lang="en-US" dirty="0"/>
              <a:t>Rich get richer</a:t>
            </a:r>
          </a:p>
          <a:p>
            <a:r>
              <a:rPr lang="en-US" dirty="0"/>
              <a:t>Approximate Nearest Neighbors</a:t>
            </a:r>
          </a:p>
          <a:p>
            <a:pPr lvl="1"/>
            <a:r>
              <a:rPr lang="en-US" dirty="0"/>
              <a:t>Works better on larger graphs</a:t>
            </a:r>
          </a:p>
          <a:p>
            <a:r>
              <a:rPr lang="en-US" dirty="0"/>
              <a:t>Citation Recommendation</a:t>
            </a:r>
          </a:p>
          <a:p>
            <a:pPr lvl="1"/>
            <a:r>
              <a:rPr lang="en-US" dirty="0"/>
              <a:t>Forecasting with text-based + link-base works better</a:t>
            </a:r>
          </a:p>
          <a:p>
            <a:r>
              <a:rPr lang="en-US" dirty="0"/>
              <a:t>Year prediction</a:t>
            </a:r>
          </a:p>
          <a:p>
            <a:pPr lvl="1"/>
            <a:r>
              <a:rPr lang="en-US" dirty="0"/>
              <a:t>Text-based + link-base </a:t>
            </a:r>
            <a:r>
              <a:rPr lang="en-US"/>
              <a:t>works better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7C19C7F-467F-40B2-57B4-28289091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72BF2-3EA2-8F77-9486-B903A464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588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27891</TotalTime>
  <Words>546</Words>
  <Application>Microsoft Macintosh PowerPoint</Application>
  <PresentationFormat>Widescreen</PresentationFormat>
  <Paragraphs>109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Lato</vt:lpstr>
      <vt:lpstr>Merriweather</vt:lpstr>
      <vt:lpstr>Roboto</vt:lpstr>
      <vt:lpstr>Office Theme</vt:lpstr>
      <vt:lpstr>Network Effects: What is the Power of Scale?</vt:lpstr>
      <vt:lpstr>Spoiler Alert: Better-Together Conjectures</vt:lpstr>
      <vt:lpstr>What is the Effect of Scale and Time?</vt:lpstr>
      <vt:lpstr>PowerPoint Presentation</vt:lpstr>
      <vt:lpstr>It's tough to make predictions, especially about the future. ― Yogi Berra</vt:lpstr>
      <vt:lpstr>Bins Construction</vt:lpstr>
      <vt:lpstr>Graph Construction Subject to Bins</vt:lpstr>
      <vt:lpstr>Scale: Both a Blessing and a Curse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Shabnam Tafreshi</cp:lastModifiedBy>
  <cp:revision>150</cp:revision>
  <dcterms:created xsi:type="dcterms:W3CDTF">2023-06-05T19:42:53Z</dcterms:created>
  <dcterms:modified xsi:type="dcterms:W3CDTF">2023-08-02T15:24:38Z</dcterms:modified>
</cp:coreProperties>
</file>