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 snapToGrid="0">
      <p:cViewPr varScale="1">
        <p:scale>
          <a:sx n="150" d="100"/>
          <a:sy n="150" d="100"/>
        </p:scale>
        <p:origin x="5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ca63d7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9ca63d7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a7939dfe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a7939dfe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original paper before this. Link prediction refers to many things – earlier was one of simpler ones, whether i cites j. Introducing more complex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 answer, not q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animations?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task as predicting citations associated with citing sentence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a7939dfe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a7939dfe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original paper before this. Link prediction refers to many things – earlier was one of simpler ones, whether i cites j. Introducing more complex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 answer, not q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animations?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task as predicting citations associated with citing sentence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a7939dfe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a7939dfe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original paper before this. Link prediction refers to many things – earlier was one of simpler ones, whether i cites j. Introducing more complex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 answer, not q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animations?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task as predicting citations associated with citing sentence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a7939dfe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a7939dfe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9ca63d7d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9ca63d7d7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a635d579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a635d579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9ca63d7d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9ca63d7d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a635d57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a635d57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a635d579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a635d579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9ca63d7d7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59ca63d7d7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9ca63d7d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9ca63d7d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9ca63d7d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9ca63d7d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9ca63d7d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9ca63d7d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9ca63d7d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9ca63d7d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a7939df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a7939df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of papers with big cosines, what years are they in. nearer in time citation graph closer = higher cosines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a7939dfe7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a7939dfe7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equal # papers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replacing w/ diagram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a635d579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a635d579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believe embeddings in cosine are related to distance in a graph. Evaluation task is predicting references in work, intrinsic eval can be random walk of citations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Use cosine similarity to measure similarity between pairs of papers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a635d579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a635d579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of papers with big cosines, what years are they in. nearer in time = smaller cosines? citation graph closer = higher cosines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a635d579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a635d579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check understanding of this slide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a7939dfe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a7939dfe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original paper before this. Link prediction refers to many things – earlier was one of simpler ones, whether i cites j. Introducing more complex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 answer, not q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animations?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task as predicting citations associated with citing sentence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988950"/>
            <a:ext cx="8520600" cy="15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Better Together: Text and Context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11"/>
              <a:t>Team and Individual Updates</a:t>
            </a:r>
            <a:endParaRPr sz="241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9">
                <a:solidFill>
                  <a:schemeClr val="dk1"/>
                </a:solidFill>
              </a:rPr>
              <a:t>Melissa Mitchell</a:t>
            </a:r>
            <a:endParaRPr sz="10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 21, 2023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Updates</a:t>
            </a:r>
            <a:r>
              <a:rPr lang="en"/>
              <a:t> – Local Citation Recommendation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25859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4881675" y="2476900"/>
            <a:ext cx="4007400" cy="3399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6958175" y="2630050"/>
            <a:ext cx="1226400" cy="21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1648625" y="3199500"/>
            <a:ext cx="246300" cy="21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600275" y="4055175"/>
            <a:ext cx="1174200" cy="21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Updates</a:t>
            </a:r>
            <a:r>
              <a:rPr lang="en"/>
              <a:t> – Local Citation Recommendation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25859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4885625" y="3339075"/>
            <a:ext cx="4007400" cy="4983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5432075" y="3339075"/>
            <a:ext cx="2206200" cy="18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4885625" y="3655275"/>
            <a:ext cx="2157600" cy="18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93525" y="3587425"/>
            <a:ext cx="2307000" cy="4590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Updates</a:t>
            </a:r>
            <a:r>
              <a:rPr lang="en"/>
              <a:t> – Local Citation Recommendation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25859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4885625" y="3837375"/>
            <a:ext cx="4007400" cy="4983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5429975" y="3837375"/>
            <a:ext cx="2918700" cy="18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5985125" y="4153575"/>
            <a:ext cx="1280100" cy="18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65700" y="4015125"/>
            <a:ext cx="2307000" cy="3207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Updates</a:t>
            </a:r>
            <a:r>
              <a:rPr lang="en"/>
              <a:t> – Evaluation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t="17666" b="6119"/>
          <a:stretch/>
        </p:blipFill>
        <p:spPr>
          <a:xfrm>
            <a:off x="1142650" y="1152475"/>
            <a:ext cx="6587299" cy="376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Individual Contributions</a:t>
            </a:r>
            <a:r>
              <a:rPr lang="en"/>
              <a:t> – Evaluation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Processing data and getting ProNE embeddings for citation recommendation task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Publication year prediction (current work)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750" y="2078925"/>
            <a:ext cx="7037148" cy="25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Individual Contributions</a:t>
            </a:r>
            <a:r>
              <a:rPr lang="en"/>
              <a:t> – Clustering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Meet with Annika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Exclude papers not in Semantic Scholar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Obscure conferences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Recent work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similar to one cluster over another (k x k matrix of papers)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Searching for closest centroid from paper collection vs all 200M papers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Compare output with my output from only using 348 documents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Individual Contributions</a:t>
            </a:r>
            <a:r>
              <a:rPr lang="en"/>
              <a:t> – Clustering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593" y="1253975"/>
            <a:ext cx="1865131" cy="12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912" y="1224025"/>
            <a:ext cx="1865126" cy="127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6124" y="1253975"/>
            <a:ext cx="1793026" cy="121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500" y="1298362"/>
            <a:ext cx="1717325" cy="1122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500" y="2861100"/>
            <a:ext cx="7962576" cy="14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Individual Contributions</a:t>
            </a:r>
            <a:r>
              <a:rPr lang="en"/>
              <a:t> – Clustering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50" y="1152475"/>
            <a:ext cx="1766707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200" y="1151713"/>
            <a:ext cx="1766700" cy="142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5800" y="1141863"/>
            <a:ext cx="1766700" cy="1440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6400" y="1148775"/>
            <a:ext cx="1766700" cy="144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849" y="2822624"/>
            <a:ext cx="1646319" cy="1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50875" y="2740650"/>
            <a:ext cx="1766699" cy="144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2275" y="2828099"/>
            <a:ext cx="1730651" cy="138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86400" y="2822625"/>
            <a:ext cx="1766700" cy="142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Current Work / Next Steps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Continue evaluation tasks with team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Publication year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Compare with different embeddings</a:t>
            </a:r>
            <a:endParaRPr sz="160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nearer in time = smaller cosine distance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Venue prediction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comparison between document cluster and centroid vs all papers and centroid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Large scale better than small but local consideration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Team Updates (1-2 minutes)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Evaluation updates</a:t>
            </a:r>
            <a:endParaRPr sz="17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Evaluation Plan and Individual Contributions (8-9 minutes)</a:t>
            </a:r>
            <a:endParaRPr sz="21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Intrinsic and extrinsic evaluation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Clustering</a:t>
            </a:r>
            <a:endParaRPr sz="17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Next Steps (3-4 minutes)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Questions 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Updates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Updates</a:t>
            </a:r>
            <a:r>
              <a:rPr lang="en"/>
              <a:t> – Evaluation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Expanding random walk to all the bins using ProNE embedding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Extrinsic evaluation (on tasks)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Local citation recommendation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Year prediction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Venue prediction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Network Effects: </a:t>
            </a:r>
            <a:r>
              <a:rPr lang="en"/>
              <a:t>Data and Embeddings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04591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Binning by time:</a:t>
            </a:r>
            <a:endParaRPr b="1"/>
          </a:p>
          <a:p>
            <a:pPr marL="457200" lvl="0" indent="-34290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graph into 100 subgraphs by time</a:t>
            </a:r>
            <a:endParaRPr/>
          </a:p>
          <a:p>
            <a:pPr marL="457200" lvl="0" indent="-34290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Cumulative graphs: each graph includes itself and all previous graphs</a:t>
            </a:r>
            <a:endParaRPr/>
          </a:p>
          <a:p>
            <a:pPr marL="0" lvl="0" indent="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Embeddings</a:t>
            </a:r>
            <a:r>
              <a:rPr lang="en"/>
              <a:t>: </a:t>
            </a:r>
            <a:endParaRPr/>
          </a:p>
          <a:p>
            <a:pPr marL="457200" lvl="0" indent="-34290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 ProNE embeddings on cumulative graphs</a:t>
            </a:r>
            <a:endParaRPr/>
          </a:p>
          <a:p>
            <a:pPr marL="0" lvl="0" indent="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6928629" y="3334025"/>
            <a:ext cx="786635" cy="736217"/>
            <a:chOff x="6435507" y="2702575"/>
            <a:chExt cx="10323300" cy="736217"/>
          </a:xfrm>
        </p:grpSpPr>
        <p:sp>
          <p:nvSpPr>
            <p:cNvPr id="80" name="Google Shape;80;p17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7"/>
            <p:cNvGrpSpPr/>
            <p:nvPr/>
          </p:nvGrpSpPr>
          <p:grpSpPr>
            <a:xfrm>
              <a:off x="6435507" y="2702575"/>
              <a:ext cx="10323300" cy="736217"/>
              <a:chOff x="6435507" y="2702575"/>
              <a:chExt cx="10323300" cy="736217"/>
            </a:xfrm>
          </p:grpSpPr>
          <p:cxnSp>
            <p:nvCxnSpPr>
              <p:cNvPr id="82" name="Google Shape;82;p17"/>
              <p:cNvCxnSpPr/>
              <p:nvPr/>
            </p:nvCxnSpPr>
            <p:spPr>
              <a:xfrm rot="10800000">
                <a:off x="7245212" y="3079392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3" name="Google Shape;83;p17"/>
              <p:cNvSpPr txBox="1"/>
              <p:nvPr/>
            </p:nvSpPr>
            <p:spPr>
              <a:xfrm>
                <a:off x="6435507" y="2702575"/>
                <a:ext cx="103233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Bin 99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4" name="Google Shape;84;p17"/>
          <p:cNvGrpSpPr/>
          <p:nvPr/>
        </p:nvGrpSpPr>
        <p:grpSpPr>
          <a:xfrm>
            <a:off x="499151" y="3478545"/>
            <a:ext cx="2486978" cy="734174"/>
            <a:chOff x="495991" y="2852490"/>
            <a:chExt cx="2395009" cy="734174"/>
          </a:xfrm>
        </p:grpSpPr>
        <p:sp>
          <p:nvSpPr>
            <p:cNvPr id="85" name="Google Shape;85;p1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86;p17"/>
            <p:cNvGrpSpPr/>
            <p:nvPr/>
          </p:nvGrpSpPr>
          <p:grpSpPr>
            <a:xfrm>
              <a:off x="495991" y="2852490"/>
              <a:ext cx="871200" cy="734174"/>
              <a:chOff x="495991" y="2852490"/>
              <a:chExt cx="871200" cy="734174"/>
            </a:xfrm>
          </p:grpSpPr>
          <p:sp>
            <p:nvSpPr>
              <p:cNvPr id="87" name="Google Shape;87;p17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 Bin 0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88" name="Google Shape;88;p17"/>
              <p:cNvCxnSpPr/>
              <p:nvPr/>
            </p:nvCxnSpPr>
            <p:spPr>
              <a:xfrm>
                <a:off x="927225" y="2852490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89" name="Google Shape;89;p17"/>
          <p:cNvSpPr/>
          <p:nvPr/>
        </p:nvSpPr>
        <p:spPr>
          <a:xfrm>
            <a:off x="4214586" y="3705506"/>
            <a:ext cx="975600" cy="133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986250" y="3710850"/>
            <a:ext cx="1308300" cy="1335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17"/>
          <p:cNvGrpSpPr/>
          <p:nvPr/>
        </p:nvGrpSpPr>
        <p:grpSpPr>
          <a:xfrm>
            <a:off x="6458513" y="3710838"/>
            <a:ext cx="308056" cy="359400"/>
            <a:chOff x="2890952" y="3079467"/>
            <a:chExt cx="1958400" cy="359400"/>
          </a:xfrm>
        </p:grpSpPr>
        <p:sp>
          <p:nvSpPr>
            <p:cNvPr id="92" name="Google Shape;92;p17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3" name="Google Shape;93;p17"/>
            <p:cNvCxnSpPr/>
            <p:nvPr/>
          </p:nvCxnSpPr>
          <p:spPr>
            <a:xfrm rot="10800000">
              <a:off x="2895273" y="3079467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4" name="Google Shape;94;p17"/>
          <p:cNvCxnSpPr/>
          <p:nvPr/>
        </p:nvCxnSpPr>
        <p:spPr>
          <a:xfrm rot="10800000">
            <a:off x="2986247" y="3710858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5" name="Google Shape;95;p17"/>
          <p:cNvGrpSpPr/>
          <p:nvPr/>
        </p:nvGrpSpPr>
        <p:grpSpPr>
          <a:xfrm>
            <a:off x="6766585" y="3426245"/>
            <a:ext cx="223731" cy="412910"/>
            <a:chOff x="4808316" y="2800065"/>
            <a:chExt cx="1999386" cy="412910"/>
          </a:xfrm>
        </p:grpSpPr>
        <p:sp>
          <p:nvSpPr>
            <p:cNvPr id="96" name="Google Shape;96;p17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97;p17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sp>
            <p:nvSpPr>
              <p:cNvPr id="98" name="Google Shape;98;p17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9" name="Google Shape;99;p17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00" name="Google Shape;100;p17"/>
          <p:cNvSpPr txBox="1"/>
          <p:nvPr/>
        </p:nvSpPr>
        <p:spPr>
          <a:xfrm>
            <a:off x="5485150" y="3565950"/>
            <a:ext cx="7866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640400" y="4128413"/>
            <a:ext cx="13083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cxnSp>
        <p:nvCxnSpPr>
          <p:cNvPr id="102" name="Google Shape;102;p17"/>
          <p:cNvCxnSpPr/>
          <p:nvPr/>
        </p:nvCxnSpPr>
        <p:spPr>
          <a:xfrm>
            <a:off x="4168400" y="4378025"/>
            <a:ext cx="25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7"/>
          <p:cNvCxnSpPr/>
          <p:nvPr/>
        </p:nvCxnSpPr>
        <p:spPr>
          <a:xfrm rot="10800000">
            <a:off x="4294543" y="3452988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786"/>
              <a:buFont typeface="Arial"/>
              <a:buNone/>
            </a:pPr>
            <a:r>
              <a:rPr lang="en" b="1"/>
              <a:t>Team Updates</a:t>
            </a:r>
            <a:r>
              <a:rPr lang="en"/>
              <a:t> – Evaluation</a:t>
            </a:r>
            <a:endParaRPr sz="2911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18400" cy="3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Pick random paper to start, extract all the references, walk to one of those references at random, and so 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often multiple paths to a paper – recorded number is the shortest path from starting paper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 to 1 to 4 hops away from query paper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Increasing # hops leads to decreasing similarity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175" y="876363"/>
            <a:ext cx="3250124" cy="30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Updates</a:t>
            </a:r>
            <a:r>
              <a:rPr lang="en"/>
              <a:t> – Evaluation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75" y="1297725"/>
            <a:ext cx="3839000" cy="2879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50" y="1297713"/>
            <a:ext cx="3839000" cy="28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3688900" y="4456975"/>
            <a:ext cx="3398100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 by Peter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Team Updates</a:t>
            </a:r>
            <a:r>
              <a:rPr lang="en"/>
              <a:t> – Evaluation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710725" y="3953600"/>
            <a:ext cx="258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Percentage of Data</a:t>
            </a:r>
            <a:endParaRPr sz="1500"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5526"/>
          <a:stretch/>
        </p:blipFill>
        <p:spPr>
          <a:xfrm>
            <a:off x="612600" y="1356976"/>
            <a:ext cx="3594675" cy="26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675" y="1204800"/>
            <a:ext cx="3867151" cy="311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Updates</a:t>
            </a:r>
            <a:r>
              <a:rPr lang="en"/>
              <a:t> – Local Citation Recommendation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25859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/>
          <p:nvPr/>
        </p:nvSpPr>
        <p:spPr>
          <a:xfrm>
            <a:off x="4869525" y="2137250"/>
            <a:ext cx="4007400" cy="3399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6581725" y="2319400"/>
            <a:ext cx="2125200" cy="157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2496075" y="2787550"/>
            <a:ext cx="673500" cy="211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596250" y="3595675"/>
            <a:ext cx="1346700" cy="435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Macintosh PowerPoint</Application>
  <PresentationFormat>On-screen Show (16:9)</PresentationFormat>
  <Paragraphs>112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Roboto</vt:lpstr>
      <vt:lpstr>Arial</vt:lpstr>
      <vt:lpstr>Simple Light</vt:lpstr>
      <vt:lpstr>Better Together: Text and Context Team and Individual Updates</vt:lpstr>
      <vt:lpstr>Outline</vt:lpstr>
      <vt:lpstr>Team Updates</vt:lpstr>
      <vt:lpstr>Team Updates – Evaluation</vt:lpstr>
      <vt:lpstr>Network Effects: Data and Embeddings</vt:lpstr>
      <vt:lpstr>Team Updates – Evaluation</vt:lpstr>
      <vt:lpstr>Team Updates – Evaluation</vt:lpstr>
      <vt:lpstr>Team Updates – Evaluation</vt:lpstr>
      <vt:lpstr>Team Updates – Local Citation Recommendation</vt:lpstr>
      <vt:lpstr>Team Updates – Local Citation Recommendation</vt:lpstr>
      <vt:lpstr>Team Updates – Local Citation Recommendation</vt:lpstr>
      <vt:lpstr>Team Updates – Local Citation Recommendation</vt:lpstr>
      <vt:lpstr>Team Updates – Evaluation</vt:lpstr>
      <vt:lpstr>Individual Contributions</vt:lpstr>
      <vt:lpstr>Individual Contributions – Evaluation</vt:lpstr>
      <vt:lpstr>Individual Contributions – Clustering</vt:lpstr>
      <vt:lpstr>Individual Contributions – Clustering</vt:lpstr>
      <vt:lpstr>Individual Contributions – Clustering</vt:lpstr>
      <vt:lpstr>Current Work / Next Steps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Together: Text and Context Team and Individual Updates</dc:title>
  <cp:lastModifiedBy>Melissa Mitchell</cp:lastModifiedBy>
  <cp:revision>1</cp:revision>
  <dcterms:modified xsi:type="dcterms:W3CDTF">2023-07-21T11:26:22Z</dcterms:modified>
</cp:coreProperties>
</file>