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27C03A-6C5E-4EE8-B3F2-7B5B40982D38}">
  <a:tblStyle styleId="{6527C03A-6C5E-4EE8-B3F2-7B5B40982D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811FB5-7F52-420E-BFE5-13D49AFAB5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db2d80c4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db2d80c4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b2d80c4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b2d80c4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db2d80c43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db2d80c43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d8e1c909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d8e1c909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From GSplit, add more internal data structures.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5d8e1c9096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5d8e1c9096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and without unified memory . Add a </a:t>
            </a:r>
            <a:r>
              <a:rPr lang="en"/>
              <a:t>separate</a:t>
            </a:r>
            <a:r>
              <a:rPr lang="en"/>
              <a:t> figure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5db2d80c4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5db2d80c4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up stats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d8e1c909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5d8e1c909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d8e1c9096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d8e1c9096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8e1c90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8e1c90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d8e1c90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d8e1c90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encoding is shallow encoding if depth = 1.  Train on multiple hop features. </a:t>
            </a:r>
            <a:r>
              <a:rPr lang="en"/>
              <a:t>Inductive properties and long range patterns.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d8e1c909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d8e1c909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db2d80c4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db2d80c4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5d8e1c909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5d8e1c909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db2d80c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db2d80c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5d8e1c909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5d8e1c909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db2d80c4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db2d80c4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</a:t>
            </a:r>
            <a:endParaRPr/>
          </a:p>
          <a:p>
            <a:pPr indent="-525780" lvl="0" marL="457200" rtl="0" algn="ctr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Deep approach to better together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Sandeep Polisetty, Hui Guan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Partitioning based training</a:t>
            </a:r>
            <a:endParaRPr/>
          </a:p>
        </p:txBody>
      </p:sp>
      <p:sp>
        <p:nvSpPr>
          <p:cNvPr id="175" name="Google Shape;17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training(partition_list, num_epochs, model, features):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epoch in num_epochs: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partition_list.shuffle()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for partition in partition_list: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edges = partition.edges()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edges.shuffle().split(batch_size)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lang="en"/>
              <a:t>f</a:t>
            </a:r>
            <a:r>
              <a:rPr lang="en"/>
              <a:t>or batch_edges in edges: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sample_graph, input_nodes = sample(partition)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sample_features = features.get(input_nodes)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model.train(sample_graph, sample_features)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model.checkpoint()</a:t>
            </a:r>
            <a:endParaRPr/>
          </a:p>
        </p:txBody>
      </p:sp>
      <p:cxnSp>
        <p:nvCxnSpPr>
          <p:cNvPr id="176" name="Google Shape;176;p22"/>
          <p:cNvCxnSpPr/>
          <p:nvPr/>
        </p:nvCxnSpPr>
        <p:spPr>
          <a:xfrm rot="10800000">
            <a:off x="3324175" y="4238375"/>
            <a:ext cx="947100" cy="59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2"/>
          <p:cNvSpPr txBox="1"/>
          <p:nvPr/>
        </p:nvSpPr>
        <p:spPr>
          <a:xfrm>
            <a:off x="4343200" y="4687800"/>
            <a:ext cx="41604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Fault tolerance for long running jobs</a:t>
            </a:r>
            <a:endParaRPr/>
          </a:p>
        </p:txBody>
      </p:sp>
      <p:sp>
        <p:nvSpPr>
          <p:cNvPr id="178" name="Google Shape;178;p22"/>
          <p:cNvSpPr txBox="1"/>
          <p:nvPr/>
        </p:nvSpPr>
        <p:spPr>
          <a:xfrm>
            <a:off x="5638075" y="1732475"/>
            <a:ext cx="2481900" cy="8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638077" y="1732477"/>
            <a:ext cx="2553768" cy="11629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FF0000"/>
                </a:solidFill>
              </a:rPr>
              <a:t>What are good partitions ?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167825" y="193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Partitioning</a:t>
            </a:r>
            <a:endParaRPr b="1"/>
          </a:p>
        </p:txBody>
      </p:sp>
      <p:sp>
        <p:nvSpPr>
          <p:cNvPr id="185" name="Google Shape;185;p23"/>
          <p:cNvSpPr txBox="1"/>
          <p:nvPr/>
        </p:nvSpPr>
        <p:spPr>
          <a:xfrm>
            <a:off x="458600" y="1133000"/>
            <a:ext cx="74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/>
        </p:nvSpPr>
        <p:spPr>
          <a:xfrm>
            <a:off x="218800" y="929175"/>
            <a:ext cx="6846000" cy="30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Sampling is done within partition.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Graph samples ranges  spanning multiple partitions are ignored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Partitions graph must have high average degree to minimize multi hop information loss.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Sort papers by year published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Partition the sorted papers into number of bins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For each paper in the bin include all papers cited by it as edges.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 Hop of neighbourhood)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5386300" y="3327100"/>
            <a:ext cx="2901420" cy="117493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in good average degree &gt;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79800" y="337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missing node information</a:t>
            </a:r>
            <a:endParaRPr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5242600" y="749350"/>
            <a:ext cx="3457800" cy="397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Input nodes require a tensor of input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However, some input features has missing values.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propose to use a learnable embedding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These values are </a:t>
            </a:r>
            <a:r>
              <a:rPr lang="en"/>
              <a:t>scattered</a:t>
            </a:r>
            <a:r>
              <a:rPr lang="en"/>
              <a:t> making a tensor with some learnable and some fixed values, complicating gradient flow</a:t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1440268"/>
            <a:ext cx="4289950" cy="22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title"/>
          </p:nvPr>
        </p:nvSpPr>
        <p:spPr>
          <a:xfrm>
            <a:off x="245675" y="206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Dataflow graph to handle learnable and fixed input features</a:t>
            </a:r>
            <a:endParaRPr/>
          </a:p>
        </p:txBody>
      </p:sp>
      <p:sp>
        <p:nvSpPr>
          <p:cNvPr id="200" name="Google Shape;200;p25"/>
          <p:cNvSpPr/>
          <p:nvPr/>
        </p:nvSpPr>
        <p:spPr>
          <a:xfrm>
            <a:off x="431900" y="2417450"/>
            <a:ext cx="1716600" cy="836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Minibatch</a:t>
            </a: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2465150" y="1365226"/>
            <a:ext cx="12231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W Features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302250" y="3595100"/>
            <a:ext cx="13860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Without Feature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410900" y="2199300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Features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205125" y="4424325"/>
            <a:ext cx="1331700" cy="6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EMPTY embedding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335550" y="184473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Collected Features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4395925" y="346268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Broadcasted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5918425" y="257173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 || Embedding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7500600" y="3462688"/>
            <a:ext cx="13317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Shuffle in order of input </a:t>
            </a:r>
            <a:endParaRPr/>
          </a:p>
        </p:txBody>
      </p:sp>
      <p:cxnSp>
        <p:nvCxnSpPr>
          <p:cNvPr id="209" name="Google Shape;209;p25"/>
          <p:cNvCxnSpPr>
            <a:endCxn id="201" idx="1"/>
          </p:cNvCxnSpPr>
          <p:nvPr/>
        </p:nvCxnSpPr>
        <p:spPr>
          <a:xfrm flipH="1" rot="10800000">
            <a:off x="1345250" y="1651576"/>
            <a:ext cx="1119900" cy="78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/>
          <p:nvPr/>
        </p:nvCxnSpPr>
        <p:spPr>
          <a:xfrm>
            <a:off x="1290200" y="3254150"/>
            <a:ext cx="1012200" cy="6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>
            <a:endCxn id="205" idx="1"/>
          </p:cNvCxnSpPr>
          <p:nvPr/>
        </p:nvCxnSpPr>
        <p:spPr>
          <a:xfrm flipH="1" rot="10800000">
            <a:off x="3742450" y="2131088"/>
            <a:ext cx="593100" cy="28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stCxn id="201" idx="3"/>
            <a:endCxn id="205" idx="1"/>
          </p:cNvCxnSpPr>
          <p:nvPr/>
        </p:nvCxnSpPr>
        <p:spPr>
          <a:xfrm>
            <a:off x="3688250" y="1651576"/>
            <a:ext cx="647400" cy="47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202" idx="3"/>
            <a:endCxn id="206" idx="1"/>
          </p:cNvCxnSpPr>
          <p:nvPr/>
        </p:nvCxnSpPr>
        <p:spPr>
          <a:xfrm flipH="1" rot="10800000">
            <a:off x="3688250" y="3749150"/>
            <a:ext cx="707700" cy="13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04" idx="3"/>
            <a:endCxn id="206" idx="1"/>
          </p:cNvCxnSpPr>
          <p:nvPr/>
        </p:nvCxnSpPr>
        <p:spPr>
          <a:xfrm flipH="1" rot="10800000">
            <a:off x="3536825" y="3749025"/>
            <a:ext cx="859200" cy="99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5" name="Google Shape;215;p25"/>
          <p:cNvCxnSpPr>
            <a:stCxn id="205" idx="3"/>
            <a:endCxn id="207" idx="0"/>
          </p:cNvCxnSpPr>
          <p:nvPr/>
        </p:nvCxnSpPr>
        <p:spPr>
          <a:xfrm>
            <a:off x="5667250" y="2131088"/>
            <a:ext cx="917100" cy="44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5"/>
          <p:cNvCxnSpPr>
            <a:stCxn id="206" idx="3"/>
            <a:endCxn id="207" idx="2"/>
          </p:cNvCxnSpPr>
          <p:nvPr/>
        </p:nvCxnSpPr>
        <p:spPr>
          <a:xfrm flipH="1" rot="10800000">
            <a:off x="5727625" y="3144538"/>
            <a:ext cx="856800" cy="60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5"/>
          <p:cNvCxnSpPr>
            <a:stCxn id="207" idx="3"/>
            <a:endCxn id="208" idx="0"/>
          </p:cNvCxnSpPr>
          <p:nvPr/>
        </p:nvCxnSpPr>
        <p:spPr>
          <a:xfrm>
            <a:off x="7250125" y="2858088"/>
            <a:ext cx="916200" cy="604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5"/>
          <p:cNvCxnSpPr>
            <a:endCxn id="208" idx="0"/>
          </p:cNvCxnSpPr>
          <p:nvPr/>
        </p:nvCxnSpPr>
        <p:spPr>
          <a:xfrm>
            <a:off x="8145450" y="2855488"/>
            <a:ext cx="21000" cy="60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Memory to get over  GPU bottleneck</a:t>
            </a: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25" y="1421900"/>
            <a:ext cx="6667500" cy="264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 of Train/ Valid/ Test split</a:t>
            </a:r>
            <a:endParaRPr/>
          </a:p>
        </p:txBody>
      </p:sp>
      <p:graphicFrame>
        <p:nvGraphicFramePr>
          <p:cNvPr id="230" name="Google Shape;230;p27"/>
          <p:cNvGraphicFramePr/>
          <p:nvPr/>
        </p:nvGraphicFramePr>
        <p:xfrm>
          <a:off x="7367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{6527C03A-6C5E-4EE8-B3F2-7B5B40982D38}</a:tableStyleId>
              </a:tblPr>
              <a:tblGrid>
                <a:gridCol w="1206500"/>
                <a:gridCol w="1206500"/>
                <a:gridCol w="1206500"/>
                <a:gridCol w="1206500"/>
                <a:gridCol w="1206500"/>
                <a:gridCol w="120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Nodes without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Graph Nodes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With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Edges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Edges with Text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Target Edges Without Text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Transductive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Inductive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results</a:t>
            </a:r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696000" y="222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{53811FB5-7F52-420E-BFE5-13D49AFAB5B2}</a:tableStyleId>
              </a:tblPr>
              <a:tblGrid>
                <a:gridCol w="2192025"/>
                <a:gridCol w="2192025"/>
                <a:gridCol w="2192025"/>
              </a:tblGrid>
              <a:tr h="4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Inductive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Transductive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With Text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.67</a:t>
                      </a:r>
                      <a:endParaRPr sz="1300"/>
                    </a:p>
                  </a:txBody>
                  <a:tcPr marT="63500" marB="63500" marR="63500" marL="63500"/>
                </a:tc>
              </a:tr>
              <a:tr h="43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Without Text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XX </a:t>
                      </a:r>
                      <a:endParaRPr sz="13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 </a:t>
            </a:r>
            <a:endParaRPr/>
          </a:p>
        </p:txBody>
      </p:sp>
      <p:sp>
        <p:nvSpPr>
          <p:cNvPr id="243" name="Google Shape;24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Inference with models from various bin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Additional hetero-signals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Embeddings for all nodes.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citing sentences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GNN Training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Basic GNN Inference (Transductive and Inductive must be explained)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Solutions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Future tasks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How to </a:t>
            </a:r>
            <a:r>
              <a:rPr b="1" lang="en"/>
              <a:t>combine text and context</a:t>
            </a:r>
            <a:r>
              <a:rPr lang="en"/>
              <a:t>? 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9825" y="1047675"/>
            <a:ext cx="6252724" cy="187253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/>
        </p:nvSpPr>
        <p:spPr>
          <a:xfrm>
            <a:off x="1394025" y="3199575"/>
            <a:ext cx="25215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Shallow Encoding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DeepWalk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Node2vec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ProNE</a:t>
            </a:r>
            <a:endParaRPr b="1" sz="2000"/>
          </a:p>
        </p:txBody>
      </p:sp>
      <p:sp>
        <p:nvSpPr>
          <p:cNvPr id="69" name="Google Shape;69;p15"/>
          <p:cNvSpPr txBox="1"/>
          <p:nvPr/>
        </p:nvSpPr>
        <p:spPr>
          <a:xfrm>
            <a:off x="5221000" y="3199575"/>
            <a:ext cx="26529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Deep Encoding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GNN</a:t>
            </a:r>
            <a:endParaRPr b="1" sz="2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5251050" y="4193550"/>
            <a:ext cx="2652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Advantages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Naturally Generalizable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 range patterns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16425"/>
            <a:ext cx="566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Encoding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8550" y="789125"/>
            <a:ext cx="42180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Encoder is GNN aggregating over multi-hop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5274650" y="1931625"/>
            <a:ext cx="1654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Encoder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4709150" y="1211825"/>
            <a:ext cx="152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Citation Graph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5364950" y="160137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5198600" y="263612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Combined Features (Context + Text)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5974550" y="238305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49750"/>
            <a:ext cx="4808726" cy="285148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6261850" y="1227125"/>
            <a:ext cx="190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  <a:highlight>
                  <a:schemeClr val="lt1"/>
                </a:highlight>
              </a:rPr>
              <a:t>Node Features (Text)</a:t>
            </a:r>
            <a:endParaRPr>
              <a:solidFill>
                <a:srgbClr val="B45F06"/>
              </a:solidFill>
              <a:highlight>
                <a:schemeClr val="lt1"/>
              </a:highlight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507950" y="160137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235500" y="521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Transductive vs Inductive Inference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11700" y="1382775"/>
            <a:ext cx="4980600" cy="27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547550" y="1369650"/>
            <a:ext cx="2547900" cy="276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79650" y="4241225"/>
            <a:ext cx="1092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2015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4857900" y="4142925"/>
            <a:ext cx="862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7855950" y="4233688"/>
            <a:ext cx="616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2019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6513250" y="2332075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7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4064875" y="228540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2493750" y="1999038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1637925" y="2698113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cxnSp>
        <p:nvCxnSpPr>
          <p:cNvPr id="103" name="Google Shape;103;p17"/>
          <p:cNvCxnSpPr>
            <a:stCxn id="100" idx="0"/>
            <a:endCxn id="99" idx="1"/>
          </p:cNvCxnSpPr>
          <p:nvPr/>
        </p:nvCxnSpPr>
        <p:spPr>
          <a:xfrm flipH="1" rot="-5400000">
            <a:off x="5423125" y="1235400"/>
            <a:ext cx="130500" cy="2230500"/>
          </a:xfrm>
          <a:prstGeom prst="curvedConnector3">
            <a:avLst>
              <a:gd fmla="val -182471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7"/>
          <p:cNvCxnSpPr>
            <a:endCxn id="100" idx="1"/>
          </p:cNvCxnSpPr>
          <p:nvPr/>
        </p:nvCxnSpPr>
        <p:spPr>
          <a:xfrm flipH="1" rot="10800000">
            <a:off x="3071559" y="2369270"/>
            <a:ext cx="1083600" cy="3900"/>
          </a:xfrm>
          <a:prstGeom prst="curvedConnector4">
            <a:avLst>
              <a:gd fmla="val 45834" name="adj1"/>
              <a:gd fmla="val 8356281" name="adj2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7"/>
          <p:cNvCxnSpPr>
            <a:stCxn id="102" idx="5"/>
            <a:endCxn id="99" idx="4"/>
          </p:cNvCxnSpPr>
          <p:nvPr/>
        </p:nvCxnSpPr>
        <p:spPr>
          <a:xfrm rot="-5400000">
            <a:off x="4351741" y="717043"/>
            <a:ext cx="282300" cy="4657500"/>
          </a:xfrm>
          <a:prstGeom prst="curvedConnector3">
            <a:avLst>
              <a:gd fmla="val -114061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7"/>
          <p:cNvCxnSpPr>
            <a:stCxn id="102" idx="0"/>
            <a:endCxn id="101" idx="3"/>
          </p:cNvCxnSpPr>
          <p:nvPr/>
        </p:nvCxnSpPr>
        <p:spPr>
          <a:xfrm rot="-5400000">
            <a:off x="2159925" y="2274063"/>
            <a:ext cx="210300" cy="637800"/>
          </a:xfrm>
          <a:prstGeom prst="curvedConnector3">
            <a:avLst>
              <a:gd fmla="val 30046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7"/>
          <p:cNvSpPr/>
          <p:nvPr/>
        </p:nvSpPr>
        <p:spPr>
          <a:xfrm>
            <a:off x="7012150" y="336365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cxnSp>
        <p:nvCxnSpPr>
          <p:cNvPr id="108" name="Google Shape;108;p17"/>
          <p:cNvCxnSpPr/>
          <p:nvPr/>
        </p:nvCxnSpPr>
        <p:spPr>
          <a:xfrm flipH="1" rot="-5400000">
            <a:off x="2838675" y="3690225"/>
            <a:ext cx="46800" cy="2448300"/>
          </a:xfrm>
          <a:prstGeom prst="curvedConnector3">
            <a:avLst>
              <a:gd fmla="val 8066" name="adj1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7"/>
          <p:cNvSpPr txBox="1"/>
          <p:nvPr/>
        </p:nvSpPr>
        <p:spPr>
          <a:xfrm>
            <a:off x="162250" y="4445325"/>
            <a:ext cx="2001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Graph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Test </a:t>
            </a:r>
            <a:endParaRPr/>
          </a:p>
        </p:txBody>
      </p:sp>
      <p:cxnSp>
        <p:nvCxnSpPr>
          <p:cNvPr id="110" name="Google Shape;110;p17"/>
          <p:cNvCxnSpPr/>
          <p:nvPr/>
        </p:nvCxnSpPr>
        <p:spPr>
          <a:xfrm>
            <a:off x="1698375" y="4627425"/>
            <a:ext cx="2327400" cy="57600"/>
          </a:xfrm>
          <a:prstGeom prst="curvedConnector3">
            <a:avLst>
              <a:gd fmla="val 44647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7"/>
          <p:cNvCxnSpPr>
            <a:stCxn id="99" idx="5"/>
            <a:endCxn id="107" idx="6"/>
          </p:cNvCxnSpPr>
          <p:nvPr/>
        </p:nvCxnSpPr>
        <p:spPr>
          <a:xfrm flipH="1" rot="-5400000">
            <a:off x="6919466" y="2940905"/>
            <a:ext cx="829200" cy="589200"/>
          </a:xfrm>
          <a:prstGeom prst="curvedConnector4">
            <a:avLst>
              <a:gd fmla="val 37784" name="adj1"/>
              <a:gd fmla="val 140412" name="adj2"/>
            </a:avLst>
          </a:prstGeom>
          <a:noFill/>
          <a:ln cap="flat" cmpd="sng" w="28575">
            <a:solidFill>
              <a:srgbClr val="EA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467050" y="1903288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cxnSp>
        <p:nvCxnSpPr>
          <p:cNvPr id="113" name="Google Shape;113;p17"/>
          <p:cNvCxnSpPr>
            <a:stCxn id="112" idx="5"/>
            <a:endCxn id="102" idx="0"/>
          </p:cNvCxnSpPr>
          <p:nvPr/>
        </p:nvCxnSpPr>
        <p:spPr>
          <a:xfrm flipH="1" rot="-5400000">
            <a:off x="1316666" y="2068718"/>
            <a:ext cx="306000" cy="952800"/>
          </a:xfrm>
          <a:prstGeom prst="curvedConnector3">
            <a:avLst>
              <a:gd fmla="val 63703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17"/>
          <p:cNvSpPr txBox="1"/>
          <p:nvPr/>
        </p:nvSpPr>
        <p:spPr>
          <a:xfrm>
            <a:off x="480675" y="1382775"/>
            <a:ext cx="21456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820725" y="1129800"/>
            <a:ext cx="22509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467050" y="3285363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2804675" y="2858100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flipH="1" rot="10800000">
            <a:off x="3379772" y="2701530"/>
            <a:ext cx="734100" cy="318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17"/>
          <p:cNvCxnSpPr/>
          <p:nvPr/>
        </p:nvCxnSpPr>
        <p:spPr>
          <a:xfrm>
            <a:off x="6650275" y="4750625"/>
            <a:ext cx="1115400" cy="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7"/>
          <p:cNvSpPr txBox="1"/>
          <p:nvPr/>
        </p:nvSpPr>
        <p:spPr>
          <a:xfrm>
            <a:off x="4819675" y="4520675"/>
            <a:ext cx="17838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Transductive Edge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Edge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7239450" y="1671063"/>
            <a:ext cx="616500" cy="5727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 flipH="1" rot="10800000">
            <a:off x="1083500" y="3085713"/>
            <a:ext cx="644700" cy="384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7"/>
          <p:cNvCxnSpPr>
            <a:stCxn id="121" idx="4"/>
            <a:endCxn id="107" idx="0"/>
          </p:cNvCxnSpPr>
          <p:nvPr/>
        </p:nvCxnSpPr>
        <p:spPr>
          <a:xfrm rot="5400000">
            <a:off x="6874050" y="2690013"/>
            <a:ext cx="1119900" cy="2274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6513250" y="4937775"/>
            <a:ext cx="1115400" cy="54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stCxn id="102" idx="4"/>
            <a:endCxn id="100" idx="5"/>
          </p:cNvCxnSpPr>
          <p:nvPr/>
        </p:nvCxnSpPr>
        <p:spPr>
          <a:xfrm rot="-5400000">
            <a:off x="3020325" y="1700163"/>
            <a:ext cx="496500" cy="2644800"/>
          </a:xfrm>
          <a:prstGeom prst="curvedConnector3">
            <a:avLst>
              <a:gd fmla="val -114826" name="adj1"/>
            </a:avLst>
          </a:prstGeom>
          <a:noFill/>
          <a:ln cap="flat" cmpd="sng" w="28575">
            <a:solidFill>
              <a:srgbClr val="A4C2F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the GNN on a new paper? </a:t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4654025" y="2253875"/>
            <a:ext cx="1654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Encoder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4303900" y="1239675"/>
            <a:ext cx="1420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Induced graph 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of node 5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4744325" y="192362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577975" y="288217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Combined Feature of node 5 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353925" y="2705300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5631725" y="1239675"/>
            <a:ext cx="185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B45F06"/>
                </a:solidFill>
                <a:highlight>
                  <a:schemeClr val="lt1"/>
                </a:highlight>
              </a:rPr>
              <a:t>Node features of the induced graph</a:t>
            </a:r>
            <a:endParaRPr b="1">
              <a:solidFill>
                <a:srgbClr val="B45F06"/>
              </a:solidFill>
              <a:highlight>
                <a:schemeClr val="lt1"/>
              </a:highlight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5887325" y="192362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6873575" y="2882175"/>
            <a:ext cx="1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</a:rPr>
              <a:t> Combined features for nodes 1-4</a:t>
            </a:r>
            <a:endParaRPr>
              <a:solidFill>
                <a:srgbClr val="9900FF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4654025" y="3767513"/>
            <a:ext cx="42438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MLP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604636" y="416771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 txBox="1"/>
          <p:nvPr/>
        </p:nvSpPr>
        <p:spPr>
          <a:xfrm>
            <a:off x="6260475" y="4343550"/>
            <a:ext cx="127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(i, j)</a:t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5353936" y="346446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7669486" y="3505615"/>
            <a:ext cx="254700" cy="261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50" y="1536540"/>
            <a:ext cx="3241799" cy="106810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3409775" y="2476750"/>
            <a:ext cx="442200" cy="3144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311700" y="2967200"/>
            <a:ext cx="2788200" cy="177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Small updates can be handled by inference only.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48" name="Google Shape;148;p18"/>
          <p:cNvSpPr/>
          <p:nvPr/>
        </p:nvSpPr>
        <p:spPr>
          <a:xfrm>
            <a:off x="1346675" y="2290250"/>
            <a:ext cx="1910700" cy="31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new paper added as node 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Google Shape;153;p19"/>
          <p:cNvGraphicFramePr/>
          <p:nvPr/>
        </p:nvGraphicFramePr>
        <p:xfrm>
          <a:off x="516575" y="4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{6527C03A-6C5E-4EE8-B3F2-7B5B40982D38}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Challenges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Scale of graph topology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4" name="Google Shape;154;p19"/>
          <p:cNvSpPr txBox="1"/>
          <p:nvPr/>
        </p:nvSpPr>
        <p:spPr>
          <a:xfrm>
            <a:off x="600500" y="1768550"/>
            <a:ext cx="6528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Topology Data  ~ 30 GB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sampling  work best on GPU (shown by NextDoor)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are </a:t>
            </a:r>
            <a:r>
              <a:rPr lang="en"/>
              <a:t>memory</a:t>
            </a:r>
            <a:r>
              <a:rPr lang="en"/>
              <a:t> limited.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partitioning to limit active memory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2375" y="1825405"/>
            <a:ext cx="3575298" cy="247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Google Shape;160;p20"/>
          <p:cNvGraphicFramePr/>
          <p:nvPr/>
        </p:nvGraphicFramePr>
        <p:xfrm>
          <a:off x="516575" y="4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{6527C03A-6C5E-4EE8-B3F2-7B5B40982D38}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Challenges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Scale of graph topology and feature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Novel Graph Partitioning and Hybrid GPU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node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0"/>
          <p:cNvSpPr txBox="1"/>
          <p:nvPr/>
        </p:nvSpPr>
        <p:spPr>
          <a:xfrm>
            <a:off x="516575" y="2634725"/>
            <a:ext cx="375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nodes have input features due to missing text.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special learnable embedding.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56" y="2634731"/>
            <a:ext cx="4289950" cy="22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" name="Google Shape;167;p21"/>
          <p:cNvGraphicFramePr/>
          <p:nvPr/>
        </p:nvGraphicFramePr>
        <p:xfrm>
          <a:off x="516575" y="4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{6527C03A-6C5E-4EE8-B3F2-7B5B40982D38}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Challenges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Solutions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Scale of graph topology and feature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Novel Graph Partitioning and Hybrid GPU Memory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Missing node Information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Learnable Embedding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8" name="Google Shape;168;p21"/>
          <p:cNvSpPr txBox="1"/>
          <p:nvPr/>
        </p:nvSpPr>
        <p:spPr>
          <a:xfrm>
            <a:off x="516575" y="2634725"/>
            <a:ext cx="3755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all nodes have input features due to missing text.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special learnable embedding.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169" name="Google Shape;1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3156" y="2634731"/>
            <a:ext cx="4289950" cy="226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