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obo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bold.fntdata"/><Relationship Id="rId12" Type="http://schemas.openxmlformats.org/officeDocument/2006/relationships/slide" Target="slides/slide7.xml"/><Relationship Id="rId34" Type="http://schemas.openxmlformats.org/officeDocument/2006/relationships/font" Target="fonts/Roboto-regular.fntdata"/><Relationship Id="rId15" Type="http://schemas.openxmlformats.org/officeDocument/2006/relationships/slide" Target="slides/slide10.xml"/><Relationship Id="rId37" Type="http://schemas.openxmlformats.org/officeDocument/2006/relationships/font" Target="fonts/Roboto-boldItalic.fntdata"/><Relationship Id="rId14" Type="http://schemas.openxmlformats.org/officeDocument/2006/relationships/slide" Target="slides/slide9.xml"/><Relationship Id="rId36" Type="http://schemas.openxmlformats.org/officeDocument/2006/relationships/font" Target="fonts/Robo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5a59a2d88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5a59a2d88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original paper before this. Link prediction refers to many things – earlier was one of simpler ones, whether i cites j. Introducing more complex problem</a:t>
            </a:r>
            <a:endParaRPr/>
          </a:p>
          <a:p>
            <a:pPr indent="0" lvl="0" marL="0" rtl="0" algn="l">
              <a:spcBef>
                <a:spcPts val="0"/>
              </a:spcBef>
              <a:spcAft>
                <a:spcPts val="0"/>
              </a:spcAft>
              <a:buNone/>
            </a:pPr>
            <a:r>
              <a:rPr lang="en-GB"/>
              <a:t>Reduce text</a:t>
            </a:r>
            <a:endParaRPr/>
          </a:p>
          <a:p>
            <a:pPr indent="0" lvl="0" marL="0" rtl="0" algn="l">
              <a:spcBef>
                <a:spcPts val="0"/>
              </a:spcBef>
              <a:spcAft>
                <a:spcPts val="0"/>
              </a:spcAft>
              <a:buNone/>
            </a:pPr>
            <a:r>
              <a:rPr lang="en-GB"/>
              <a:t>? answer, not q</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animations?</a:t>
            </a:r>
            <a:endParaRPr/>
          </a:p>
          <a:p>
            <a:pPr indent="0" lvl="0" marL="0" rtl="0" algn="l">
              <a:spcBef>
                <a:spcPts val="0"/>
              </a:spcBef>
              <a:spcAft>
                <a:spcPts val="0"/>
              </a:spcAft>
              <a:buNone/>
            </a:pPr>
            <a:r>
              <a:rPr lang="en-GB"/>
              <a:t>Emphasize task as predicting citations associated with citing sentence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5a59a2d88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5a59a2d88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original paper before this. Link prediction refers to many things – earlier was one of simpler ones, whether i cites j. Introducing more complex problem</a:t>
            </a:r>
            <a:endParaRPr/>
          </a:p>
          <a:p>
            <a:pPr indent="0" lvl="0" marL="0" rtl="0" algn="l">
              <a:spcBef>
                <a:spcPts val="0"/>
              </a:spcBef>
              <a:spcAft>
                <a:spcPts val="0"/>
              </a:spcAft>
              <a:buNone/>
            </a:pPr>
            <a:r>
              <a:rPr lang="en-GB"/>
              <a:t>Reduce text</a:t>
            </a:r>
            <a:endParaRPr/>
          </a:p>
          <a:p>
            <a:pPr indent="0" lvl="0" marL="0" rtl="0" algn="l">
              <a:spcBef>
                <a:spcPts val="0"/>
              </a:spcBef>
              <a:spcAft>
                <a:spcPts val="0"/>
              </a:spcAft>
              <a:buNone/>
            </a:pPr>
            <a:r>
              <a:rPr lang="en-GB"/>
              <a:t>? answer, not q</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animations?</a:t>
            </a:r>
            <a:endParaRPr/>
          </a:p>
          <a:p>
            <a:pPr indent="0" lvl="0" marL="0" rtl="0" algn="l">
              <a:spcBef>
                <a:spcPts val="0"/>
              </a:spcBef>
              <a:spcAft>
                <a:spcPts val="0"/>
              </a:spcAft>
              <a:buNone/>
            </a:pPr>
            <a:r>
              <a:rPr lang="en-GB"/>
              <a:t>Emphasize task as predicting citations associated with citing sentence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a59a2d88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a59a2d88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original paper before this. Link prediction refers to many things – earlier was one of simpler ones, whether i cites j. Introducing more complex problem</a:t>
            </a:r>
            <a:endParaRPr/>
          </a:p>
          <a:p>
            <a:pPr indent="0" lvl="0" marL="0" rtl="0" algn="l">
              <a:spcBef>
                <a:spcPts val="0"/>
              </a:spcBef>
              <a:spcAft>
                <a:spcPts val="0"/>
              </a:spcAft>
              <a:buNone/>
            </a:pPr>
            <a:r>
              <a:rPr lang="en-GB"/>
              <a:t>Reduce text</a:t>
            </a:r>
            <a:endParaRPr/>
          </a:p>
          <a:p>
            <a:pPr indent="0" lvl="0" marL="0" rtl="0" algn="l">
              <a:spcBef>
                <a:spcPts val="0"/>
              </a:spcBef>
              <a:spcAft>
                <a:spcPts val="0"/>
              </a:spcAft>
              <a:buNone/>
            </a:pPr>
            <a:r>
              <a:rPr lang="en-GB"/>
              <a:t>? answer, not q</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animations?</a:t>
            </a:r>
            <a:endParaRPr/>
          </a:p>
          <a:p>
            <a:pPr indent="0" lvl="0" marL="0" rtl="0" algn="l">
              <a:spcBef>
                <a:spcPts val="0"/>
              </a:spcBef>
              <a:spcAft>
                <a:spcPts val="0"/>
              </a:spcAft>
              <a:buNone/>
            </a:pPr>
            <a:r>
              <a:rPr lang="en-GB"/>
              <a:t>Emphasize task as predicting citations associated with citing sentence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4c6c0ffc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4c6c0ffc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5a1a76ab3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5a1a76ab3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a1a76ab3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a1a76ab3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5a59a2d88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5a59a2d88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a1a76ab3b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a1a76ab3b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a1a76ab3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a1a76ab3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800">
                <a:solidFill>
                  <a:srgbClr val="595959"/>
                </a:solidFill>
              </a:rPr>
              <a:t>BERT-style models do not have a well defined perplexity</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GB" sz="1800">
                <a:solidFill>
                  <a:srgbClr val="595959"/>
                </a:solidFill>
              </a:rPr>
              <a:t>Instead, use </a:t>
            </a:r>
            <a:r>
              <a:rPr lang="en-GB" sz="1800">
                <a:solidFill>
                  <a:srgbClr val="FF0000"/>
                </a:solidFill>
              </a:rPr>
              <a:t>model scoring</a:t>
            </a:r>
            <a:r>
              <a:rPr lang="en-GB" sz="1800">
                <a:solidFill>
                  <a:srgbClr val="595959"/>
                </a:solidFill>
              </a:rPr>
              <a:t> (Salazar et al., 2021)</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a1a76ab3b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a1a76ab3b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a107e654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a107e654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Similarity uses title and abstract in current literature</a:t>
            </a:r>
            <a:endParaRPr/>
          </a:p>
          <a:p>
            <a:pPr indent="0" lvl="0" marL="0" rtl="0" algn="l">
              <a:spcBef>
                <a:spcPts val="0"/>
              </a:spcBef>
              <a:spcAft>
                <a:spcPts val="0"/>
              </a:spcAft>
              <a:buNone/>
            </a:pPr>
            <a:r>
              <a:rPr lang="en-GB"/>
              <a:t>Citation graph seems to work way better, will this get us somewhere</a:t>
            </a:r>
            <a:endParaRPr/>
          </a:p>
          <a:p>
            <a:pPr indent="0" lvl="0" marL="0" rtl="0" algn="l">
              <a:spcBef>
                <a:spcPts val="0"/>
              </a:spcBef>
              <a:spcAft>
                <a:spcPts val="0"/>
              </a:spcAft>
              <a:buNone/>
            </a:pPr>
            <a:r>
              <a:rPr lang="en-GB"/>
              <a:t>Hard to encode similarity with different authors who have different styles of writing</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GB" sz="1400">
                <a:solidFill>
                  <a:srgbClr val="595959"/>
                </a:solidFill>
              </a:rPr>
              <a:t>Model rot: Downstream tasks will degrade (e.g. model can’t propose recent papers it hasn’t seen</a:t>
            </a:r>
            <a:endParaRPr/>
          </a:p>
          <a:p>
            <a:pPr indent="0" lvl="0" marL="0" rtl="0" algn="l">
              <a:spcBef>
                <a:spcPts val="1200"/>
              </a:spcBef>
              <a:spcAft>
                <a:spcPts val="0"/>
              </a:spcAft>
              <a:buNone/>
            </a:pPr>
            <a:r>
              <a:t/>
            </a:r>
            <a:endParaRPr/>
          </a:p>
          <a:p>
            <a:pPr indent="0" lvl="0" marL="0" rtl="0" algn="l">
              <a:spcBef>
                <a:spcPts val="0"/>
              </a:spcBef>
              <a:spcAft>
                <a:spcPts val="0"/>
              </a:spcAft>
              <a:buNone/>
            </a:pPr>
            <a:r>
              <a:rPr lang="en-GB"/>
              <a:t>Focus on 2: intrinsic and extrinsic</a:t>
            </a:r>
            <a:endParaRPr/>
          </a:p>
          <a:p>
            <a:pPr indent="0" lvl="0" marL="0" rtl="0" algn="l">
              <a:spcBef>
                <a:spcPts val="0"/>
              </a:spcBef>
              <a:spcAft>
                <a:spcPts val="0"/>
              </a:spcAft>
              <a:buNone/>
            </a:pPr>
            <a:r>
              <a:rPr lang="en-GB"/>
              <a:t>Intrinsic: metcalfe’s law</a:t>
            </a:r>
            <a:endParaRPr/>
          </a:p>
          <a:p>
            <a:pPr indent="0" lvl="0" marL="0" rtl="0" algn="l">
              <a:spcBef>
                <a:spcPts val="0"/>
              </a:spcBef>
              <a:spcAft>
                <a:spcPts val="0"/>
              </a:spcAft>
              <a:buNone/>
            </a:pPr>
            <a:r>
              <a:rPr lang="en-GB"/>
              <a:t>Extrinsic: propose task</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Literature focuses on text to measure similarity, explore whether context is better modality to encode similarity, combination?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a1a76ab3b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a1a76ab3b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5a1a76ab3b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5a1a76ab3b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a294e16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a294e16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a59a2d88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a59a2d88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5a1a76ab3b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5a1a76ab3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5a1a76ab3b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5a1a76ab3b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5a1a76ab3b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5a1a76ab3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a1a76ab3b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a1a76ab3b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a59a2d8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a59a2d8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Maybe the performance between bin 80-100 is better because bin 20-40 is getting worse</a:t>
            </a:r>
            <a:endParaRPr/>
          </a:p>
          <a:p>
            <a:pPr indent="0" lvl="0" marL="0" rtl="0" algn="l">
              <a:spcBef>
                <a:spcPts val="0"/>
              </a:spcBef>
              <a:spcAft>
                <a:spcPts val="0"/>
              </a:spcAft>
              <a:buNone/>
            </a:pPr>
            <a:r>
              <a:rPr lang="en-GB"/>
              <a:t>Roberta has ~15% more parameters than BERT and ~13% more than SciBERT (due to vocabulary) {'scibert': 109971084, 'bert': 108340804, 'roberta': 124697433}</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5a107e65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5a107e65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Graph (our problem) is network. Full effect only if everything is encoded at once, splitting a network is not effective because benefit scales</a:t>
            </a:r>
            <a:endParaRPr/>
          </a:p>
          <a:p>
            <a:pPr indent="0" lvl="0" marL="0" rtl="0" algn="l">
              <a:spcBef>
                <a:spcPts val="0"/>
              </a:spcBef>
              <a:spcAft>
                <a:spcPts val="0"/>
              </a:spcAft>
              <a:buNone/>
            </a:pPr>
            <a:r>
              <a:rPr lang="en-GB"/>
              <a:t>Literature only focuses on text similarity and few studies consider, going towards positive examples, pushing away from negatives (triplet loss). Consider small portion of citation graph and does not consider power of scaled graph. How can we use whole network in intrinsic evaluation?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Literature does not consider relationships between papers, only pairwise </a:t>
            </a:r>
            <a:endParaRPr/>
          </a:p>
          <a:p>
            <a:pPr indent="0" lvl="0" marL="0" rtl="0" algn="l">
              <a:spcBef>
                <a:spcPts val="0"/>
              </a:spcBef>
              <a:spcAft>
                <a:spcPts val="0"/>
              </a:spcAft>
              <a:buNone/>
            </a:pPr>
            <a:r>
              <a:rPr lang="en-GB"/>
              <a:t>Not the whole network, small dataset, within dataset, not whole 200m, time not considered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5a107e6541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5a107e6541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mention equal # papers</a:t>
            </a:r>
            <a:endParaRPr/>
          </a:p>
          <a:p>
            <a:pPr indent="0" lvl="0" marL="0" rtl="0" algn="l">
              <a:spcBef>
                <a:spcPts val="0"/>
              </a:spcBef>
              <a:spcAft>
                <a:spcPts val="0"/>
              </a:spcAft>
              <a:buNone/>
            </a:pPr>
            <a:r>
              <a:rPr lang="en-GB"/>
              <a:t>consider replacing w/ diagram</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4c6c0ffc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4c6c0ff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Evaluation task is predicting references in work, </a:t>
            </a:r>
            <a:r>
              <a:rPr lang="en-GB"/>
              <a:t>intrinsic</a:t>
            </a:r>
            <a:r>
              <a:rPr lang="en-GB"/>
              <a:t> eval can be random walk of citations</a:t>
            </a:r>
            <a:endParaRPr/>
          </a:p>
          <a:p>
            <a:pPr indent="-342900" lvl="0" marL="457200" rtl="0" algn="l">
              <a:lnSpc>
                <a:spcPct val="115000"/>
              </a:lnSpc>
              <a:spcBef>
                <a:spcPts val="0"/>
              </a:spcBef>
              <a:spcAft>
                <a:spcPts val="0"/>
              </a:spcAft>
              <a:buClr>
                <a:srgbClr val="595959"/>
              </a:buClr>
              <a:buSzPts val="1800"/>
              <a:buChar char="-"/>
            </a:pPr>
            <a:r>
              <a:rPr lang="en-GB" sz="1800">
                <a:solidFill>
                  <a:srgbClr val="595959"/>
                </a:solidFill>
              </a:rPr>
              <a:t>Use cosine similarity to measure similarity between pairs of papers</a:t>
            </a:r>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5a107e654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5a107e654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rgbClr val="595959"/>
                </a:solidFill>
              </a:rPr>
              <a:t>Time-intensive to generate these embeddings</a:t>
            </a:r>
            <a:endParaRPr>
              <a:solidFill>
                <a:srgbClr val="595959"/>
              </a:solidFill>
            </a:endParaRPr>
          </a:p>
          <a:p>
            <a:pPr indent="0" lvl="0" marL="0" rtl="0" algn="l">
              <a:lnSpc>
                <a:spcPct val="115000"/>
              </a:lnSpc>
              <a:spcBef>
                <a:spcPts val="1200"/>
              </a:spcBef>
              <a:spcAft>
                <a:spcPts val="0"/>
              </a:spcAft>
              <a:buNone/>
            </a:pPr>
            <a:r>
              <a:rPr lang="en-GB">
                <a:solidFill>
                  <a:srgbClr val="595959"/>
                </a:solidFill>
              </a:rPr>
              <a:t>check understanding of this slide</a:t>
            </a:r>
            <a:endParaRPr>
              <a:solidFill>
                <a:srgbClr val="595959"/>
              </a:solidFill>
            </a:endParaRPr>
          </a:p>
          <a:p>
            <a:pPr indent="0" lvl="0" marL="0" rtl="0" algn="l">
              <a:lnSpc>
                <a:spcPct val="115000"/>
              </a:lnSpc>
              <a:spcBef>
                <a:spcPts val="1200"/>
              </a:spcBef>
              <a:spcAft>
                <a:spcPts val="1200"/>
              </a:spcAft>
              <a:buClr>
                <a:schemeClr val="dk1"/>
              </a:buClr>
              <a:buSzPts val="1100"/>
              <a:buFont typeface="Arial"/>
              <a:buNone/>
            </a:pPr>
            <a:r>
              <a:t/>
            </a:r>
            <a:endParaRPr sz="1800">
              <a:solidFill>
                <a:srgbClr val="595959"/>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5a107e6541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5a107e6541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original paper before this. Link prediction refers to many things – earlier was one of simpler ones, whether i cites j. </a:t>
            </a:r>
            <a:r>
              <a:rPr lang="en-GB"/>
              <a:t>Introducing</a:t>
            </a:r>
            <a:r>
              <a:rPr lang="en-GB"/>
              <a:t> more complex problem</a:t>
            </a:r>
            <a:endParaRPr/>
          </a:p>
          <a:p>
            <a:pPr indent="0" lvl="0" marL="0" rtl="0" algn="l">
              <a:spcBef>
                <a:spcPts val="0"/>
              </a:spcBef>
              <a:spcAft>
                <a:spcPts val="0"/>
              </a:spcAft>
              <a:buNone/>
            </a:pPr>
            <a:r>
              <a:rPr lang="en-GB"/>
              <a:t>Reduce text</a:t>
            </a:r>
            <a:endParaRPr/>
          </a:p>
          <a:p>
            <a:pPr indent="0" lvl="0" marL="0" rtl="0" algn="l">
              <a:spcBef>
                <a:spcPts val="0"/>
              </a:spcBef>
              <a:spcAft>
                <a:spcPts val="0"/>
              </a:spcAft>
              <a:buNone/>
            </a:pPr>
            <a:r>
              <a:rPr lang="en-GB"/>
              <a:t>? answer, not q</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5a107e6541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5a107e654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original paper before this. Link prediction refers to many things – earlier was one of simpler ones, whether i cites j. Introducing more complex problem</a:t>
            </a:r>
            <a:endParaRPr/>
          </a:p>
          <a:p>
            <a:pPr indent="0" lvl="0" marL="0" rtl="0" algn="l">
              <a:spcBef>
                <a:spcPts val="0"/>
              </a:spcBef>
              <a:spcAft>
                <a:spcPts val="0"/>
              </a:spcAft>
              <a:buNone/>
            </a:pPr>
            <a:r>
              <a:rPr lang="en-GB"/>
              <a:t>Reduce text</a:t>
            </a:r>
            <a:endParaRPr/>
          </a:p>
          <a:p>
            <a:pPr indent="0" lvl="0" marL="0" rtl="0" algn="l">
              <a:spcBef>
                <a:spcPts val="0"/>
              </a:spcBef>
              <a:spcAft>
                <a:spcPts val="0"/>
              </a:spcAft>
              <a:buNone/>
            </a:pPr>
            <a:r>
              <a:rPr lang="en-GB"/>
              <a:t>? answer, not q</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animations?</a:t>
            </a:r>
            <a:endParaRPr/>
          </a:p>
          <a:p>
            <a:pPr indent="0" lvl="0" marL="0" rtl="0" algn="l">
              <a:spcBef>
                <a:spcPts val="0"/>
              </a:spcBef>
              <a:spcAft>
                <a:spcPts val="0"/>
              </a:spcAft>
              <a:buNone/>
            </a:pPr>
            <a:r>
              <a:rPr lang="en-GB"/>
              <a:t>Emphasize task as predicting citations associated with citing sentence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59a2d8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59a2d8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Refer to original paper before this. Link prediction refers to many things – earlier was one of simpler ones, whether i cites j. Introducing more complex problem</a:t>
            </a:r>
            <a:endParaRPr/>
          </a:p>
          <a:p>
            <a:pPr indent="0" lvl="0" marL="0" rtl="0" algn="l">
              <a:spcBef>
                <a:spcPts val="0"/>
              </a:spcBef>
              <a:spcAft>
                <a:spcPts val="0"/>
              </a:spcAft>
              <a:buNone/>
            </a:pPr>
            <a:r>
              <a:rPr lang="en-GB"/>
              <a:t>Reduce text</a:t>
            </a:r>
            <a:endParaRPr/>
          </a:p>
          <a:p>
            <a:pPr indent="0" lvl="0" marL="0" rtl="0" algn="l">
              <a:spcBef>
                <a:spcPts val="0"/>
              </a:spcBef>
              <a:spcAft>
                <a:spcPts val="0"/>
              </a:spcAft>
              <a:buNone/>
            </a:pPr>
            <a:r>
              <a:rPr lang="en-GB"/>
              <a:t>? answer, not q</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use animations?</a:t>
            </a:r>
            <a:endParaRPr/>
          </a:p>
          <a:p>
            <a:pPr indent="0" lvl="0" marL="0" rtl="0" algn="l">
              <a:spcBef>
                <a:spcPts val="0"/>
              </a:spcBef>
              <a:spcAft>
                <a:spcPts val="0"/>
              </a:spcAft>
              <a:buNone/>
            </a:pPr>
            <a:r>
              <a:rPr lang="en-GB"/>
              <a:t>Emphasize task as predicting citations associated with citing sentence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allenai/s2orc" TargetMode="External"/><Relationship Id="rId4" Type="http://schemas.openxmlformats.org/officeDocument/2006/relationships/hyperlink" Target="https://arxiv.org/pdf/2112.01206.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Better Together</a:t>
            </a:r>
            <a:endParaRPr/>
          </a:p>
          <a:p>
            <a:pPr indent="0" lvl="0" marL="0" rtl="0" algn="ctr">
              <a:spcBef>
                <a:spcPts val="0"/>
              </a:spcBef>
              <a:spcAft>
                <a:spcPts val="0"/>
              </a:spcAft>
              <a:buNone/>
            </a:pPr>
            <a:r>
              <a:rPr lang="en-GB"/>
              <a:t>Evaluation Subgroup Update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July 19th,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Extrinsic Evaluation</a:t>
            </a:r>
            <a:r>
              <a:rPr lang="en-GB"/>
              <a:t> – Local Citation Recommendation</a:t>
            </a:r>
            <a:endParaRPr/>
          </a:p>
        </p:txBody>
      </p:sp>
      <p:pic>
        <p:nvPicPr>
          <p:cNvPr id="145" name="Google Shape;145;p22"/>
          <p:cNvPicPr preferRelativeResize="0"/>
          <p:nvPr/>
        </p:nvPicPr>
        <p:blipFill>
          <a:blip r:embed="rId3">
            <a:alphaModFix/>
          </a:blip>
          <a:stretch>
            <a:fillRect/>
          </a:stretch>
        </p:blipFill>
        <p:spPr>
          <a:xfrm>
            <a:off x="152400" y="1170125"/>
            <a:ext cx="8839204" cy="3258593"/>
          </a:xfrm>
          <a:prstGeom prst="rect">
            <a:avLst/>
          </a:prstGeom>
          <a:noFill/>
          <a:ln>
            <a:noFill/>
          </a:ln>
        </p:spPr>
      </p:pic>
      <p:sp>
        <p:nvSpPr>
          <p:cNvPr id="146" name="Google Shape;146;p22"/>
          <p:cNvSpPr/>
          <p:nvPr/>
        </p:nvSpPr>
        <p:spPr>
          <a:xfrm>
            <a:off x="4881675" y="2476900"/>
            <a:ext cx="4007400" cy="339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a:off x="6958175" y="2630050"/>
            <a:ext cx="1226400" cy="21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1648625" y="3199500"/>
            <a:ext cx="246300" cy="21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2"/>
          <p:cNvSpPr/>
          <p:nvPr/>
        </p:nvSpPr>
        <p:spPr>
          <a:xfrm>
            <a:off x="600275" y="4055175"/>
            <a:ext cx="1174200" cy="21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Extrinsic Evaluation</a:t>
            </a:r>
            <a:r>
              <a:rPr lang="en-GB"/>
              <a:t> – Local Citation Recommendation</a:t>
            </a:r>
            <a:endParaRPr/>
          </a:p>
        </p:txBody>
      </p:sp>
      <p:pic>
        <p:nvPicPr>
          <p:cNvPr id="155" name="Google Shape;155;p23"/>
          <p:cNvPicPr preferRelativeResize="0"/>
          <p:nvPr/>
        </p:nvPicPr>
        <p:blipFill>
          <a:blip r:embed="rId3">
            <a:alphaModFix/>
          </a:blip>
          <a:stretch>
            <a:fillRect/>
          </a:stretch>
        </p:blipFill>
        <p:spPr>
          <a:xfrm>
            <a:off x="152400" y="1170125"/>
            <a:ext cx="8839204" cy="3258593"/>
          </a:xfrm>
          <a:prstGeom prst="rect">
            <a:avLst/>
          </a:prstGeom>
          <a:noFill/>
          <a:ln>
            <a:noFill/>
          </a:ln>
        </p:spPr>
      </p:pic>
      <p:sp>
        <p:nvSpPr>
          <p:cNvPr id="156" name="Google Shape;156;p23"/>
          <p:cNvSpPr/>
          <p:nvPr/>
        </p:nvSpPr>
        <p:spPr>
          <a:xfrm>
            <a:off x="4885625" y="3339075"/>
            <a:ext cx="4007400" cy="498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a:off x="5432075" y="3339075"/>
            <a:ext cx="2206200" cy="1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a:off x="4885625" y="3655275"/>
            <a:ext cx="2157600" cy="1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93525" y="3587425"/>
            <a:ext cx="2307000" cy="459000"/>
          </a:xfrm>
          <a:prstGeom prst="mathMultiply">
            <a:avLst>
              <a:gd fmla="val 23520" name="adj1"/>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Extrinsic Evaluation</a:t>
            </a:r>
            <a:r>
              <a:rPr lang="en-GB"/>
              <a:t> – Local Citation Recommendation</a:t>
            </a:r>
            <a:endParaRPr/>
          </a:p>
        </p:txBody>
      </p:sp>
      <p:pic>
        <p:nvPicPr>
          <p:cNvPr id="165" name="Google Shape;165;p24"/>
          <p:cNvPicPr preferRelativeResize="0"/>
          <p:nvPr/>
        </p:nvPicPr>
        <p:blipFill>
          <a:blip r:embed="rId3">
            <a:alphaModFix/>
          </a:blip>
          <a:stretch>
            <a:fillRect/>
          </a:stretch>
        </p:blipFill>
        <p:spPr>
          <a:xfrm>
            <a:off x="152400" y="1170125"/>
            <a:ext cx="8839204" cy="3258593"/>
          </a:xfrm>
          <a:prstGeom prst="rect">
            <a:avLst/>
          </a:prstGeom>
          <a:noFill/>
          <a:ln>
            <a:noFill/>
          </a:ln>
        </p:spPr>
      </p:pic>
      <p:sp>
        <p:nvSpPr>
          <p:cNvPr id="166" name="Google Shape;166;p24"/>
          <p:cNvSpPr/>
          <p:nvPr/>
        </p:nvSpPr>
        <p:spPr>
          <a:xfrm>
            <a:off x="4885625" y="3837375"/>
            <a:ext cx="4007400" cy="498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4"/>
          <p:cNvSpPr/>
          <p:nvPr/>
        </p:nvSpPr>
        <p:spPr>
          <a:xfrm>
            <a:off x="5429975" y="3837375"/>
            <a:ext cx="2918700" cy="1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4"/>
          <p:cNvSpPr/>
          <p:nvPr/>
        </p:nvSpPr>
        <p:spPr>
          <a:xfrm>
            <a:off x="5985125" y="4153575"/>
            <a:ext cx="1280100" cy="182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4"/>
          <p:cNvSpPr/>
          <p:nvPr/>
        </p:nvSpPr>
        <p:spPr>
          <a:xfrm>
            <a:off x="65700" y="4015125"/>
            <a:ext cx="2307000" cy="320700"/>
          </a:xfrm>
          <a:prstGeom prst="mathMultiply">
            <a:avLst>
              <a:gd fmla="val 23520" name="adj1"/>
            </a:avLst>
          </a:prstGeom>
          <a:solidFill>
            <a:schemeClr val="lt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Evaluating text-based models</a:t>
            </a:r>
            <a:endParaRPr/>
          </a:p>
        </p:txBody>
      </p:sp>
      <p:sp>
        <p:nvSpPr>
          <p:cNvPr id="175" name="Google Shape;175;p2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Text based document </a:t>
            </a:r>
            <a:r>
              <a:rPr lang="en-GB"/>
              <a:t>representation</a:t>
            </a:r>
            <a:r>
              <a:rPr lang="en-GB"/>
              <a:t> models rely on an underlying </a:t>
            </a:r>
            <a:r>
              <a:rPr lang="en-GB"/>
              <a:t>language</a:t>
            </a:r>
            <a:r>
              <a:rPr lang="en-GB"/>
              <a:t> model </a:t>
            </a:r>
            <a:r>
              <a:rPr lang="en-GB" sz="1500"/>
              <a:t>(Cohan et al., 2020) </a:t>
            </a:r>
            <a:endParaRPr sz="1500"/>
          </a:p>
          <a:p>
            <a:pPr indent="0" lvl="0" marL="457200" rtl="0" algn="l">
              <a:spcBef>
                <a:spcPts val="1200"/>
              </a:spcBef>
              <a:spcAft>
                <a:spcPts val="0"/>
              </a:spcAft>
              <a:buNone/>
            </a:pPr>
            <a:r>
              <a:t/>
            </a:r>
            <a:endParaRPr sz="1900"/>
          </a:p>
          <a:p>
            <a:pPr indent="0" lvl="0" marL="457200" rtl="0" algn="l">
              <a:spcBef>
                <a:spcPts val="1200"/>
              </a:spcBef>
              <a:spcAft>
                <a:spcPts val="0"/>
              </a:spcAft>
              <a:buNone/>
            </a:pPr>
            <a:r>
              <a:t/>
            </a:r>
            <a:endParaRPr sz="1900"/>
          </a:p>
          <a:p>
            <a:pPr indent="0" lvl="0" marL="457200" rtl="0" algn="l">
              <a:spcBef>
                <a:spcPts val="1200"/>
              </a:spcBef>
              <a:spcAft>
                <a:spcPts val="0"/>
              </a:spcAft>
              <a:buNone/>
            </a:pPr>
            <a:r>
              <a:t/>
            </a:r>
            <a:endParaRPr sz="1900"/>
          </a:p>
          <a:p>
            <a:pPr indent="0" lvl="0" marL="457200" rtl="0" algn="l">
              <a:spcBef>
                <a:spcPts val="1200"/>
              </a:spcBef>
              <a:spcAft>
                <a:spcPts val="0"/>
              </a:spcAft>
              <a:buNone/>
            </a:pPr>
            <a:r>
              <a:t/>
            </a:r>
            <a:endParaRPr sz="1900"/>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sz="1400"/>
          </a:p>
          <a:p>
            <a:pPr indent="0" lvl="0" marL="0" rtl="0" algn="l">
              <a:spcBef>
                <a:spcPts val="1200"/>
              </a:spcBef>
              <a:spcAft>
                <a:spcPts val="0"/>
              </a:spcAft>
              <a:buClr>
                <a:schemeClr val="dk1"/>
              </a:buClr>
              <a:buSzPts val="1100"/>
              <a:buFont typeface="Arial"/>
              <a:buNone/>
            </a:pPr>
            <a:r>
              <a:rPr lang="en-GB"/>
              <a:t>SciBERT is a BERT-like model trained on text from scientific documents</a:t>
            </a:r>
            <a:r>
              <a:rPr lang="en-GB" sz="1900"/>
              <a:t> </a:t>
            </a:r>
            <a:r>
              <a:rPr lang="en-GB" sz="800"/>
              <a:t>(Beltagy et al., 2019)</a:t>
            </a:r>
            <a:endParaRPr sz="800"/>
          </a:p>
          <a:p>
            <a:pPr indent="0" lvl="0" marL="0" rtl="0" algn="l">
              <a:spcBef>
                <a:spcPts val="1200"/>
              </a:spcBef>
              <a:spcAft>
                <a:spcPts val="1200"/>
              </a:spcAft>
              <a:buNone/>
            </a:pPr>
            <a:r>
              <a:t/>
            </a:r>
            <a:endParaRPr sz="1400"/>
          </a:p>
        </p:txBody>
      </p:sp>
      <p:pic>
        <p:nvPicPr>
          <p:cNvPr id="176" name="Google Shape;176;p25"/>
          <p:cNvPicPr preferRelativeResize="0"/>
          <p:nvPr/>
        </p:nvPicPr>
        <p:blipFill>
          <a:blip r:embed="rId3">
            <a:alphaModFix/>
          </a:blip>
          <a:stretch>
            <a:fillRect/>
          </a:stretch>
        </p:blipFill>
        <p:spPr>
          <a:xfrm>
            <a:off x="2274825" y="1876350"/>
            <a:ext cx="4594350" cy="23509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Perplexity as evaluation</a:t>
            </a:r>
            <a:endParaRPr/>
          </a:p>
        </p:txBody>
      </p:sp>
      <p:sp>
        <p:nvSpPr>
          <p:cNvPr id="182" name="Google Shape;182;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solidFill>
                  <a:srgbClr val="FF0000"/>
                </a:solidFill>
              </a:rPr>
              <a:t>Hypothesis: </a:t>
            </a:r>
            <a:r>
              <a:rPr lang="en-GB">
                <a:solidFill>
                  <a:schemeClr val="dk1"/>
                </a:solidFill>
              </a:rPr>
              <a:t>Perplexity is important. Document representation quality is related to the quality of the underlying language model</a:t>
            </a:r>
            <a:endParaRPr>
              <a:solidFill>
                <a:schemeClr val="dk1"/>
              </a:solidFill>
            </a:endParaRPr>
          </a:p>
          <a:p>
            <a:pPr indent="0" lvl="0" marL="0" rtl="0" algn="l">
              <a:spcBef>
                <a:spcPts val="1200"/>
              </a:spcBef>
              <a:spcAft>
                <a:spcPts val="0"/>
              </a:spcAft>
              <a:buNone/>
            </a:pPr>
            <a:r>
              <a:rPr lang="en-GB">
                <a:solidFill>
                  <a:schemeClr val="dk1"/>
                </a:solidFill>
              </a:rPr>
              <a:t>Language model perplexity is a measure of how “expected” a piece of text is to the model</a:t>
            </a:r>
            <a:endParaRPr>
              <a:solidFill>
                <a:schemeClr val="dk1"/>
              </a:solidFill>
            </a:endParaRPr>
          </a:p>
          <a:p>
            <a:pPr indent="0" lvl="0" marL="0" rtl="0" algn="l">
              <a:spcBef>
                <a:spcPts val="1200"/>
              </a:spcBef>
              <a:spcAft>
                <a:spcPts val="1200"/>
              </a:spcAft>
              <a:buNone/>
            </a:pPr>
            <a:r>
              <a:rPr lang="en-GB">
                <a:solidFill>
                  <a:schemeClr val="dk1"/>
                </a:solidFill>
              </a:rPr>
              <a:t>So, we can use this measure as a signal of how well we would expect a model to represent a given document</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can we use this?</a:t>
            </a:r>
            <a:endParaRPr/>
          </a:p>
        </p:txBody>
      </p:sp>
      <p:sp>
        <p:nvSpPr>
          <p:cNvPr id="188" name="Google Shape;18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Evaluate how well the model can represent papers from different times in the past</a:t>
            </a:r>
            <a:endParaRPr/>
          </a:p>
          <a:p>
            <a:pPr indent="0" lvl="0" marL="0" rtl="0" algn="l">
              <a:spcBef>
                <a:spcPts val="1200"/>
              </a:spcBef>
              <a:spcAft>
                <a:spcPts val="0"/>
              </a:spcAft>
              <a:buNone/>
            </a:pPr>
            <a:r>
              <a:rPr lang="en-GB"/>
              <a:t>Evaluate how quickly the model will “rot” past its training date </a:t>
            </a:r>
            <a:endParaRPr/>
          </a:p>
          <a:p>
            <a:pPr indent="0" lvl="0" marL="0" rtl="0" algn="l">
              <a:spcBef>
                <a:spcPts val="1200"/>
              </a:spcBef>
              <a:spcAft>
                <a:spcPts val="1200"/>
              </a:spcAft>
              <a:buNone/>
            </a:pPr>
            <a:r>
              <a:rPr lang="en-GB"/>
              <a:t>Find weak areas that the model can improve 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Perplexity for bidirectional models</a:t>
            </a:r>
            <a:endParaRPr/>
          </a:p>
        </p:txBody>
      </p:sp>
      <p:sp>
        <p:nvSpPr>
          <p:cNvPr id="194" name="Google Shape;19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BERT-style models do not have a well defined perplexity</a:t>
            </a:r>
            <a:endParaRPr/>
          </a:p>
          <a:p>
            <a:pPr indent="0" lvl="0" marL="0" rtl="0" algn="l">
              <a:spcBef>
                <a:spcPts val="1200"/>
              </a:spcBef>
              <a:spcAft>
                <a:spcPts val="1200"/>
              </a:spcAft>
              <a:buClr>
                <a:schemeClr val="dk1"/>
              </a:buClr>
              <a:buSzPts val="1100"/>
              <a:buFont typeface="Arial"/>
              <a:buNone/>
            </a:pPr>
            <a:r>
              <a:rPr lang="en-GB"/>
              <a:t>Instead, use </a:t>
            </a:r>
            <a:r>
              <a:rPr lang="en-GB">
                <a:solidFill>
                  <a:srgbClr val="FF0000"/>
                </a:solidFill>
              </a:rPr>
              <a:t>model scoring</a:t>
            </a:r>
            <a:r>
              <a:rPr lang="en-GB"/>
              <a:t> (Salazar et al., 2021) to calculate a pseudo-perplexity (per-subword)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8" name="Shape 198"/>
        <p:cNvGrpSpPr/>
        <p:nvPr/>
      </p:nvGrpSpPr>
      <p:grpSpPr>
        <a:xfrm>
          <a:off x="0" y="0"/>
          <a:ext cx="0" cy="0"/>
          <a:chOff x="0" y="0"/>
          <a:chExt cx="0" cy="0"/>
        </a:xfrm>
      </p:grpSpPr>
      <p:pic>
        <p:nvPicPr>
          <p:cNvPr id="199" name="Google Shape;199;p29"/>
          <p:cNvPicPr preferRelativeResize="0"/>
          <p:nvPr/>
        </p:nvPicPr>
        <p:blipFill>
          <a:blip r:embed="rId3">
            <a:alphaModFix/>
          </a:blip>
          <a:stretch>
            <a:fillRect/>
          </a:stretch>
        </p:blipFill>
        <p:spPr>
          <a:xfrm>
            <a:off x="5423400" y="1320675"/>
            <a:ext cx="3020428" cy="3416398"/>
          </a:xfrm>
          <a:prstGeom prst="rect">
            <a:avLst/>
          </a:prstGeom>
          <a:noFill/>
          <a:ln>
            <a:noFill/>
          </a:ln>
        </p:spPr>
      </p:pic>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Pseudo</a:t>
            </a:r>
            <a:r>
              <a:rPr lang="en-GB"/>
              <a:t> Perplexity (PPPL)</a:t>
            </a:r>
            <a:endParaRPr/>
          </a:p>
        </p:txBody>
      </p:sp>
      <p:sp>
        <p:nvSpPr>
          <p:cNvPr id="201" name="Google Shape;20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BERT-style models do not have a well defined perplexity</a:t>
            </a:r>
            <a:endParaRPr/>
          </a:p>
          <a:p>
            <a:pPr indent="0" lvl="0" marL="0" rtl="0" algn="l">
              <a:spcBef>
                <a:spcPts val="1200"/>
              </a:spcBef>
              <a:spcAft>
                <a:spcPts val="0"/>
              </a:spcAft>
              <a:buClr>
                <a:schemeClr val="dk1"/>
              </a:buClr>
              <a:buSzPts val="1100"/>
              <a:buFont typeface="Arial"/>
              <a:buNone/>
            </a:pPr>
            <a:r>
              <a:rPr lang="en-GB"/>
              <a:t>Instead, use </a:t>
            </a:r>
            <a:r>
              <a:rPr lang="en-GB">
                <a:solidFill>
                  <a:srgbClr val="FF0000"/>
                </a:solidFill>
              </a:rPr>
              <a:t>model scoring</a:t>
            </a:r>
            <a:r>
              <a:rPr lang="en-GB"/>
              <a:t> (Salazar et al., 2021)</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Pseudo</a:t>
            </a:r>
            <a:r>
              <a:rPr lang="en-GB"/>
              <a:t> Perplexity (PPPL)</a:t>
            </a:r>
            <a:endParaRPr/>
          </a:p>
        </p:txBody>
      </p:sp>
      <p:grpSp>
        <p:nvGrpSpPr>
          <p:cNvPr id="207" name="Google Shape;207;p30"/>
          <p:cNvGrpSpPr/>
          <p:nvPr/>
        </p:nvGrpSpPr>
        <p:grpSpPr>
          <a:xfrm>
            <a:off x="944275" y="3534238"/>
            <a:ext cx="4357500" cy="196200"/>
            <a:chOff x="944275" y="3534238"/>
            <a:chExt cx="4357500" cy="196200"/>
          </a:xfrm>
        </p:grpSpPr>
        <p:sp>
          <p:nvSpPr>
            <p:cNvPr id="208" name="Google Shape;208;p30"/>
            <p:cNvSpPr/>
            <p:nvPr/>
          </p:nvSpPr>
          <p:spPr>
            <a:xfrm>
              <a:off x="1566775" y="3534238"/>
              <a:ext cx="622500" cy="196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t>[MASK]</a:t>
              </a:r>
              <a:endParaRPr sz="900"/>
            </a:p>
          </p:txBody>
        </p:sp>
        <p:sp>
          <p:nvSpPr>
            <p:cNvPr id="209" name="Google Shape;209;p30"/>
            <p:cNvSpPr/>
            <p:nvPr/>
          </p:nvSpPr>
          <p:spPr>
            <a:xfrm>
              <a:off x="2189275" y="353423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1468</a:t>
              </a:r>
              <a:endParaRPr sz="1000"/>
            </a:p>
          </p:txBody>
        </p:sp>
        <p:sp>
          <p:nvSpPr>
            <p:cNvPr id="210" name="Google Shape;210;p30"/>
            <p:cNvSpPr/>
            <p:nvPr/>
          </p:nvSpPr>
          <p:spPr>
            <a:xfrm>
              <a:off x="2811775" y="353423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3368</a:t>
              </a:r>
              <a:endParaRPr sz="1000"/>
            </a:p>
          </p:txBody>
        </p:sp>
        <p:sp>
          <p:nvSpPr>
            <p:cNvPr id="211" name="Google Shape;211;p30"/>
            <p:cNvSpPr/>
            <p:nvPr/>
          </p:nvSpPr>
          <p:spPr>
            <a:xfrm>
              <a:off x="3434275" y="353423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2433</a:t>
              </a:r>
              <a:endParaRPr sz="1000"/>
            </a:p>
          </p:txBody>
        </p:sp>
        <p:sp>
          <p:nvSpPr>
            <p:cNvPr id="212" name="Google Shape;212;p30"/>
            <p:cNvSpPr/>
            <p:nvPr/>
          </p:nvSpPr>
          <p:spPr>
            <a:xfrm>
              <a:off x="4056775" y="353423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18700</a:t>
              </a:r>
              <a:endParaRPr sz="1000"/>
            </a:p>
          </p:txBody>
        </p:sp>
        <p:sp>
          <p:nvSpPr>
            <p:cNvPr id="213" name="Google Shape;213;p30"/>
            <p:cNvSpPr/>
            <p:nvPr/>
          </p:nvSpPr>
          <p:spPr>
            <a:xfrm>
              <a:off x="4679275" y="3534238"/>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102</a:t>
              </a:r>
              <a:endParaRPr sz="1000"/>
            </a:p>
          </p:txBody>
        </p:sp>
        <p:sp>
          <p:nvSpPr>
            <p:cNvPr id="214" name="Google Shape;214;p30"/>
            <p:cNvSpPr/>
            <p:nvPr/>
          </p:nvSpPr>
          <p:spPr>
            <a:xfrm>
              <a:off x="944275" y="3534238"/>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101</a:t>
              </a:r>
              <a:endParaRPr sz="1000"/>
            </a:p>
          </p:txBody>
        </p:sp>
      </p:grpSp>
      <p:sp>
        <p:nvSpPr>
          <p:cNvPr id="215" name="Google Shape;215;p30"/>
          <p:cNvSpPr/>
          <p:nvPr/>
        </p:nvSpPr>
        <p:spPr>
          <a:xfrm>
            <a:off x="1202050" y="1394988"/>
            <a:ext cx="2336700" cy="645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“peters pickled peppers”</a:t>
            </a:r>
            <a:endParaRPr/>
          </a:p>
        </p:txBody>
      </p:sp>
      <p:grpSp>
        <p:nvGrpSpPr>
          <p:cNvPr id="216" name="Google Shape;216;p30"/>
          <p:cNvGrpSpPr/>
          <p:nvPr/>
        </p:nvGrpSpPr>
        <p:grpSpPr>
          <a:xfrm>
            <a:off x="5744525" y="2152650"/>
            <a:ext cx="2303600" cy="1328400"/>
            <a:chOff x="5744525" y="2152650"/>
            <a:chExt cx="2303600" cy="1328400"/>
          </a:xfrm>
        </p:grpSpPr>
        <p:sp>
          <p:nvSpPr>
            <p:cNvPr id="217" name="Google Shape;217;p30"/>
            <p:cNvSpPr/>
            <p:nvPr/>
          </p:nvSpPr>
          <p:spPr>
            <a:xfrm>
              <a:off x="5744525" y="2152650"/>
              <a:ext cx="51600" cy="13284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0"/>
            <p:cNvSpPr txBox="1"/>
            <p:nvPr/>
          </p:nvSpPr>
          <p:spPr>
            <a:xfrm>
              <a:off x="6012025" y="2626625"/>
              <a:ext cx="2036100" cy="7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t>∑ = PLL(w)</a:t>
              </a:r>
              <a:endParaRPr sz="2400"/>
            </a:p>
          </p:txBody>
        </p:sp>
      </p:grpSp>
      <p:grpSp>
        <p:nvGrpSpPr>
          <p:cNvPr id="219" name="Google Shape;219;p30"/>
          <p:cNvGrpSpPr/>
          <p:nvPr/>
        </p:nvGrpSpPr>
        <p:grpSpPr>
          <a:xfrm>
            <a:off x="3538750" y="1406650"/>
            <a:ext cx="4963275" cy="607200"/>
            <a:chOff x="3538750" y="1406650"/>
            <a:chExt cx="4963275" cy="607200"/>
          </a:xfrm>
        </p:grpSpPr>
        <p:sp>
          <p:nvSpPr>
            <p:cNvPr id="220" name="Google Shape;220;p30"/>
            <p:cNvSpPr/>
            <p:nvPr/>
          </p:nvSpPr>
          <p:spPr>
            <a:xfrm>
              <a:off x="4767025" y="1406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pet</a:t>
              </a:r>
              <a:endParaRPr sz="1000"/>
            </a:p>
          </p:txBody>
        </p:sp>
        <p:sp>
          <p:nvSpPr>
            <p:cNvPr id="221" name="Google Shape;221;p30"/>
            <p:cNvSpPr/>
            <p:nvPr/>
          </p:nvSpPr>
          <p:spPr>
            <a:xfrm>
              <a:off x="5389525" y="1406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##ers</a:t>
              </a:r>
              <a:endParaRPr sz="1000"/>
            </a:p>
          </p:txBody>
        </p:sp>
        <p:sp>
          <p:nvSpPr>
            <p:cNvPr id="222" name="Google Shape;222;p30"/>
            <p:cNvSpPr/>
            <p:nvPr/>
          </p:nvSpPr>
          <p:spPr>
            <a:xfrm>
              <a:off x="6012025" y="1406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pick</a:t>
              </a:r>
              <a:endParaRPr sz="1000"/>
            </a:p>
          </p:txBody>
        </p:sp>
        <p:sp>
          <p:nvSpPr>
            <p:cNvPr id="223" name="Google Shape;223;p30"/>
            <p:cNvSpPr/>
            <p:nvPr/>
          </p:nvSpPr>
          <p:spPr>
            <a:xfrm>
              <a:off x="6634525" y="1406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##led</a:t>
              </a:r>
              <a:endParaRPr sz="1000"/>
            </a:p>
          </p:txBody>
        </p:sp>
        <p:sp>
          <p:nvSpPr>
            <p:cNvPr id="224" name="Google Shape;224;p30"/>
            <p:cNvSpPr/>
            <p:nvPr/>
          </p:nvSpPr>
          <p:spPr>
            <a:xfrm>
              <a:off x="7257025" y="1406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pepper</a:t>
              </a:r>
              <a:endParaRPr sz="1000"/>
            </a:p>
          </p:txBody>
        </p:sp>
        <p:sp>
          <p:nvSpPr>
            <p:cNvPr id="225" name="Google Shape;225;p30"/>
            <p:cNvSpPr/>
            <p:nvPr/>
          </p:nvSpPr>
          <p:spPr>
            <a:xfrm>
              <a:off x="7879525" y="14066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000"/>
                <a:t>[SEP]</a:t>
              </a:r>
              <a:endParaRPr sz="1000"/>
            </a:p>
          </p:txBody>
        </p:sp>
        <p:sp>
          <p:nvSpPr>
            <p:cNvPr id="226" name="Google Shape;226;p30"/>
            <p:cNvSpPr/>
            <p:nvPr/>
          </p:nvSpPr>
          <p:spPr>
            <a:xfrm>
              <a:off x="4144525" y="14066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[CLS]</a:t>
              </a:r>
              <a:endParaRPr sz="1000"/>
            </a:p>
          </p:txBody>
        </p:sp>
        <p:sp>
          <p:nvSpPr>
            <p:cNvPr id="227" name="Google Shape;227;p30"/>
            <p:cNvSpPr/>
            <p:nvPr/>
          </p:nvSpPr>
          <p:spPr>
            <a:xfrm>
              <a:off x="4767025" y="1817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11109</a:t>
              </a:r>
              <a:endParaRPr sz="1000"/>
            </a:p>
          </p:txBody>
        </p:sp>
        <p:sp>
          <p:nvSpPr>
            <p:cNvPr id="228" name="Google Shape;228;p30"/>
            <p:cNvSpPr/>
            <p:nvPr/>
          </p:nvSpPr>
          <p:spPr>
            <a:xfrm>
              <a:off x="5389525" y="1817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1468</a:t>
              </a:r>
              <a:endParaRPr sz="1000"/>
            </a:p>
          </p:txBody>
        </p:sp>
        <p:sp>
          <p:nvSpPr>
            <p:cNvPr id="229" name="Google Shape;229;p30"/>
            <p:cNvSpPr/>
            <p:nvPr/>
          </p:nvSpPr>
          <p:spPr>
            <a:xfrm>
              <a:off x="6012025" y="1817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3368</a:t>
              </a:r>
              <a:endParaRPr sz="1000"/>
            </a:p>
          </p:txBody>
        </p:sp>
        <p:sp>
          <p:nvSpPr>
            <p:cNvPr id="230" name="Google Shape;230;p30"/>
            <p:cNvSpPr/>
            <p:nvPr/>
          </p:nvSpPr>
          <p:spPr>
            <a:xfrm>
              <a:off x="6634525" y="1817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2433</a:t>
              </a:r>
              <a:endParaRPr sz="1000"/>
            </a:p>
          </p:txBody>
        </p:sp>
        <p:sp>
          <p:nvSpPr>
            <p:cNvPr id="231" name="Google Shape;231;p30"/>
            <p:cNvSpPr/>
            <p:nvPr/>
          </p:nvSpPr>
          <p:spPr>
            <a:xfrm>
              <a:off x="7257025" y="1817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18700</a:t>
              </a:r>
              <a:endParaRPr sz="1000"/>
            </a:p>
          </p:txBody>
        </p:sp>
        <p:sp>
          <p:nvSpPr>
            <p:cNvPr id="232" name="Google Shape;232;p30"/>
            <p:cNvSpPr/>
            <p:nvPr/>
          </p:nvSpPr>
          <p:spPr>
            <a:xfrm>
              <a:off x="7879525" y="18176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102</a:t>
              </a:r>
              <a:endParaRPr sz="1000"/>
            </a:p>
          </p:txBody>
        </p:sp>
        <p:sp>
          <p:nvSpPr>
            <p:cNvPr id="233" name="Google Shape;233;p30"/>
            <p:cNvSpPr/>
            <p:nvPr/>
          </p:nvSpPr>
          <p:spPr>
            <a:xfrm>
              <a:off x="4144525" y="18176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101</a:t>
              </a:r>
              <a:endParaRPr sz="1000"/>
            </a:p>
          </p:txBody>
        </p:sp>
        <p:cxnSp>
          <p:nvCxnSpPr>
            <p:cNvPr id="234" name="Google Shape;234;p30"/>
            <p:cNvCxnSpPr>
              <a:stCxn id="215" idx="3"/>
            </p:cNvCxnSpPr>
            <p:nvPr/>
          </p:nvCxnSpPr>
          <p:spPr>
            <a:xfrm flipH="1" rot="10800000">
              <a:off x="3538750" y="1712988"/>
              <a:ext cx="522300" cy="4800"/>
            </a:xfrm>
            <a:prstGeom prst="straightConnector1">
              <a:avLst/>
            </a:prstGeom>
            <a:noFill/>
            <a:ln cap="flat" cmpd="sng" w="9525">
              <a:solidFill>
                <a:schemeClr val="dk2"/>
              </a:solidFill>
              <a:prstDash val="solid"/>
              <a:round/>
              <a:headEnd len="med" w="med" type="none"/>
              <a:tailEnd len="med" w="med" type="triangle"/>
            </a:ln>
          </p:spPr>
        </p:cxnSp>
      </p:grpSp>
      <p:grpSp>
        <p:nvGrpSpPr>
          <p:cNvPr id="235" name="Google Shape;235;p30"/>
          <p:cNvGrpSpPr/>
          <p:nvPr/>
        </p:nvGrpSpPr>
        <p:grpSpPr>
          <a:xfrm>
            <a:off x="1101125" y="2810700"/>
            <a:ext cx="4357500" cy="1068888"/>
            <a:chOff x="1101125" y="2810700"/>
            <a:chExt cx="4357500" cy="1068888"/>
          </a:xfrm>
        </p:grpSpPr>
        <p:sp>
          <p:nvSpPr>
            <p:cNvPr id="236" name="Google Shape;236;p30"/>
            <p:cNvSpPr/>
            <p:nvPr/>
          </p:nvSpPr>
          <p:spPr>
            <a:xfrm>
              <a:off x="2346125" y="3683388"/>
              <a:ext cx="622500" cy="196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t>[MASK]</a:t>
              </a:r>
              <a:endParaRPr sz="900"/>
            </a:p>
          </p:txBody>
        </p:sp>
        <p:sp>
          <p:nvSpPr>
            <p:cNvPr id="237" name="Google Shape;237;p30"/>
            <p:cNvSpPr/>
            <p:nvPr/>
          </p:nvSpPr>
          <p:spPr>
            <a:xfrm>
              <a:off x="2968625" y="368338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3368</a:t>
              </a:r>
              <a:endParaRPr sz="1000"/>
            </a:p>
          </p:txBody>
        </p:sp>
        <p:sp>
          <p:nvSpPr>
            <p:cNvPr id="238" name="Google Shape;238;p30"/>
            <p:cNvSpPr/>
            <p:nvPr/>
          </p:nvSpPr>
          <p:spPr>
            <a:xfrm>
              <a:off x="3591125" y="368338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2433</a:t>
              </a:r>
              <a:endParaRPr sz="1000"/>
            </a:p>
          </p:txBody>
        </p:sp>
        <p:sp>
          <p:nvSpPr>
            <p:cNvPr id="239" name="Google Shape;239;p30"/>
            <p:cNvSpPr/>
            <p:nvPr/>
          </p:nvSpPr>
          <p:spPr>
            <a:xfrm>
              <a:off x="4213625" y="368338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18700</a:t>
              </a:r>
              <a:endParaRPr sz="1000"/>
            </a:p>
          </p:txBody>
        </p:sp>
        <p:sp>
          <p:nvSpPr>
            <p:cNvPr id="240" name="Google Shape;240;p30"/>
            <p:cNvSpPr/>
            <p:nvPr/>
          </p:nvSpPr>
          <p:spPr>
            <a:xfrm>
              <a:off x="4836125" y="3683388"/>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102</a:t>
              </a:r>
              <a:endParaRPr sz="1000"/>
            </a:p>
          </p:txBody>
        </p:sp>
        <p:sp>
          <p:nvSpPr>
            <p:cNvPr id="241" name="Google Shape;241;p30"/>
            <p:cNvSpPr/>
            <p:nvPr/>
          </p:nvSpPr>
          <p:spPr>
            <a:xfrm>
              <a:off x="1101125" y="3683388"/>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101</a:t>
              </a:r>
              <a:endParaRPr sz="1000"/>
            </a:p>
          </p:txBody>
        </p:sp>
        <p:sp>
          <p:nvSpPr>
            <p:cNvPr id="242" name="Google Shape;242;p30"/>
            <p:cNvSpPr/>
            <p:nvPr/>
          </p:nvSpPr>
          <p:spPr>
            <a:xfrm>
              <a:off x="1723625" y="3683388"/>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11109</a:t>
              </a:r>
              <a:endParaRPr sz="1000"/>
            </a:p>
          </p:txBody>
        </p:sp>
        <p:sp>
          <p:nvSpPr>
            <p:cNvPr id="243" name="Google Shape;243;p30"/>
            <p:cNvSpPr txBox="1"/>
            <p:nvPr/>
          </p:nvSpPr>
          <p:spPr>
            <a:xfrm>
              <a:off x="1989425" y="2810700"/>
              <a:ext cx="13359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log(p(##ers))</a:t>
              </a:r>
              <a:endParaRPr/>
            </a:p>
          </p:txBody>
        </p:sp>
      </p:grpSp>
      <p:grpSp>
        <p:nvGrpSpPr>
          <p:cNvPr id="244" name="Google Shape;244;p30"/>
          <p:cNvGrpSpPr/>
          <p:nvPr/>
        </p:nvGrpSpPr>
        <p:grpSpPr>
          <a:xfrm>
            <a:off x="1374025" y="2087150"/>
            <a:ext cx="1008000" cy="1296300"/>
            <a:chOff x="1374025" y="2087150"/>
            <a:chExt cx="1008000" cy="1296300"/>
          </a:xfrm>
        </p:grpSpPr>
        <p:sp>
          <p:nvSpPr>
            <p:cNvPr id="245" name="Google Shape;245;p30"/>
            <p:cNvSpPr txBox="1"/>
            <p:nvPr/>
          </p:nvSpPr>
          <p:spPr>
            <a:xfrm>
              <a:off x="1739225" y="2754775"/>
              <a:ext cx="369900" cy="16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500"/>
                <a:t>|V|</a:t>
              </a:r>
              <a:endParaRPr sz="500"/>
            </a:p>
          </p:txBody>
        </p:sp>
        <p:grpSp>
          <p:nvGrpSpPr>
            <p:cNvPr id="246" name="Google Shape;246;p30"/>
            <p:cNvGrpSpPr/>
            <p:nvPr/>
          </p:nvGrpSpPr>
          <p:grpSpPr>
            <a:xfrm>
              <a:off x="1374025" y="2087150"/>
              <a:ext cx="1008000" cy="1296300"/>
              <a:chOff x="1374025" y="2087150"/>
              <a:chExt cx="1008000" cy="1296300"/>
            </a:xfrm>
          </p:grpSpPr>
          <p:sp>
            <p:nvSpPr>
              <p:cNvPr id="247" name="Google Shape;247;p30"/>
              <p:cNvSpPr/>
              <p:nvPr/>
            </p:nvSpPr>
            <p:spPr>
              <a:xfrm>
                <a:off x="1512563" y="2441500"/>
                <a:ext cx="780300" cy="385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txBox="1"/>
              <p:nvPr/>
            </p:nvSpPr>
            <p:spPr>
              <a:xfrm>
                <a:off x="1374025" y="2087150"/>
                <a:ext cx="10080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log(p(pet))</a:t>
                </a:r>
                <a:endParaRPr/>
              </a:p>
            </p:txBody>
          </p:sp>
          <p:sp>
            <p:nvSpPr>
              <p:cNvPr id="249" name="Google Shape;249;p30"/>
              <p:cNvSpPr/>
              <p:nvPr/>
            </p:nvSpPr>
            <p:spPr>
              <a:xfrm>
                <a:off x="1519250" y="2693324"/>
                <a:ext cx="769125" cy="128450"/>
              </a:xfrm>
              <a:custGeom>
                <a:rect b="b" l="l" r="r" t="t"/>
                <a:pathLst>
                  <a:path extrusionOk="0" h="5138" w="30765">
                    <a:moveTo>
                      <a:pt x="0" y="5138"/>
                    </a:moveTo>
                    <a:cubicBezTo>
                      <a:pt x="1233" y="3905"/>
                      <a:pt x="2641" y="2397"/>
                      <a:pt x="4381" y="2281"/>
                    </a:cubicBezTo>
                    <a:cubicBezTo>
                      <a:pt x="5322" y="2218"/>
                      <a:pt x="5618" y="4835"/>
                      <a:pt x="6381" y="4281"/>
                    </a:cubicBezTo>
                    <a:cubicBezTo>
                      <a:pt x="7002" y="3829"/>
                      <a:pt x="6756" y="2281"/>
                      <a:pt x="7524" y="2281"/>
                    </a:cubicBezTo>
                    <a:cubicBezTo>
                      <a:pt x="8554" y="2281"/>
                      <a:pt x="9279" y="4623"/>
                      <a:pt x="10096" y="3995"/>
                    </a:cubicBezTo>
                    <a:cubicBezTo>
                      <a:pt x="11164" y="3173"/>
                      <a:pt x="9866" y="517"/>
                      <a:pt x="11144" y="90"/>
                    </a:cubicBezTo>
                    <a:cubicBezTo>
                      <a:pt x="12960" y="-516"/>
                      <a:pt x="13610" y="3805"/>
                      <a:pt x="15525" y="3805"/>
                    </a:cubicBezTo>
                    <a:cubicBezTo>
                      <a:pt x="17798" y="3805"/>
                      <a:pt x="19874" y="2463"/>
                      <a:pt x="22098" y="1995"/>
                    </a:cubicBezTo>
                    <a:cubicBezTo>
                      <a:pt x="23210" y="1761"/>
                      <a:pt x="24054" y="3831"/>
                      <a:pt x="25146" y="3519"/>
                    </a:cubicBezTo>
                    <a:cubicBezTo>
                      <a:pt x="26434" y="3151"/>
                      <a:pt x="26059" y="-540"/>
                      <a:pt x="27241" y="90"/>
                    </a:cubicBezTo>
                    <a:cubicBezTo>
                      <a:pt x="28961" y="1007"/>
                      <a:pt x="29285" y="3488"/>
                      <a:pt x="30765" y="4757"/>
                    </a:cubicBezTo>
                  </a:path>
                </a:pathLst>
              </a:custGeom>
              <a:noFill/>
              <a:ln cap="flat" cmpd="sng" w="9525">
                <a:solidFill>
                  <a:schemeClr val="dk2"/>
                </a:solidFill>
                <a:prstDash val="solid"/>
                <a:round/>
                <a:headEnd len="med" w="med" type="none"/>
                <a:tailEnd len="med" w="med" type="none"/>
              </a:ln>
            </p:spPr>
          </p:sp>
          <p:cxnSp>
            <p:nvCxnSpPr>
              <p:cNvPr id="250" name="Google Shape;250;p30"/>
              <p:cNvCxnSpPr/>
              <p:nvPr/>
            </p:nvCxnSpPr>
            <p:spPr>
              <a:xfrm rot="10800000">
                <a:off x="1871725" y="3066950"/>
                <a:ext cx="2400" cy="316500"/>
              </a:xfrm>
              <a:prstGeom prst="straightConnector1">
                <a:avLst/>
              </a:prstGeom>
              <a:noFill/>
              <a:ln cap="flat" cmpd="sng" w="9525">
                <a:solidFill>
                  <a:schemeClr val="dk2"/>
                </a:solidFill>
                <a:prstDash val="solid"/>
                <a:round/>
                <a:headEnd len="med" w="med" type="none"/>
                <a:tailEnd len="med" w="med" type="triangle"/>
              </a:ln>
            </p:spPr>
          </p:cxnSp>
        </p:grpSp>
        <p:sp>
          <p:nvSpPr>
            <p:cNvPr id="251" name="Google Shape;251;p30"/>
            <p:cNvSpPr/>
            <p:nvPr/>
          </p:nvSpPr>
          <p:spPr>
            <a:xfrm>
              <a:off x="2061625" y="2746675"/>
              <a:ext cx="13800" cy="804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30"/>
          <p:cNvGrpSpPr/>
          <p:nvPr/>
        </p:nvGrpSpPr>
        <p:grpSpPr>
          <a:xfrm>
            <a:off x="1202050" y="3011525"/>
            <a:ext cx="4662300" cy="1339725"/>
            <a:chOff x="1202050" y="3011525"/>
            <a:chExt cx="4662300" cy="1339725"/>
          </a:xfrm>
        </p:grpSpPr>
        <p:sp>
          <p:nvSpPr>
            <p:cNvPr id="253" name="Google Shape;253;p30"/>
            <p:cNvSpPr/>
            <p:nvPr/>
          </p:nvSpPr>
          <p:spPr>
            <a:xfrm>
              <a:off x="3069550" y="3850250"/>
              <a:ext cx="622500" cy="196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t>[MASK]</a:t>
              </a:r>
              <a:endParaRPr sz="900"/>
            </a:p>
          </p:txBody>
        </p:sp>
        <p:sp>
          <p:nvSpPr>
            <p:cNvPr id="254" name="Google Shape;254;p30"/>
            <p:cNvSpPr/>
            <p:nvPr/>
          </p:nvSpPr>
          <p:spPr>
            <a:xfrm>
              <a:off x="2447050" y="38502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1468</a:t>
              </a:r>
              <a:endParaRPr sz="1000"/>
            </a:p>
          </p:txBody>
        </p:sp>
        <p:sp>
          <p:nvSpPr>
            <p:cNvPr id="255" name="Google Shape;255;p30"/>
            <p:cNvSpPr/>
            <p:nvPr/>
          </p:nvSpPr>
          <p:spPr>
            <a:xfrm>
              <a:off x="2599450" y="4002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1468</a:t>
              </a:r>
              <a:endParaRPr sz="1000"/>
            </a:p>
          </p:txBody>
        </p:sp>
        <p:sp>
          <p:nvSpPr>
            <p:cNvPr id="256" name="Google Shape;256;p30"/>
            <p:cNvSpPr/>
            <p:nvPr/>
          </p:nvSpPr>
          <p:spPr>
            <a:xfrm>
              <a:off x="3692050" y="38502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2433</a:t>
              </a:r>
              <a:endParaRPr sz="1000"/>
            </a:p>
          </p:txBody>
        </p:sp>
        <p:sp>
          <p:nvSpPr>
            <p:cNvPr id="257" name="Google Shape;257;p30"/>
            <p:cNvSpPr/>
            <p:nvPr/>
          </p:nvSpPr>
          <p:spPr>
            <a:xfrm>
              <a:off x="4314550" y="38502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18700</a:t>
              </a:r>
              <a:endParaRPr sz="1000"/>
            </a:p>
          </p:txBody>
        </p:sp>
        <p:sp>
          <p:nvSpPr>
            <p:cNvPr id="258" name="Google Shape;258;p30"/>
            <p:cNvSpPr/>
            <p:nvPr/>
          </p:nvSpPr>
          <p:spPr>
            <a:xfrm>
              <a:off x="4937050" y="38502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102</a:t>
              </a:r>
              <a:endParaRPr sz="1000"/>
            </a:p>
          </p:txBody>
        </p:sp>
        <p:sp>
          <p:nvSpPr>
            <p:cNvPr id="259" name="Google Shape;259;p30"/>
            <p:cNvSpPr/>
            <p:nvPr/>
          </p:nvSpPr>
          <p:spPr>
            <a:xfrm>
              <a:off x="1202050" y="38502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101</a:t>
              </a:r>
              <a:endParaRPr sz="1000"/>
            </a:p>
          </p:txBody>
        </p:sp>
        <p:sp>
          <p:nvSpPr>
            <p:cNvPr id="260" name="Google Shape;260;p30"/>
            <p:cNvSpPr/>
            <p:nvPr/>
          </p:nvSpPr>
          <p:spPr>
            <a:xfrm>
              <a:off x="1824550" y="38502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11109</a:t>
              </a:r>
              <a:endParaRPr sz="1000"/>
            </a:p>
          </p:txBody>
        </p:sp>
        <p:sp>
          <p:nvSpPr>
            <p:cNvPr id="261" name="Google Shape;261;p30"/>
            <p:cNvSpPr/>
            <p:nvPr/>
          </p:nvSpPr>
          <p:spPr>
            <a:xfrm>
              <a:off x="3844450" y="4002650"/>
              <a:ext cx="622500" cy="196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t>[MASK]</a:t>
              </a:r>
              <a:endParaRPr sz="900"/>
            </a:p>
          </p:txBody>
        </p:sp>
        <p:sp>
          <p:nvSpPr>
            <p:cNvPr id="262" name="Google Shape;262;p30"/>
            <p:cNvSpPr/>
            <p:nvPr/>
          </p:nvSpPr>
          <p:spPr>
            <a:xfrm>
              <a:off x="3221950" y="4002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3368</a:t>
              </a:r>
              <a:endParaRPr sz="1000"/>
            </a:p>
          </p:txBody>
        </p:sp>
        <p:sp>
          <p:nvSpPr>
            <p:cNvPr id="263" name="Google Shape;263;p30"/>
            <p:cNvSpPr/>
            <p:nvPr/>
          </p:nvSpPr>
          <p:spPr>
            <a:xfrm>
              <a:off x="4466950" y="4002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18700</a:t>
              </a:r>
              <a:endParaRPr sz="1000"/>
            </a:p>
          </p:txBody>
        </p:sp>
        <p:sp>
          <p:nvSpPr>
            <p:cNvPr id="264" name="Google Shape;264;p30"/>
            <p:cNvSpPr/>
            <p:nvPr/>
          </p:nvSpPr>
          <p:spPr>
            <a:xfrm>
              <a:off x="5089450" y="40026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102</a:t>
              </a:r>
              <a:endParaRPr sz="1000"/>
            </a:p>
          </p:txBody>
        </p:sp>
        <p:sp>
          <p:nvSpPr>
            <p:cNvPr id="265" name="Google Shape;265;p30"/>
            <p:cNvSpPr/>
            <p:nvPr/>
          </p:nvSpPr>
          <p:spPr>
            <a:xfrm>
              <a:off x="1354450" y="40026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101</a:t>
              </a:r>
              <a:endParaRPr sz="1000"/>
            </a:p>
          </p:txBody>
        </p:sp>
        <p:sp>
          <p:nvSpPr>
            <p:cNvPr id="266" name="Google Shape;266;p30"/>
            <p:cNvSpPr/>
            <p:nvPr/>
          </p:nvSpPr>
          <p:spPr>
            <a:xfrm>
              <a:off x="1976950" y="40026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11109</a:t>
              </a:r>
              <a:endParaRPr sz="1000"/>
            </a:p>
          </p:txBody>
        </p:sp>
        <p:sp>
          <p:nvSpPr>
            <p:cNvPr id="267" name="Google Shape;267;p30"/>
            <p:cNvSpPr/>
            <p:nvPr/>
          </p:nvSpPr>
          <p:spPr>
            <a:xfrm>
              <a:off x="4619350" y="4155050"/>
              <a:ext cx="622500" cy="1962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900"/>
                <a:t>[MASK]</a:t>
              </a:r>
              <a:endParaRPr sz="900"/>
            </a:p>
          </p:txBody>
        </p:sp>
        <p:sp>
          <p:nvSpPr>
            <p:cNvPr id="268" name="Google Shape;268;p30"/>
            <p:cNvSpPr/>
            <p:nvPr/>
          </p:nvSpPr>
          <p:spPr>
            <a:xfrm>
              <a:off x="3374350" y="41550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3368</a:t>
              </a:r>
              <a:endParaRPr sz="1000"/>
            </a:p>
          </p:txBody>
        </p:sp>
        <p:sp>
          <p:nvSpPr>
            <p:cNvPr id="269" name="Google Shape;269;p30"/>
            <p:cNvSpPr/>
            <p:nvPr/>
          </p:nvSpPr>
          <p:spPr>
            <a:xfrm>
              <a:off x="3996850" y="41550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2433</a:t>
              </a:r>
              <a:endParaRPr sz="1000"/>
            </a:p>
          </p:txBody>
        </p:sp>
        <p:sp>
          <p:nvSpPr>
            <p:cNvPr id="270" name="Google Shape;270;p30"/>
            <p:cNvSpPr/>
            <p:nvPr/>
          </p:nvSpPr>
          <p:spPr>
            <a:xfrm>
              <a:off x="5241850" y="41550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102</a:t>
              </a:r>
              <a:endParaRPr sz="1000"/>
            </a:p>
          </p:txBody>
        </p:sp>
        <p:sp>
          <p:nvSpPr>
            <p:cNvPr id="271" name="Google Shape;271;p30"/>
            <p:cNvSpPr/>
            <p:nvPr/>
          </p:nvSpPr>
          <p:spPr>
            <a:xfrm>
              <a:off x="1506850" y="4155050"/>
              <a:ext cx="622500" cy="196200"/>
            </a:xfrm>
            <a:prstGeom prst="roundRect">
              <a:avLst>
                <a:gd fmla="val 16667" name="adj"/>
              </a:avLst>
            </a:prstGeom>
            <a:solidFill>
              <a:srgbClr val="E06666"/>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101</a:t>
              </a:r>
              <a:endParaRPr sz="1000"/>
            </a:p>
          </p:txBody>
        </p:sp>
        <p:sp>
          <p:nvSpPr>
            <p:cNvPr id="272" name="Google Shape;272;p30"/>
            <p:cNvSpPr/>
            <p:nvPr/>
          </p:nvSpPr>
          <p:spPr>
            <a:xfrm>
              <a:off x="2129350" y="41550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11109</a:t>
              </a:r>
              <a:endParaRPr sz="1000"/>
            </a:p>
          </p:txBody>
        </p:sp>
        <p:sp>
          <p:nvSpPr>
            <p:cNvPr id="273" name="Google Shape;273;p30"/>
            <p:cNvSpPr/>
            <p:nvPr/>
          </p:nvSpPr>
          <p:spPr>
            <a:xfrm>
              <a:off x="2751850" y="4155050"/>
              <a:ext cx="622500" cy="196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000"/>
                <a:t>1468</a:t>
              </a:r>
              <a:endParaRPr sz="1000"/>
            </a:p>
          </p:txBody>
        </p:sp>
        <p:sp>
          <p:nvSpPr>
            <p:cNvPr id="274" name="Google Shape;274;p30"/>
            <p:cNvSpPr txBox="1"/>
            <p:nvPr/>
          </p:nvSpPr>
          <p:spPr>
            <a:xfrm>
              <a:off x="3017650" y="3011525"/>
              <a:ext cx="13359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log(...)</a:t>
              </a:r>
              <a:endParaRPr/>
            </a:p>
          </p:txBody>
        </p:sp>
        <p:sp>
          <p:nvSpPr>
            <p:cNvPr id="275" name="Google Shape;275;p30"/>
            <p:cNvSpPr txBox="1"/>
            <p:nvPr/>
          </p:nvSpPr>
          <p:spPr>
            <a:xfrm>
              <a:off x="3787825" y="3140450"/>
              <a:ext cx="13359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log(...)</a:t>
              </a:r>
              <a:endParaRPr/>
            </a:p>
          </p:txBody>
        </p:sp>
        <p:sp>
          <p:nvSpPr>
            <p:cNvPr id="276" name="Google Shape;276;p30"/>
            <p:cNvSpPr txBox="1"/>
            <p:nvPr/>
          </p:nvSpPr>
          <p:spPr>
            <a:xfrm>
              <a:off x="4545000" y="3252550"/>
              <a:ext cx="711300" cy="3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log(...)</a:t>
              </a:r>
              <a:endParaRPr/>
            </a:p>
          </p:txBody>
        </p:sp>
      </p:grpSp>
      <p:grpSp>
        <p:nvGrpSpPr>
          <p:cNvPr id="277" name="Google Shape;277;p30"/>
          <p:cNvGrpSpPr/>
          <p:nvPr/>
        </p:nvGrpSpPr>
        <p:grpSpPr>
          <a:xfrm>
            <a:off x="6905625" y="3143250"/>
            <a:ext cx="2105025" cy="587250"/>
            <a:chOff x="6905625" y="3143250"/>
            <a:chExt cx="2105025" cy="587250"/>
          </a:xfrm>
        </p:grpSpPr>
        <p:sp>
          <p:nvSpPr>
            <p:cNvPr id="278" name="Google Shape;278;p30"/>
            <p:cNvSpPr/>
            <p:nvPr/>
          </p:nvSpPr>
          <p:spPr>
            <a:xfrm>
              <a:off x="6905625" y="3143250"/>
              <a:ext cx="495300" cy="438150"/>
            </a:xfrm>
            <a:custGeom>
              <a:rect b="b" l="l" r="r" t="t"/>
              <a:pathLst>
                <a:path extrusionOk="0" h="17526" w="19812">
                  <a:moveTo>
                    <a:pt x="0" y="0"/>
                  </a:moveTo>
                  <a:cubicBezTo>
                    <a:pt x="3943" y="7886"/>
                    <a:pt x="10995" y="17526"/>
                    <a:pt x="19812" y="17526"/>
                  </a:cubicBezTo>
                </a:path>
              </a:pathLst>
            </a:custGeom>
            <a:noFill/>
            <a:ln cap="flat" cmpd="sng" w="9525">
              <a:solidFill>
                <a:srgbClr val="FF0000"/>
              </a:solidFill>
              <a:prstDash val="solid"/>
              <a:round/>
              <a:headEnd len="med" w="med" type="none"/>
              <a:tailEnd len="med" w="med" type="stealth"/>
            </a:ln>
          </p:spPr>
        </p:sp>
        <p:sp>
          <p:nvSpPr>
            <p:cNvPr id="279" name="Google Shape;279;p30"/>
            <p:cNvSpPr txBox="1"/>
            <p:nvPr/>
          </p:nvSpPr>
          <p:spPr>
            <a:xfrm>
              <a:off x="7410450" y="3429000"/>
              <a:ext cx="16002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Pseudo log-likelihood</a:t>
              </a:r>
              <a:endParaRPr>
                <a:solidFill>
                  <a:srgbClr val="FF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Initial</a:t>
            </a:r>
            <a:r>
              <a:rPr lang="en-GB"/>
              <a:t> Experiments</a:t>
            </a:r>
            <a:endParaRPr/>
          </a:p>
        </p:txBody>
      </p:sp>
      <p:sp>
        <p:nvSpPr>
          <p:cNvPr id="285" name="Google Shape;28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Sample 10,000 abstracts from each bin (no filtering)</a:t>
            </a:r>
            <a:endParaRPr/>
          </a:p>
          <a:p>
            <a:pPr indent="0" lvl="0" marL="0" rtl="0" algn="l">
              <a:spcBef>
                <a:spcPts val="1200"/>
              </a:spcBef>
              <a:spcAft>
                <a:spcPts val="0"/>
              </a:spcAft>
              <a:buNone/>
            </a:pPr>
            <a:r>
              <a:rPr lang="en-GB"/>
              <a:t>Score the abstracts using the previous method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pSp>
        <p:nvGrpSpPr>
          <p:cNvPr id="286" name="Google Shape;286;p31"/>
          <p:cNvGrpSpPr/>
          <p:nvPr/>
        </p:nvGrpSpPr>
        <p:grpSpPr>
          <a:xfrm>
            <a:off x="1371600" y="2075738"/>
            <a:ext cx="6238950" cy="2319272"/>
            <a:chOff x="1371600" y="2075738"/>
            <a:chExt cx="6238950" cy="2319272"/>
          </a:xfrm>
        </p:grpSpPr>
        <p:pic>
          <p:nvPicPr>
            <p:cNvPr id="287" name="Google Shape;287;p31"/>
            <p:cNvPicPr preferRelativeResize="0"/>
            <p:nvPr/>
          </p:nvPicPr>
          <p:blipFill>
            <a:blip r:embed="rId3">
              <a:alphaModFix/>
            </a:blip>
            <a:stretch>
              <a:fillRect/>
            </a:stretch>
          </p:blipFill>
          <p:spPr>
            <a:xfrm>
              <a:off x="2576563" y="2319707"/>
              <a:ext cx="3990874" cy="889350"/>
            </a:xfrm>
            <a:prstGeom prst="rect">
              <a:avLst/>
            </a:prstGeom>
            <a:noFill/>
            <a:ln>
              <a:noFill/>
            </a:ln>
          </p:spPr>
        </p:pic>
        <p:pic>
          <p:nvPicPr>
            <p:cNvPr id="288" name="Google Shape;288;p31"/>
            <p:cNvPicPr preferRelativeResize="0"/>
            <p:nvPr/>
          </p:nvPicPr>
          <p:blipFill>
            <a:blip r:embed="rId4">
              <a:alphaModFix/>
            </a:blip>
            <a:stretch>
              <a:fillRect/>
            </a:stretch>
          </p:blipFill>
          <p:spPr>
            <a:xfrm>
              <a:off x="2262439" y="3352749"/>
              <a:ext cx="4619126" cy="1042260"/>
            </a:xfrm>
            <a:prstGeom prst="rect">
              <a:avLst/>
            </a:prstGeom>
            <a:noFill/>
            <a:ln>
              <a:noFill/>
            </a:ln>
          </p:spPr>
        </p:pic>
        <p:sp>
          <p:nvSpPr>
            <p:cNvPr id="289" name="Google Shape;289;p31"/>
            <p:cNvSpPr/>
            <p:nvPr/>
          </p:nvSpPr>
          <p:spPr>
            <a:xfrm>
              <a:off x="2376300" y="2290598"/>
              <a:ext cx="938895" cy="285898"/>
            </a:xfrm>
            <a:custGeom>
              <a:rect b="b" l="l" r="r" t="t"/>
              <a:pathLst>
                <a:path extrusionOk="0" h="15431" w="7068">
                  <a:moveTo>
                    <a:pt x="6858" y="15431"/>
                  </a:moveTo>
                  <a:cubicBezTo>
                    <a:pt x="7652" y="9858"/>
                    <a:pt x="5460" y="1369"/>
                    <a:pt x="0" y="0"/>
                  </a:cubicBezTo>
                </a:path>
              </a:pathLst>
            </a:custGeom>
            <a:noFill/>
            <a:ln cap="flat" cmpd="sng" w="9525">
              <a:solidFill>
                <a:srgbClr val="FF0000"/>
              </a:solidFill>
              <a:prstDash val="solid"/>
              <a:round/>
              <a:headEnd len="med" w="med" type="none"/>
              <a:tailEnd len="med" w="med" type="stealth"/>
            </a:ln>
          </p:spPr>
        </p:sp>
        <p:sp>
          <p:nvSpPr>
            <p:cNvPr id="290" name="Google Shape;290;p31"/>
            <p:cNvSpPr txBox="1"/>
            <p:nvPr/>
          </p:nvSpPr>
          <p:spPr>
            <a:xfrm>
              <a:off x="1371600" y="2075738"/>
              <a:ext cx="1004700" cy="2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FF0000"/>
                  </a:solidFill>
                </a:rPr>
                <a:t>A</a:t>
              </a:r>
              <a:r>
                <a:rPr lang="en-GB" sz="1700">
                  <a:solidFill>
                    <a:srgbClr val="FF0000"/>
                  </a:solidFill>
                </a:rPr>
                <a:t>bstract</a:t>
              </a:r>
              <a:endParaRPr sz="1700">
                <a:solidFill>
                  <a:srgbClr val="FF0000"/>
                </a:solidFill>
              </a:endParaRPr>
            </a:p>
          </p:txBody>
        </p:sp>
        <p:sp>
          <p:nvSpPr>
            <p:cNvPr id="291" name="Google Shape;291;p31"/>
            <p:cNvSpPr/>
            <p:nvPr/>
          </p:nvSpPr>
          <p:spPr>
            <a:xfrm>
              <a:off x="2081225" y="4005275"/>
              <a:ext cx="1257300" cy="253725"/>
            </a:xfrm>
            <a:custGeom>
              <a:rect b="b" l="l" r="r" t="t"/>
              <a:pathLst>
                <a:path extrusionOk="0" h="10149" w="50292">
                  <a:moveTo>
                    <a:pt x="50292" y="0"/>
                  </a:moveTo>
                  <a:cubicBezTo>
                    <a:pt x="50292" y="5991"/>
                    <a:pt x="41019" y="8998"/>
                    <a:pt x="35052" y="9525"/>
                  </a:cubicBezTo>
                  <a:cubicBezTo>
                    <a:pt x="23270" y="10566"/>
                    <a:pt x="9460" y="11101"/>
                    <a:pt x="0" y="4000"/>
                  </a:cubicBezTo>
                </a:path>
              </a:pathLst>
            </a:custGeom>
            <a:noFill/>
            <a:ln cap="flat" cmpd="sng" w="9525">
              <a:solidFill>
                <a:srgbClr val="FF0000"/>
              </a:solidFill>
              <a:prstDash val="solid"/>
              <a:round/>
              <a:headEnd len="med" w="med" type="none"/>
              <a:tailEnd len="med" w="med" type="stealth"/>
            </a:ln>
          </p:spPr>
        </p:sp>
        <p:sp>
          <p:nvSpPr>
            <p:cNvPr id="292" name="Google Shape;292;p31"/>
            <p:cNvSpPr txBox="1"/>
            <p:nvPr/>
          </p:nvSpPr>
          <p:spPr>
            <a:xfrm>
              <a:off x="1571875" y="3730925"/>
              <a:ext cx="1004700" cy="28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FF0000"/>
                  </a:solidFill>
                </a:rPr>
                <a:t>Bin</a:t>
              </a:r>
              <a:endParaRPr sz="1700">
                <a:solidFill>
                  <a:srgbClr val="FF0000"/>
                </a:solidFill>
              </a:endParaRPr>
            </a:p>
          </p:txBody>
        </p:sp>
        <p:sp>
          <p:nvSpPr>
            <p:cNvPr id="293" name="Google Shape;293;p31"/>
            <p:cNvSpPr/>
            <p:nvPr/>
          </p:nvSpPr>
          <p:spPr>
            <a:xfrm>
              <a:off x="5038725" y="3301798"/>
              <a:ext cx="457220" cy="698672"/>
            </a:xfrm>
            <a:custGeom>
              <a:rect b="b" l="l" r="r" t="t"/>
              <a:pathLst>
                <a:path extrusionOk="0" h="28384" w="20193">
                  <a:moveTo>
                    <a:pt x="0" y="28384"/>
                  </a:moveTo>
                  <a:cubicBezTo>
                    <a:pt x="4529" y="22725"/>
                    <a:pt x="66" y="13007"/>
                    <a:pt x="4191" y="7048"/>
                  </a:cubicBezTo>
                  <a:cubicBezTo>
                    <a:pt x="7508" y="2256"/>
                    <a:pt x="14664" y="1843"/>
                    <a:pt x="20193" y="0"/>
                  </a:cubicBezTo>
                </a:path>
              </a:pathLst>
            </a:custGeom>
            <a:noFill/>
            <a:ln cap="flat" cmpd="sng" w="9525">
              <a:solidFill>
                <a:srgbClr val="FF0000"/>
              </a:solidFill>
              <a:prstDash val="solid"/>
              <a:round/>
              <a:headEnd len="med" w="med" type="none"/>
              <a:tailEnd len="med" w="med" type="stealth"/>
            </a:ln>
          </p:spPr>
        </p:sp>
        <p:sp>
          <p:nvSpPr>
            <p:cNvPr id="294" name="Google Shape;294;p31"/>
            <p:cNvSpPr txBox="1"/>
            <p:nvPr/>
          </p:nvSpPr>
          <p:spPr>
            <a:xfrm>
              <a:off x="5543550" y="3048000"/>
              <a:ext cx="2067000" cy="2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FF0000"/>
                  </a:solidFill>
                </a:rPr>
                <a:t># Tokens in Bin</a:t>
              </a:r>
              <a:endParaRPr sz="1700">
                <a:solidFill>
                  <a:srgbClr val="FF0000"/>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Evaluation 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Challenge</a:t>
            </a:r>
            <a:r>
              <a:rPr lang="en-GB"/>
              <a:t>: </a:t>
            </a:r>
            <a:r>
              <a:rPr lang="en-GB"/>
              <a:t>Scale </a:t>
            </a:r>
            <a:endParaRPr/>
          </a:p>
          <a:p>
            <a:pPr indent="-317500" lvl="1" marL="914400" rtl="0" algn="l">
              <a:spcBef>
                <a:spcPts val="0"/>
              </a:spcBef>
              <a:spcAft>
                <a:spcPts val="0"/>
              </a:spcAft>
              <a:buSzPts val="1400"/>
              <a:buChar char="-"/>
            </a:pPr>
            <a:r>
              <a:rPr lang="en-GB"/>
              <a:t>200M papers (100x bigger than OGB)</a:t>
            </a:r>
            <a:endParaRPr/>
          </a:p>
          <a:p>
            <a:pPr indent="-317500" lvl="1" marL="914400" rtl="0" algn="l">
              <a:spcBef>
                <a:spcPts val="0"/>
              </a:spcBef>
              <a:spcAft>
                <a:spcPts val="0"/>
              </a:spcAft>
              <a:buSzPts val="1400"/>
              <a:buChar char="-"/>
            </a:pPr>
            <a:r>
              <a:rPr lang="en-GB"/>
              <a:t>Training is expensive</a:t>
            </a:r>
            <a:endParaRPr/>
          </a:p>
          <a:p>
            <a:pPr indent="-317500" lvl="1" marL="914400" rtl="0" algn="l">
              <a:spcBef>
                <a:spcPts val="0"/>
              </a:spcBef>
              <a:spcAft>
                <a:spcPts val="0"/>
              </a:spcAft>
              <a:buSzPts val="1400"/>
              <a:buChar char="-"/>
            </a:pPr>
            <a:r>
              <a:rPr lang="en-GB"/>
              <a:t>Prediction can be hard (200M-1 negatives)</a:t>
            </a:r>
            <a:endParaRPr/>
          </a:p>
          <a:p>
            <a:pPr indent="-317500" lvl="1" marL="914400" rtl="0" algn="l">
              <a:spcBef>
                <a:spcPts val="0"/>
              </a:spcBef>
              <a:spcAft>
                <a:spcPts val="0"/>
              </a:spcAft>
              <a:buSzPts val="1400"/>
              <a:buChar char="-"/>
            </a:pPr>
            <a:r>
              <a:rPr lang="en-GB"/>
              <a:t>Scale should be preserved for evaluation (no tiny test sets)</a:t>
            </a:r>
            <a:endParaRPr/>
          </a:p>
          <a:p>
            <a:pPr indent="-342900" lvl="0" marL="457200" rtl="0" algn="l">
              <a:spcBef>
                <a:spcPts val="0"/>
              </a:spcBef>
              <a:spcAft>
                <a:spcPts val="0"/>
              </a:spcAft>
              <a:buSzPts val="1800"/>
              <a:buChar char="-"/>
            </a:pPr>
            <a:r>
              <a:rPr lang="en-GB"/>
              <a:t>Intrinsic Evaluation</a:t>
            </a:r>
            <a:endParaRPr/>
          </a:p>
          <a:p>
            <a:pPr indent="-317500" lvl="1" marL="914400" rtl="0" algn="l">
              <a:spcBef>
                <a:spcPts val="0"/>
              </a:spcBef>
              <a:spcAft>
                <a:spcPts val="0"/>
              </a:spcAft>
              <a:buSzPts val="1400"/>
              <a:buChar char="-"/>
            </a:pPr>
            <a:r>
              <a:rPr lang="en-GB"/>
              <a:t>Network effects and network nature of the papers</a:t>
            </a:r>
            <a:endParaRPr/>
          </a:p>
          <a:p>
            <a:pPr indent="-317500" lvl="1" marL="914400" rtl="0" algn="l">
              <a:spcBef>
                <a:spcPts val="0"/>
              </a:spcBef>
              <a:spcAft>
                <a:spcPts val="0"/>
              </a:spcAft>
              <a:buSzPts val="1400"/>
              <a:buChar char="-"/>
            </a:pPr>
            <a:r>
              <a:rPr lang="en-GB"/>
              <a:t>LM perplexity</a:t>
            </a:r>
            <a:endParaRPr sz="1000"/>
          </a:p>
          <a:p>
            <a:pPr indent="-342900" lvl="0" marL="457200" rtl="0" algn="l">
              <a:spcBef>
                <a:spcPts val="0"/>
              </a:spcBef>
              <a:spcAft>
                <a:spcPts val="0"/>
              </a:spcAft>
              <a:buSzPts val="1800"/>
              <a:buChar char="-"/>
            </a:pPr>
            <a:r>
              <a:rPr lang="en-GB"/>
              <a:t>Extrinsic Evaluation</a:t>
            </a:r>
            <a:endParaRPr/>
          </a:p>
          <a:p>
            <a:pPr indent="-317500" lvl="1" marL="914400" rtl="0" algn="l">
              <a:spcBef>
                <a:spcPts val="0"/>
              </a:spcBef>
              <a:spcAft>
                <a:spcPts val="0"/>
              </a:spcAft>
              <a:buSzPts val="1400"/>
              <a:buChar char="-"/>
            </a:pPr>
            <a:r>
              <a:rPr lang="en-GB"/>
              <a:t>Citation prediction</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Past Analysis of SciBERT</a:t>
            </a:r>
            <a:endParaRPr/>
          </a:p>
        </p:txBody>
      </p:sp>
      <p:sp>
        <p:nvSpPr>
          <p:cNvPr id="300" name="Google Shape;30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32"/>
          <p:cNvPicPr preferRelativeResize="0"/>
          <p:nvPr/>
        </p:nvPicPr>
        <p:blipFill>
          <a:blip r:embed="rId3">
            <a:alphaModFix/>
          </a:blip>
          <a:stretch>
            <a:fillRect/>
          </a:stretch>
        </p:blipFill>
        <p:spPr>
          <a:xfrm>
            <a:off x="1761286" y="927425"/>
            <a:ext cx="5621427" cy="4216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Past Analysis of SciBERT and BERT</a:t>
            </a:r>
            <a:endParaRPr/>
          </a:p>
        </p:txBody>
      </p:sp>
      <p:pic>
        <p:nvPicPr>
          <p:cNvPr id="307" name="Google Shape;307;p33"/>
          <p:cNvPicPr preferRelativeResize="0"/>
          <p:nvPr/>
        </p:nvPicPr>
        <p:blipFill>
          <a:blip r:embed="rId3">
            <a:alphaModFix/>
          </a:blip>
          <a:stretch>
            <a:fillRect/>
          </a:stretch>
        </p:blipFill>
        <p:spPr>
          <a:xfrm>
            <a:off x="1761276" y="927425"/>
            <a:ext cx="5621448" cy="4216082"/>
          </a:xfrm>
          <a:prstGeom prst="rect">
            <a:avLst/>
          </a:prstGeom>
          <a:noFill/>
          <a:ln>
            <a:noFill/>
          </a:ln>
        </p:spPr>
      </p:pic>
      <p:sp>
        <p:nvSpPr>
          <p:cNvPr id="308" name="Google Shape;308;p33"/>
          <p:cNvSpPr/>
          <p:nvPr/>
        </p:nvSpPr>
        <p:spPr>
          <a:xfrm>
            <a:off x="7174225" y="2823725"/>
            <a:ext cx="733717" cy="281637"/>
          </a:xfrm>
          <a:custGeom>
            <a:rect b="b" l="l" r="r" t="t"/>
            <a:pathLst>
              <a:path extrusionOk="0" h="14823" w="22827">
                <a:moveTo>
                  <a:pt x="0" y="14823"/>
                </a:moveTo>
                <a:cubicBezTo>
                  <a:pt x="9073" y="14823"/>
                  <a:pt x="19952" y="8605"/>
                  <a:pt x="22827" y="0"/>
                </a:cubicBezTo>
              </a:path>
            </a:pathLst>
          </a:custGeom>
          <a:noFill/>
          <a:ln cap="flat" cmpd="sng" w="9525">
            <a:solidFill>
              <a:srgbClr val="FF0000"/>
            </a:solidFill>
            <a:prstDash val="solid"/>
            <a:round/>
            <a:headEnd len="med" w="med" type="none"/>
            <a:tailEnd len="med" w="med" type="stealth"/>
          </a:ln>
        </p:spPr>
      </p:sp>
      <p:sp>
        <p:nvSpPr>
          <p:cNvPr id="309" name="Google Shape;309;p33"/>
          <p:cNvSpPr txBox="1"/>
          <p:nvPr/>
        </p:nvSpPr>
        <p:spPr>
          <a:xfrm>
            <a:off x="7426200" y="2456850"/>
            <a:ext cx="1267500" cy="2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FF0000"/>
                </a:solidFill>
              </a:rPr>
              <a:t>500 samples</a:t>
            </a:r>
            <a:endParaRPr>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Past Analysis of SciBERT, BERT, and RoBERTa</a:t>
            </a:r>
            <a:endParaRPr/>
          </a:p>
        </p:txBody>
      </p:sp>
      <p:pic>
        <p:nvPicPr>
          <p:cNvPr id="315" name="Google Shape;315;p34"/>
          <p:cNvPicPr preferRelativeResize="0"/>
          <p:nvPr/>
        </p:nvPicPr>
        <p:blipFill>
          <a:blip r:embed="rId3">
            <a:alphaModFix/>
          </a:blip>
          <a:stretch>
            <a:fillRect/>
          </a:stretch>
        </p:blipFill>
        <p:spPr>
          <a:xfrm>
            <a:off x="1761276" y="927425"/>
            <a:ext cx="5621448" cy="42160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Observations: Time Structure</a:t>
            </a:r>
            <a:endParaRPr/>
          </a:p>
        </p:txBody>
      </p:sp>
      <p:sp>
        <p:nvSpPr>
          <p:cNvPr id="321" name="Google Shape;321;p35"/>
          <p:cNvSpPr txBox="1"/>
          <p:nvPr>
            <p:ph idx="1" type="body"/>
          </p:nvPr>
        </p:nvSpPr>
        <p:spPr>
          <a:xfrm>
            <a:off x="311700" y="1152475"/>
            <a:ext cx="4260300" cy="34164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GB"/>
              <a:t>Language model </a:t>
            </a:r>
            <a:r>
              <a:rPr lang="en-GB">
                <a:solidFill>
                  <a:srgbClr val="FF0000"/>
                </a:solidFill>
              </a:rPr>
              <a:t>perplexity changes across time</a:t>
            </a:r>
            <a:endParaRPr/>
          </a:p>
          <a:p>
            <a:pPr indent="0" lvl="0" marL="0" rtl="0" algn="l">
              <a:spcBef>
                <a:spcPts val="1200"/>
              </a:spcBef>
              <a:spcAft>
                <a:spcPts val="0"/>
              </a:spcAft>
              <a:buNone/>
            </a:pPr>
            <a:r>
              <a:rPr lang="en-GB"/>
              <a:t>These changes are predictable </a:t>
            </a:r>
            <a:r>
              <a:rPr lang="en-GB">
                <a:solidFill>
                  <a:srgbClr val="FF0000"/>
                </a:solidFill>
              </a:rPr>
              <a:t>at least in the short term</a:t>
            </a:r>
            <a:endParaRPr>
              <a:solidFill>
                <a:srgbClr val="FF0000"/>
              </a:solidFill>
            </a:endParaRPr>
          </a:p>
          <a:p>
            <a:pPr indent="0" lvl="0" marL="0" rtl="0" algn="l">
              <a:spcBef>
                <a:spcPts val="1200"/>
              </a:spcBef>
              <a:spcAft>
                <a:spcPts val="0"/>
              </a:spcAft>
              <a:buNone/>
            </a:pPr>
            <a:r>
              <a:rPr lang="en-GB"/>
              <a:t>BERT and SciBERT are more correlated compared to RoBERTa</a:t>
            </a:r>
            <a:endParaRPr/>
          </a:p>
          <a:p>
            <a:pPr indent="0" lvl="0" marL="0" rtl="0" algn="l">
              <a:spcBef>
                <a:spcPts val="1200"/>
              </a:spcBef>
              <a:spcAft>
                <a:spcPts val="1200"/>
              </a:spcAft>
              <a:buNone/>
            </a:pPr>
            <a:r>
              <a:t/>
            </a:r>
            <a:endParaRPr/>
          </a:p>
        </p:txBody>
      </p:sp>
      <p:pic>
        <p:nvPicPr>
          <p:cNvPr id="322" name="Google Shape;322;p35"/>
          <p:cNvPicPr preferRelativeResize="0"/>
          <p:nvPr/>
        </p:nvPicPr>
        <p:blipFill>
          <a:blip r:embed="rId3">
            <a:alphaModFix/>
          </a:blip>
          <a:stretch>
            <a:fillRect/>
          </a:stretch>
        </p:blipFill>
        <p:spPr>
          <a:xfrm>
            <a:off x="4409050" y="946025"/>
            <a:ext cx="4734940" cy="35511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Preliminary Results</a:t>
            </a:r>
            <a:endParaRPr/>
          </a:p>
        </p:txBody>
      </p:sp>
      <p:sp>
        <p:nvSpPr>
          <p:cNvPr id="328" name="Google Shape;32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Artifacts from the data or original model training:</a:t>
            </a:r>
            <a:endParaRPr/>
          </a:p>
          <a:p>
            <a:pPr indent="0" lvl="0" marL="0" rtl="0" algn="l">
              <a:spcBef>
                <a:spcPts val="1200"/>
              </a:spcBef>
              <a:spcAft>
                <a:spcPts val="0"/>
              </a:spcAft>
              <a:buNone/>
            </a:pPr>
            <a:r>
              <a:rPr lang="en-GB"/>
              <a:t>	Representative sample: earlier data is noisier</a:t>
            </a:r>
            <a:endParaRPr/>
          </a:p>
          <a:p>
            <a:pPr indent="0" lvl="0" marL="0" rtl="0" algn="l">
              <a:spcBef>
                <a:spcPts val="1200"/>
              </a:spcBef>
              <a:spcAft>
                <a:spcPts val="0"/>
              </a:spcAft>
              <a:buNone/>
            </a:pPr>
            <a:r>
              <a:rPr lang="en-GB"/>
              <a:t>	Some bins have a larger proportion of shorter abstracts</a:t>
            </a:r>
            <a:endParaRPr/>
          </a:p>
          <a:p>
            <a:pPr indent="0" lvl="0" marL="0" rtl="0" algn="l">
              <a:spcBef>
                <a:spcPts val="1200"/>
              </a:spcBef>
              <a:spcAft>
                <a:spcPts val="0"/>
              </a:spcAft>
              <a:buNone/>
            </a:pPr>
            <a:r>
              <a:rPr lang="en-GB"/>
              <a:t>	Sampling method when the model was trained? </a:t>
            </a:r>
            <a:endParaRPr/>
          </a:p>
          <a:p>
            <a:pPr indent="0" lvl="0" marL="0" rtl="0" algn="l">
              <a:spcBef>
                <a:spcPts val="1200"/>
              </a:spcBef>
              <a:spcAft>
                <a:spcPts val="0"/>
              </a:spcAft>
              <a:buNone/>
            </a:pPr>
            <a:r>
              <a:rPr lang="en-GB"/>
              <a:t>	Type of documents available for given years?</a:t>
            </a:r>
            <a:endParaRPr/>
          </a:p>
          <a:p>
            <a:pPr indent="0" lvl="0" marL="0" rtl="0" algn="l">
              <a:spcBef>
                <a:spcPts val="1200"/>
              </a:spcBef>
              <a:spcAft>
                <a:spcPts val="0"/>
              </a:spcAft>
              <a:buNone/>
            </a:pPr>
            <a:r>
              <a:rPr lang="en-GB"/>
              <a:t>Artifacts of the field</a:t>
            </a:r>
            <a:endParaRPr/>
          </a:p>
          <a:p>
            <a:pPr indent="0" lvl="0" marL="0" rtl="0" algn="l">
              <a:spcBef>
                <a:spcPts val="1200"/>
              </a:spcBef>
              <a:spcAft>
                <a:spcPts val="1200"/>
              </a:spcAft>
              <a:buNone/>
            </a:pPr>
            <a:r>
              <a:rPr lang="en-GB"/>
              <a:t>	Popularly used datasets for pretraining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Possible Implications</a:t>
            </a:r>
            <a:endParaRPr/>
          </a:p>
        </p:txBody>
      </p:sp>
      <p:sp>
        <p:nvSpPr>
          <p:cNvPr id="334" name="Google Shape;33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Our (scientific) language is getting more and more complex as time goes on, meaning language models not only need to be maintained, but </a:t>
            </a:r>
            <a:r>
              <a:rPr lang="en-GB">
                <a:solidFill>
                  <a:srgbClr val="FF0000"/>
                </a:solidFill>
              </a:rPr>
              <a:t>maintenance</a:t>
            </a:r>
            <a:r>
              <a:rPr lang="en-GB">
                <a:solidFill>
                  <a:srgbClr val="FF0000"/>
                </a:solidFill>
              </a:rPr>
              <a:t> will get harder and harder</a:t>
            </a:r>
            <a:endParaRPr>
              <a:solidFill>
                <a:srgbClr val="595959"/>
              </a:solidFill>
            </a:endParaRPr>
          </a:p>
          <a:p>
            <a:pPr indent="0" lvl="0" marL="0" rtl="0" algn="l">
              <a:spcBef>
                <a:spcPts val="1200"/>
              </a:spcBef>
              <a:spcAft>
                <a:spcPts val="1200"/>
              </a:spcAft>
              <a:buNone/>
            </a:pPr>
            <a:r>
              <a:rPr lang="en-GB"/>
              <a:t>One issue: any system which relies on a language model should probably check to see how well-suited it is to both the </a:t>
            </a:r>
            <a:r>
              <a:rPr lang="en-GB">
                <a:solidFill>
                  <a:srgbClr val="FF0000"/>
                </a:solidFill>
              </a:rPr>
              <a:t>domain </a:t>
            </a:r>
            <a:r>
              <a:rPr i="1" lang="en-GB">
                <a:solidFill>
                  <a:srgbClr val="FF0000"/>
                </a:solidFill>
              </a:rPr>
              <a:t>and time</a:t>
            </a:r>
            <a:r>
              <a:rPr lang="en-GB"/>
              <a:t> of the data being evaluated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8" name="Shape 338"/>
        <p:cNvGrpSpPr/>
        <p:nvPr/>
      </p:nvGrpSpPr>
      <p:grpSpPr>
        <a:xfrm>
          <a:off x="0" y="0"/>
          <a:ext cx="0" cy="0"/>
          <a:chOff x="0" y="0"/>
          <a:chExt cx="0" cy="0"/>
        </a:xfrm>
      </p:grpSpPr>
      <p:sp>
        <p:nvSpPr>
          <p:cNvPr id="339" name="Google Shape;33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Limitations</a:t>
            </a:r>
            <a:endParaRPr/>
          </a:p>
        </p:txBody>
      </p:sp>
      <p:sp>
        <p:nvSpPr>
          <p:cNvPr id="340" name="Google Shape;34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Re-sample focusing on clean data to evaluate the true language</a:t>
            </a:r>
            <a:endParaRPr/>
          </a:p>
          <a:p>
            <a:pPr indent="0" lvl="0" marL="0" rtl="0" algn="l">
              <a:spcBef>
                <a:spcPts val="1200"/>
              </a:spcBef>
              <a:spcAft>
                <a:spcPts val="0"/>
              </a:spcAft>
              <a:buNone/>
            </a:pPr>
            <a:r>
              <a:rPr lang="en-GB"/>
              <a:t>SciBERT is not SPECTER</a:t>
            </a:r>
            <a:endParaRPr/>
          </a:p>
          <a:p>
            <a:pPr indent="0" lvl="0" marL="0" rtl="0" algn="l">
              <a:spcBef>
                <a:spcPts val="1200"/>
              </a:spcBef>
              <a:spcAft>
                <a:spcPts val="0"/>
              </a:spcAft>
              <a:buNone/>
            </a:pPr>
            <a:r>
              <a:rPr lang="en-GB"/>
              <a:t>Need to take into account other factors which may inflate</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Steps</a:t>
            </a:r>
            <a:endParaRPr/>
          </a:p>
        </p:txBody>
      </p:sp>
      <p:sp>
        <p:nvSpPr>
          <p:cNvPr id="346" name="Google Shape;346;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Correlations with other measures: type/token ratios, fragmentation ratio, frequency of splitting, compression rates, number of </a:t>
            </a:r>
            <a:r>
              <a:rPr lang="en-GB"/>
              <a:t>unknown</a:t>
            </a:r>
            <a:r>
              <a:rPr lang="en-GB"/>
              <a:t> tokens, etc. </a:t>
            </a:r>
            <a:endParaRPr/>
          </a:p>
          <a:p>
            <a:pPr indent="0" lvl="0" marL="0" rtl="0" algn="l">
              <a:spcBef>
                <a:spcPts val="1200"/>
              </a:spcBef>
              <a:spcAft>
                <a:spcPts val="0"/>
              </a:spcAft>
              <a:buNone/>
            </a:pPr>
            <a:r>
              <a:rPr lang="en-GB"/>
              <a:t>Re-sample with more consistent text</a:t>
            </a:r>
            <a:endParaRPr/>
          </a:p>
          <a:p>
            <a:pPr indent="0" lvl="0" marL="0" rtl="0" algn="l">
              <a:spcBef>
                <a:spcPts val="1200"/>
              </a:spcBef>
              <a:spcAft>
                <a:spcPts val="0"/>
              </a:spcAft>
              <a:buNone/>
            </a:pPr>
            <a:r>
              <a:rPr lang="en-GB"/>
              <a:t>Statistical testing across bins</a:t>
            </a:r>
            <a:endParaRPr/>
          </a:p>
          <a:p>
            <a:pPr indent="0" lvl="0" marL="0" rtl="0" algn="l">
              <a:spcBef>
                <a:spcPts val="1200"/>
              </a:spcBef>
              <a:spcAft>
                <a:spcPts val="0"/>
              </a:spcAft>
              <a:buNone/>
            </a:pPr>
            <a:r>
              <a:rPr lang="en-GB"/>
              <a:t>Stratifying by domain, language, etc. </a:t>
            </a:r>
            <a:endParaRPr/>
          </a:p>
          <a:p>
            <a:pPr indent="0" lvl="0" marL="0" rtl="0" algn="l">
              <a:spcBef>
                <a:spcPts val="1200"/>
              </a:spcBef>
              <a:spcAft>
                <a:spcPts val="0"/>
              </a:spcAft>
              <a:buNone/>
            </a:pPr>
            <a:r>
              <a:rPr lang="en-GB"/>
              <a:t>Repeating across </a:t>
            </a:r>
            <a:r>
              <a:rPr lang="en-GB"/>
              <a:t>different domains and models</a:t>
            </a:r>
            <a:endParaRPr sz="1600"/>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40"/>
          <p:cNvPicPr preferRelativeResize="0"/>
          <p:nvPr/>
        </p:nvPicPr>
        <p:blipFill>
          <a:blip r:embed="rId3">
            <a:alphaModFix/>
          </a:blip>
          <a:stretch>
            <a:fillRect/>
          </a:stretch>
        </p:blipFill>
        <p:spPr>
          <a:xfrm>
            <a:off x="4140249" y="1017725"/>
            <a:ext cx="5003750" cy="3752794"/>
          </a:xfrm>
          <a:prstGeom prst="rect">
            <a:avLst/>
          </a:prstGeom>
          <a:noFill/>
          <a:ln>
            <a:noFill/>
          </a:ln>
        </p:spPr>
      </p:pic>
      <p:sp>
        <p:nvSpPr>
          <p:cNvPr id="352" name="Google Shape;35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353" name="Google Shape;353;p40"/>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Observed a </a:t>
            </a:r>
            <a:r>
              <a:rPr lang="en-GB">
                <a:solidFill>
                  <a:srgbClr val="FF0000"/>
                </a:solidFill>
              </a:rPr>
              <a:t>time structure</a:t>
            </a:r>
            <a:r>
              <a:rPr lang="en-GB"/>
              <a:t> in the LM perplexity of the data</a:t>
            </a:r>
            <a:endParaRPr/>
          </a:p>
          <a:p>
            <a:pPr indent="0" lvl="0" marL="0" rtl="0" algn="l">
              <a:spcBef>
                <a:spcPts val="1200"/>
              </a:spcBef>
              <a:spcAft>
                <a:spcPts val="1200"/>
              </a:spcAft>
              <a:buNone/>
            </a:pPr>
            <a:r>
              <a:rPr lang="en-GB"/>
              <a:t>Holds for multiple models which were trained on different datasets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Network Effects:</a:t>
            </a:r>
            <a:r>
              <a:rPr lang="en-GB"/>
              <a:t> What is the Power of Scale?</a:t>
            </a:r>
            <a:endParaRPr/>
          </a:p>
        </p:txBody>
      </p:sp>
      <p:sp>
        <p:nvSpPr>
          <p:cNvPr id="67" name="Google Shape;67;p15"/>
          <p:cNvSpPr txBox="1"/>
          <p:nvPr>
            <p:ph idx="1" type="body"/>
          </p:nvPr>
        </p:nvSpPr>
        <p:spPr>
          <a:xfrm>
            <a:off x="311700" y="1152475"/>
            <a:ext cx="50892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Lack of focus on the </a:t>
            </a:r>
            <a:r>
              <a:rPr b="1" lang="en-GB"/>
              <a:t>n</a:t>
            </a:r>
            <a:r>
              <a:rPr b="1" lang="en-GB"/>
              <a:t>etwork</a:t>
            </a:r>
            <a:r>
              <a:rPr lang="en-GB"/>
              <a:t> nature of papers</a:t>
            </a:r>
            <a:endParaRPr/>
          </a:p>
          <a:p>
            <a:pPr indent="-342900" lvl="0" marL="457200" rtl="0" algn="l">
              <a:spcBef>
                <a:spcPts val="1200"/>
              </a:spcBef>
              <a:spcAft>
                <a:spcPts val="0"/>
              </a:spcAft>
              <a:buSzPts val="1800"/>
              <a:buChar char="-"/>
            </a:pPr>
            <a:r>
              <a:rPr lang="en-GB"/>
              <a:t>SciBERT = Text </a:t>
            </a:r>
            <a:r>
              <a:rPr lang="en-GB"/>
              <a:t>only</a:t>
            </a:r>
            <a:endParaRPr/>
          </a:p>
          <a:p>
            <a:pPr indent="-342900" lvl="0" marL="457200" rtl="0" algn="l">
              <a:spcBef>
                <a:spcPts val="0"/>
              </a:spcBef>
              <a:spcAft>
                <a:spcPts val="0"/>
              </a:spcAft>
              <a:buSzPts val="1800"/>
              <a:buChar char="-"/>
            </a:pPr>
            <a:r>
              <a:rPr lang="en-GB"/>
              <a:t>Specter, SciNCL = simple triplet loss</a:t>
            </a:r>
            <a:endParaRPr/>
          </a:p>
          <a:p>
            <a:pPr indent="0" lvl="0" marL="0" rtl="0" algn="l">
              <a:spcBef>
                <a:spcPts val="1200"/>
              </a:spcBef>
              <a:spcAft>
                <a:spcPts val="0"/>
              </a:spcAft>
              <a:buNone/>
            </a:pPr>
            <a:r>
              <a:rPr lang="en-GB"/>
              <a:t>Doesn’t capture the potential power of the full network</a:t>
            </a:r>
            <a:endParaRPr/>
          </a:p>
          <a:p>
            <a:pPr indent="-342900" lvl="0" marL="457200" rtl="0" algn="l">
              <a:spcBef>
                <a:spcPts val="1200"/>
              </a:spcBef>
              <a:spcAft>
                <a:spcPts val="0"/>
              </a:spcAft>
              <a:buSzPts val="1800"/>
              <a:buChar char="-"/>
            </a:pPr>
            <a:r>
              <a:rPr lang="en-GB"/>
              <a:t>Metcalfe's</a:t>
            </a:r>
            <a:r>
              <a:rPr lang="en-GB"/>
              <a:t> Law: cost scales in N, benefit scales in N^2</a:t>
            </a:r>
            <a:endParaRPr/>
          </a:p>
          <a:p>
            <a:pPr indent="0" lvl="0" marL="0" rtl="0" algn="l">
              <a:spcBef>
                <a:spcPts val="1200"/>
              </a:spcBef>
              <a:spcAft>
                <a:spcPts val="1200"/>
              </a:spcAft>
              <a:buNone/>
            </a:pPr>
            <a:r>
              <a:rPr lang="en-GB"/>
              <a:t>How great are the network effects for the citation graph?</a:t>
            </a:r>
            <a:endParaRPr/>
          </a:p>
        </p:txBody>
      </p:sp>
      <p:pic>
        <p:nvPicPr>
          <p:cNvPr id="68" name="Google Shape;68;p15"/>
          <p:cNvPicPr preferRelativeResize="0"/>
          <p:nvPr/>
        </p:nvPicPr>
        <p:blipFill>
          <a:blip r:embed="rId3">
            <a:alphaModFix/>
          </a:blip>
          <a:stretch>
            <a:fillRect/>
          </a:stretch>
        </p:blipFill>
        <p:spPr>
          <a:xfrm>
            <a:off x="5400900" y="1152475"/>
            <a:ext cx="3487925" cy="309842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Network Effects: </a:t>
            </a:r>
            <a:r>
              <a:rPr lang="en-GB"/>
              <a:t>Data and </a:t>
            </a:r>
            <a:r>
              <a:rPr lang="en-GB"/>
              <a:t>Embeddings</a:t>
            </a:r>
            <a:endParaRPr/>
          </a:p>
        </p:txBody>
      </p:sp>
      <p:sp>
        <p:nvSpPr>
          <p:cNvPr id="74" name="Google Shape;74;p16"/>
          <p:cNvSpPr txBox="1"/>
          <p:nvPr>
            <p:ph idx="1" type="body"/>
          </p:nvPr>
        </p:nvSpPr>
        <p:spPr>
          <a:xfrm>
            <a:off x="311700" y="1045913"/>
            <a:ext cx="8520600" cy="3416400"/>
          </a:xfrm>
          <a:prstGeom prst="rect">
            <a:avLst/>
          </a:prstGeom>
        </p:spPr>
        <p:txBody>
          <a:bodyPr anchorCtr="0" anchor="t" bIns="91425" lIns="91425" spcFirstLastPara="1" rIns="91425" wrap="square" tIns="91425">
            <a:normAutofit/>
          </a:bodyPr>
          <a:lstStyle/>
          <a:p>
            <a:pPr indent="0" lvl="0" marL="0" rtl="0" algn="l">
              <a:lnSpc>
                <a:spcPct val="125454"/>
              </a:lnSpc>
              <a:spcBef>
                <a:spcPts val="0"/>
              </a:spcBef>
              <a:spcAft>
                <a:spcPts val="0"/>
              </a:spcAft>
              <a:buNone/>
            </a:pPr>
            <a:r>
              <a:rPr b="1" lang="en-GB"/>
              <a:t>Binning by time:</a:t>
            </a:r>
            <a:endParaRPr b="1"/>
          </a:p>
          <a:p>
            <a:pPr indent="-342900" lvl="0" marL="457200" rtl="0" algn="l">
              <a:lnSpc>
                <a:spcPct val="125454"/>
              </a:lnSpc>
              <a:spcBef>
                <a:spcPts val="0"/>
              </a:spcBef>
              <a:spcAft>
                <a:spcPts val="0"/>
              </a:spcAft>
              <a:buSzPts val="1800"/>
              <a:buChar char="-"/>
            </a:pPr>
            <a:r>
              <a:rPr lang="en-GB"/>
              <a:t>Split graph into 100 subgraphs by time</a:t>
            </a:r>
            <a:endParaRPr/>
          </a:p>
          <a:p>
            <a:pPr indent="-342900" lvl="0" marL="457200" rtl="0" algn="l">
              <a:lnSpc>
                <a:spcPct val="125454"/>
              </a:lnSpc>
              <a:spcBef>
                <a:spcPts val="0"/>
              </a:spcBef>
              <a:spcAft>
                <a:spcPts val="0"/>
              </a:spcAft>
              <a:buSzPts val="1800"/>
              <a:buChar char="-"/>
            </a:pPr>
            <a:r>
              <a:rPr lang="en-GB"/>
              <a:t>Cumulative graphs: each graph includes itself and all previous graphs</a:t>
            </a:r>
            <a:endParaRPr/>
          </a:p>
          <a:p>
            <a:pPr indent="0" lvl="0" marL="0" rtl="0" algn="l">
              <a:lnSpc>
                <a:spcPct val="125454"/>
              </a:lnSpc>
              <a:spcBef>
                <a:spcPts val="0"/>
              </a:spcBef>
              <a:spcAft>
                <a:spcPts val="0"/>
              </a:spcAft>
              <a:buNone/>
            </a:pPr>
            <a:r>
              <a:t/>
            </a:r>
            <a:endParaRPr sz="1400"/>
          </a:p>
          <a:p>
            <a:pPr indent="0" lvl="0" marL="0" rtl="0" algn="l">
              <a:lnSpc>
                <a:spcPct val="125454"/>
              </a:lnSpc>
              <a:spcBef>
                <a:spcPts val="0"/>
              </a:spcBef>
              <a:spcAft>
                <a:spcPts val="0"/>
              </a:spcAft>
              <a:buNone/>
            </a:pPr>
            <a:r>
              <a:rPr b="1" lang="en-GB"/>
              <a:t>Embeddings</a:t>
            </a:r>
            <a:r>
              <a:rPr lang="en-GB"/>
              <a:t>: </a:t>
            </a:r>
            <a:endParaRPr/>
          </a:p>
          <a:p>
            <a:pPr indent="-342900" lvl="0" marL="457200" rtl="0" algn="l">
              <a:lnSpc>
                <a:spcPct val="125454"/>
              </a:lnSpc>
              <a:spcBef>
                <a:spcPts val="0"/>
              </a:spcBef>
              <a:spcAft>
                <a:spcPts val="0"/>
              </a:spcAft>
              <a:buSzPts val="1800"/>
              <a:buChar char="-"/>
            </a:pPr>
            <a:r>
              <a:rPr lang="en-GB"/>
              <a:t>Compute ProNE embeddings on cumulative graphs</a:t>
            </a:r>
            <a:endParaRPr/>
          </a:p>
          <a:p>
            <a:pPr indent="0" lvl="0" marL="0" rtl="0" algn="l">
              <a:lnSpc>
                <a:spcPct val="125454"/>
              </a:lnSpc>
              <a:spcBef>
                <a:spcPts val="0"/>
              </a:spcBef>
              <a:spcAft>
                <a:spcPts val="0"/>
              </a:spcAft>
              <a:buNone/>
            </a:pPr>
            <a:r>
              <a:t/>
            </a:r>
            <a:endParaRPr sz="1400"/>
          </a:p>
          <a:p>
            <a:pPr indent="0" lvl="0" marL="0" rtl="0" algn="l">
              <a:spcBef>
                <a:spcPts val="0"/>
              </a:spcBef>
              <a:spcAft>
                <a:spcPts val="1200"/>
              </a:spcAft>
              <a:buNone/>
            </a:pPr>
            <a:r>
              <a:t/>
            </a:r>
            <a:endParaRPr/>
          </a:p>
        </p:txBody>
      </p:sp>
      <p:grpSp>
        <p:nvGrpSpPr>
          <p:cNvPr id="75" name="Google Shape;75;p16"/>
          <p:cNvGrpSpPr/>
          <p:nvPr/>
        </p:nvGrpSpPr>
        <p:grpSpPr>
          <a:xfrm>
            <a:off x="6928629" y="3334025"/>
            <a:ext cx="786635" cy="736217"/>
            <a:chOff x="6435507" y="2702575"/>
            <a:chExt cx="10323300" cy="736217"/>
          </a:xfrm>
        </p:grpSpPr>
        <p:sp>
          <p:nvSpPr>
            <p:cNvPr id="76" name="Google Shape;76;p16"/>
            <p:cNvSpPr/>
            <p:nvPr/>
          </p:nvSpPr>
          <p:spPr>
            <a:xfrm>
              <a:off x="6807650" y="3079475"/>
              <a:ext cx="2349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 name="Google Shape;77;p16"/>
            <p:cNvGrpSpPr/>
            <p:nvPr/>
          </p:nvGrpSpPr>
          <p:grpSpPr>
            <a:xfrm>
              <a:off x="6435507" y="2702575"/>
              <a:ext cx="10323300" cy="736217"/>
              <a:chOff x="6435507" y="2702575"/>
              <a:chExt cx="10323300" cy="736217"/>
            </a:xfrm>
          </p:grpSpPr>
          <p:cxnSp>
            <p:nvCxnSpPr>
              <p:cNvPr id="78" name="Google Shape;78;p16"/>
              <p:cNvCxnSpPr/>
              <p:nvPr/>
            </p:nvCxnSpPr>
            <p:spPr>
              <a:xfrm rot="10800000">
                <a:off x="7245212" y="3079392"/>
                <a:ext cx="0" cy="359400"/>
              </a:xfrm>
              <a:prstGeom prst="straightConnector1">
                <a:avLst/>
              </a:prstGeom>
              <a:noFill/>
              <a:ln cap="flat" cmpd="sng" w="9525">
                <a:solidFill>
                  <a:srgbClr val="000000"/>
                </a:solidFill>
                <a:prstDash val="solid"/>
                <a:round/>
                <a:headEnd len="sm" w="sm" type="none"/>
                <a:tailEnd len="sm" w="sm" type="none"/>
              </a:ln>
            </p:spPr>
          </p:cxnSp>
          <p:sp>
            <p:nvSpPr>
              <p:cNvPr id="79" name="Google Shape;79;p16"/>
              <p:cNvSpPr txBox="1"/>
              <p:nvPr/>
            </p:nvSpPr>
            <p:spPr>
              <a:xfrm>
                <a:off x="6435507" y="2702575"/>
                <a:ext cx="103233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Bin 99</a:t>
                </a:r>
                <a:endParaRPr b="1" sz="1200">
                  <a:latin typeface="Roboto"/>
                  <a:ea typeface="Roboto"/>
                  <a:cs typeface="Roboto"/>
                  <a:sym typeface="Roboto"/>
                </a:endParaRPr>
              </a:p>
            </p:txBody>
          </p:sp>
        </p:grpSp>
      </p:grpSp>
      <p:grpSp>
        <p:nvGrpSpPr>
          <p:cNvPr id="80" name="Google Shape;80;p16"/>
          <p:cNvGrpSpPr/>
          <p:nvPr/>
        </p:nvGrpSpPr>
        <p:grpSpPr>
          <a:xfrm>
            <a:off x="499151" y="3478545"/>
            <a:ext cx="2486978" cy="734174"/>
            <a:chOff x="495991" y="2852490"/>
            <a:chExt cx="2395009" cy="734174"/>
          </a:xfrm>
        </p:grpSpPr>
        <p:sp>
          <p:nvSpPr>
            <p:cNvPr id="81" name="Google Shape;81;p16"/>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6"/>
            <p:cNvGrpSpPr/>
            <p:nvPr/>
          </p:nvGrpSpPr>
          <p:grpSpPr>
            <a:xfrm>
              <a:off x="495991" y="2852490"/>
              <a:ext cx="871200" cy="734174"/>
              <a:chOff x="495991" y="2852490"/>
              <a:chExt cx="871200" cy="734174"/>
            </a:xfrm>
          </p:grpSpPr>
          <p:sp>
            <p:nvSpPr>
              <p:cNvPr id="83" name="Google Shape;83;p16"/>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GB" sz="1200">
                    <a:latin typeface="Roboto"/>
                    <a:ea typeface="Roboto"/>
                    <a:cs typeface="Roboto"/>
                    <a:sym typeface="Roboto"/>
                  </a:rPr>
                  <a:t> Bin 0</a:t>
                </a:r>
                <a:endParaRPr b="1" sz="1200">
                  <a:latin typeface="Roboto"/>
                  <a:ea typeface="Roboto"/>
                  <a:cs typeface="Roboto"/>
                  <a:sym typeface="Roboto"/>
                </a:endParaRPr>
              </a:p>
            </p:txBody>
          </p:sp>
          <p:cxnSp>
            <p:nvCxnSpPr>
              <p:cNvPr id="84" name="Google Shape;84;p16"/>
              <p:cNvCxnSpPr/>
              <p:nvPr/>
            </p:nvCxnSpPr>
            <p:spPr>
              <a:xfrm>
                <a:off x="927225" y="2852490"/>
                <a:ext cx="0" cy="359400"/>
              </a:xfrm>
              <a:prstGeom prst="straightConnector1">
                <a:avLst/>
              </a:prstGeom>
              <a:noFill/>
              <a:ln cap="flat" cmpd="sng" w="9525">
                <a:solidFill>
                  <a:srgbClr val="000000"/>
                </a:solidFill>
                <a:prstDash val="solid"/>
                <a:round/>
                <a:headEnd len="sm" w="sm" type="none"/>
                <a:tailEnd len="sm" w="sm" type="none"/>
              </a:ln>
            </p:spPr>
          </p:cxnSp>
        </p:grpSp>
      </p:grpSp>
      <p:sp>
        <p:nvSpPr>
          <p:cNvPr id="85" name="Google Shape;85;p16"/>
          <p:cNvSpPr/>
          <p:nvPr/>
        </p:nvSpPr>
        <p:spPr>
          <a:xfrm>
            <a:off x="4214586" y="3705506"/>
            <a:ext cx="975479"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6"/>
          <p:cNvSpPr/>
          <p:nvPr/>
        </p:nvSpPr>
        <p:spPr>
          <a:xfrm>
            <a:off x="2986250" y="3710850"/>
            <a:ext cx="13083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6"/>
          <p:cNvGrpSpPr/>
          <p:nvPr/>
        </p:nvGrpSpPr>
        <p:grpSpPr>
          <a:xfrm>
            <a:off x="6458513" y="3710838"/>
            <a:ext cx="308056" cy="359400"/>
            <a:chOff x="2890952" y="3079467"/>
            <a:chExt cx="1958400" cy="359400"/>
          </a:xfrm>
        </p:grpSpPr>
        <p:sp>
          <p:nvSpPr>
            <p:cNvPr id="88" name="Google Shape;88;p16"/>
            <p:cNvSpPr/>
            <p:nvPr/>
          </p:nvSpPr>
          <p:spPr>
            <a:xfrm>
              <a:off x="2890952" y="3079475"/>
              <a:ext cx="1958400" cy="133500"/>
            </a:xfrm>
            <a:prstGeom prst="rect">
              <a:avLst/>
            </a:prstGeom>
            <a:solidFill>
              <a:srgbClr val="0856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9" name="Google Shape;89;p16"/>
            <p:cNvCxnSpPr/>
            <p:nvPr/>
          </p:nvCxnSpPr>
          <p:spPr>
            <a:xfrm rot="10800000">
              <a:off x="2895273" y="3079467"/>
              <a:ext cx="0" cy="359400"/>
            </a:xfrm>
            <a:prstGeom prst="straightConnector1">
              <a:avLst/>
            </a:prstGeom>
            <a:noFill/>
            <a:ln cap="flat" cmpd="sng" w="9525">
              <a:solidFill>
                <a:srgbClr val="000000"/>
              </a:solidFill>
              <a:prstDash val="solid"/>
              <a:round/>
              <a:headEnd len="sm" w="sm" type="none"/>
              <a:tailEnd len="sm" w="sm" type="none"/>
            </a:ln>
          </p:spPr>
        </p:cxnSp>
      </p:grpSp>
      <p:cxnSp>
        <p:nvCxnSpPr>
          <p:cNvPr id="90" name="Google Shape;90;p16"/>
          <p:cNvCxnSpPr/>
          <p:nvPr/>
        </p:nvCxnSpPr>
        <p:spPr>
          <a:xfrm rot="10800000">
            <a:off x="2986247" y="3710858"/>
            <a:ext cx="0" cy="359400"/>
          </a:xfrm>
          <a:prstGeom prst="straightConnector1">
            <a:avLst/>
          </a:prstGeom>
          <a:noFill/>
          <a:ln cap="flat" cmpd="sng" w="9525">
            <a:solidFill>
              <a:srgbClr val="000000"/>
            </a:solidFill>
            <a:prstDash val="solid"/>
            <a:round/>
            <a:headEnd len="sm" w="sm" type="none"/>
            <a:tailEnd len="sm" w="sm" type="none"/>
          </a:ln>
        </p:spPr>
      </p:cxnSp>
      <p:grpSp>
        <p:nvGrpSpPr>
          <p:cNvPr id="91" name="Google Shape;91;p16"/>
          <p:cNvGrpSpPr/>
          <p:nvPr/>
        </p:nvGrpSpPr>
        <p:grpSpPr>
          <a:xfrm>
            <a:off x="6766585" y="3426245"/>
            <a:ext cx="223731" cy="412910"/>
            <a:chOff x="4808316" y="2800065"/>
            <a:chExt cx="1999386" cy="412910"/>
          </a:xfrm>
        </p:grpSpPr>
        <p:sp>
          <p:nvSpPr>
            <p:cNvPr id="92" name="Google Shape;92;p16"/>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 name="Google Shape;93;p16"/>
            <p:cNvGrpSpPr/>
            <p:nvPr/>
          </p:nvGrpSpPr>
          <p:grpSpPr>
            <a:xfrm>
              <a:off x="4808316" y="2800065"/>
              <a:ext cx="92400" cy="411825"/>
              <a:chOff x="845575" y="2563700"/>
              <a:chExt cx="92400" cy="411825"/>
            </a:xfrm>
          </p:grpSpPr>
          <p:sp>
            <p:nvSpPr>
              <p:cNvPr id="94" name="Google Shape;94;p16"/>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5" name="Google Shape;95;p16"/>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grpSp>
      </p:grpSp>
      <p:sp>
        <p:nvSpPr>
          <p:cNvPr id="96" name="Google Shape;96;p16"/>
          <p:cNvSpPr txBox="1"/>
          <p:nvPr/>
        </p:nvSpPr>
        <p:spPr>
          <a:xfrm>
            <a:off x="5485150" y="3565950"/>
            <a:ext cx="786600" cy="1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t>
            </a:r>
            <a:endParaRPr/>
          </a:p>
        </p:txBody>
      </p:sp>
      <p:sp>
        <p:nvSpPr>
          <p:cNvPr id="97" name="Google Shape;97;p16"/>
          <p:cNvSpPr txBox="1"/>
          <p:nvPr/>
        </p:nvSpPr>
        <p:spPr>
          <a:xfrm>
            <a:off x="3640400" y="4128413"/>
            <a:ext cx="13083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Time</a:t>
            </a:r>
            <a:endParaRPr/>
          </a:p>
        </p:txBody>
      </p:sp>
      <p:cxnSp>
        <p:nvCxnSpPr>
          <p:cNvPr id="98" name="Google Shape;98;p16"/>
          <p:cNvCxnSpPr/>
          <p:nvPr/>
        </p:nvCxnSpPr>
        <p:spPr>
          <a:xfrm>
            <a:off x="4168400" y="4378025"/>
            <a:ext cx="252300" cy="0"/>
          </a:xfrm>
          <a:prstGeom prst="straightConnector1">
            <a:avLst/>
          </a:prstGeom>
          <a:noFill/>
          <a:ln cap="flat" cmpd="sng" w="9525">
            <a:solidFill>
              <a:schemeClr val="dk2"/>
            </a:solidFill>
            <a:prstDash val="solid"/>
            <a:round/>
            <a:headEnd len="med" w="med" type="none"/>
            <a:tailEnd len="med" w="med" type="triangle"/>
          </a:ln>
        </p:spPr>
      </p:cxnSp>
      <p:cxnSp>
        <p:nvCxnSpPr>
          <p:cNvPr id="99" name="Google Shape;99;p16"/>
          <p:cNvCxnSpPr/>
          <p:nvPr/>
        </p:nvCxnSpPr>
        <p:spPr>
          <a:xfrm rot="10800000">
            <a:off x="4294543" y="3452988"/>
            <a:ext cx="0" cy="359400"/>
          </a:xfrm>
          <a:prstGeom prst="straightConnector1">
            <a:avLst/>
          </a:prstGeom>
          <a:noFill/>
          <a:ln cap="flat" cmpd="sng" w="9525">
            <a:solidFill>
              <a:srgbClr val="000000"/>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Network Effects:</a:t>
            </a:r>
            <a:r>
              <a:rPr lang="en-GB" sz="1800">
                <a:solidFill>
                  <a:schemeClr val="dk2"/>
                </a:solidFill>
              </a:rPr>
              <a:t> </a:t>
            </a:r>
            <a:r>
              <a:rPr lang="en-GB"/>
              <a:t>Random Walk</a:t>
            </a:r>
            <a:endParaRPr sz="2911"/>
          </a:p>
        </p:txBody>
      </p:sp>
      <p:sp>
        <p:nvSpPr>
          <p:cNvPr id="105" name="Google Shape;105;p17"/>
          <p:cNvSpPr txBox="1"/>
          <p:nvPr>
            <p:ph idx="1" type="body"/>
          </p:nvPr>
        </p:nvSpPr>
        <p:spPr>
          <a:xfrm>
            <a:off x="311700" y="1152475"/>
            <a:ext cx="5018400" cy="343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Pick random paper to start, extract all the references, walk to one of those references at random, and so on</a:t>
            </a:r>
            <a:endParaRPr/>
          </a:p>
          <a:p>
            <a:pPr indent="-342900" lvl="0" marL="457200" rtl="0" algn="l">
              <a:spcBef>
                <a:spcPts val="0"/>
              </a:spcBef>
              <a:spcAft>
                <a:spcPts val="0"/>
              </a:spcAft>
              <a:buSzPts val="1800"/>
              <a:buChar char="-"/>
            </a:pPr>
            <a:r>
              <a:rPr lang="en-GB"/>
              <a:t>There are often multiple paths to a paper – recorded number is the shortest path from starting paper </a:t>
            </a:r>
            <a:endParaRPr/>
          </a:p>
          <a:p>
            <a:pPr indent="-342900" lvl="0" marL="457200" rtl="0" algn="l">
              <a:spcBef>
                <a:spcPts val="0"/>
              </a:spcBef>
              <a:spcAft>
                <a:spcPts val="0"/>
              </a:spcAft>
              <a:buSzPts val="1800"/>
              <a:buChar char="-"/>
            </a:pPr>
            <a:r>
              <a:rPr lang="en-GB"/>
              <a:t>Limit to 1 to 4 hops away from query paper</a:t>
            </a:r>
            <a:endParaRPr/>
          </a:p>
          <a:p>
            <a:pPr indent="-342900" lvl="0" marL="457200" rtl="0" algn="l">
              <a:spcBef>
                <a:spcPts val="0"/>
              </a:spcBef>
              <a:spcAft>
                <a:spcPts val="0"/>
              </a:spcAft>
              <a:buSzPts val="1800"/>
              <a:buChar char="-"/>
            </a:pPr>
            <a:r>
              <a:rPr b="1" lang="en-GB"/>
              <a:t>Increasing # hops leads to decreasing similarity</a:t>
            </a:r>
            <a:endParaRPr/>
          </a:p>
        </p:txBody>
      </p:sp>
      <p:pic>
        <p:nvPicPr>
          <p:cNvPr id="106" name="Google Shape;106;p17"/>
          <p:cNvPicPr preferRelativeResize="0"/>
          <p:nvPr/>
        </p:nvPicPr>
        <p:blipFill>
          <a:blip r:embed="rId3">
            <a:alphaModFix/>
          </a:blip>
          <a:stretch>
            <a:fillRect/>
          </a:stretch>
        </p:blipFill>
        <p:spPr>
          <a:xfrm>
            <a:off x="5582175" y="1026613"/>
            <a:ext cx="3250124" cy="30902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Network Effects: </a:t>
            </a:r>
            <a:r>
              <a:rPr lang="en-GB"/>
              <a:t>Results</a:t>
            </a:r>
            <a:endParaRPr/>
          </a:p>
        </p:txBody>
      </p:sp>
      <p:sp>
        <p:nvSpPr>
          <p:cNvPr id="112" name="Google Shape;112;p18"/>
          <p:cNvSpPr txBox="1"/>
          <p:nvPr>
            <p:ph idx="1" type="body"/>
          </p:nvPr>
        </p:nvSpPr>
        <p:spPr>
          <a:xfrm>
            <a:off x="399500" y="1152475"/>
            <a:ext cx="5222400" cy="370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Compare across ProNE embeddings</a:t>
            </a:r>
            <a:endParaRPr/>
          </a:p>
          <a:p>
            <a:pPr indent="0" lvl="0" marL="0" rtl="0" algn="l">
              <a:spcBef>
                <a:spcPts val="1200"/>
              </a:spcBef>
              <a:spcAft>
                <a:spcPts val="0"/>
              </a:spcAft>
              <a:buClr>
                <a:schemeClr val="dk1"/>
              </a:buClr>
              <a:buSzPts val="1100"/>
              <a:buFont typeface="Arial"/>
              <a:buNone/>
            </a:pPr>
            <a:r>
              <a:rPr lang="en-GB"/>
              <a:t>Find relationship between 1-hop (and 2-4 hops) proximity and cosine similarity within ProNE embeddings</a:t>
            </a:r>
            <a:endParaRPr/>
          </a:p>
          <a:p>
            <a:pPr indent="0" lvl="0" marL="0" rtl="0" algn="l">
              <a:spcBef>
                <a:spcPts val="1200"/>
              </a:spcBef>
              <a:spcAft>
                <a:spcPts val="1200"/>
              </a:spcAft>
              <a:buNone/>
            </a:pPr>
            <a:r>
              <a:rPr lang="en-GB"/>
              <a:t>Representation </a:t>
            </a:r>
            <a:r>
              <a:rPr lang="en-GB"/>
              <a:t>improves</a:t>
            </a:r>
            <a:r>
              <a:rPr lang="en-GB"/>
              <a:t> dramatically with increasing graph size</a:t>
            </a:r>
            <a:endParaRPr>
              <a:solidFill>
                <a:srgbClr val="999999"/>
              </a:solidFill>
            </a:endParaRPr>
          </a:p>
        </p:txBody>
      </p:sp>
      <p:pic>
        <p:nvPicPr>
          <p:cNvPr id="113" name="Google Shape;113;p18"/>
          <p:cNvPicPr preferRelativeResize="0"/>
          <p:nvPr/>
        </p:nvPicPr>
        <p:blipFill>
          <a:blip r:embed="rId3">
            <a:alphaModFix/>
          </a:blip>
          <a:stretch>
            <a:fillRect/>
          </a:stretch>
        </p:blipFill>
        <p:spPr>
          <a:xfrm>
            <a:off x="5879900" y="174838"/>
            <a:ext cx="2731450" cy="4619026"/>
          </a:xfrm>
          <a:prstGeom prst="rect">
            <a:avLst/>
          </a:prstGeom>
          <a:noFill/>
          <a:ln>
            <a:noFill/>
          </a:ln>
        </p:spPr>
      </p:pic>
      <p:sp>
        <p:nvSpPr>
          <p:cNvPr id="114" name="Google Shape;114;p18"/>
          <p:cNvSpPr txBox="1"/>
          <p:nvPr/>
        </p:nvSpPr>
        <p:spPr>
          <a:xfrm rot="-5400000">
            <a:off x="5006175" y="1069325"/>
            <a:ext cx="17229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Cosine Similarity</a:t>
            </a:r>
            <a:endParaRPr sz="1200"/>
          </a:p>
        </p:txBody>
      </p:sp>
      <p:sp>
        <p:nvSpPr>
          <p:cNvPr id="115" name="Google Shape;115;p18"/>
          <p:cNvSpPr txBox="1"/>
          <p:nvPr/>
        </p:nvSpPr>
        <p:spPr>
          <a:xfrm rot="-5400000">
            <a:off x="5006175" y="3481375"/>
            <a:ext cx="1722900" cy="2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Cosine Similarity</a:t>
            </a:r>
            <a:endParaRPr sz="1200"/>
          </a:p>
        </p:txBody>
      </p:sp>
      <p:sp>
        <p:nvSpPr>
          <p:cNvPr id="116" name="Google Shape;116;p18"/>
          <p:cNvSpPr txBox="1"/>
          <p:nvPr/>
        </p:nvSpPr>
        <p:spPr>
          <a:xfrm>
            <a:off x="6246200" y="4708875"/>
            <a:ext cx="2509200" cy="2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t>Percentage of Data Included (Bin)</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Extrinsic Evaluation</a:t>
            </a:r>
            <a:r>
              <a:rPr lang="en-GB"/>
              <a:t> – Local Citation Recommendation</a:t>
            </a:r>
            <a:endParaRPr/>
          </a:p>
        </p:txBody>
      </p:sp>
      <p:sp>
        <p:nvSpPr>
          <p:cNvPr id="122" name="Google Shape;122;p19"/>
          <p:cNvSpPr txBox="1"/>
          <p:nvPr/>
        </p:nvSpPr>
        <p:spPr>
          <a:xfrm>
            <a:off x="530275" y="1248775"/>
            <a:ext cx="8252100" cy="34083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595959"/>
              </a:buClr>
              <a:buSzPts val="1800"/>
              <a:buChar char="-"/>
            </a:pPr>
            <a:r>
              <a:rPr lang="en-GB" sz="1800">
                <a:solidFill>
                  <a:srgbClr val="595959"/>
                </a:solidFill>
              </a:rPr>
              <a:t>Evaluation data</a:t>
            </a:r>
            <a:endParaRPr sz="1800">
              <a:solidFill>
                <a:srgbClr val="595959"/>
              </a:solidFill>
            </a:endParaRPr>
          </a:p>
          <a:p>
            <a:pPr indent="-342900" lvl="1" marL="914400" rtl="0" algn="l">
              <a:spcBef>
                <a:spcPts val="0"/>
              </a:spcBef>
              <a:spcAft>
                <a:spcPts val="0"/>
              </a:spcAft>
              <a:buClr>
                <a:srgbClr val="595959"/>
              </a:buClr>
              <a:buSzPts val="1800"/>
              <a:buChar char="-"/>
            </a:pPr>
            <a:r>
              <a:rPr b="1" lang="en-GB" sz="1800">
                <a:solidFill>
                  <a:srgbClr val="595959"/>
                </a:solidFill>
              </a:rPr>
              <a:t>Keep maximum scale</a:t>
            </a:r>
            <a:endParaRPr b="1" sz="1800">
              <a:solidFill>
                <a:srgbClr val="595959"/>
              </a:solidFill>
            </a:endParaRPr>
          </a:p>
          <a:p>
            <a:pPr indent="-342900" lvl="1" marL="914400" rtl="0" algn="l">
              <a:spcBef>
                <a:spcPts val="0"/>
              </a:spcBef>
              <a:spcAft>
                <a:spcPts val="0"/>
              </a:spcAft>
              <a:buClr>
                <a:srgbClr val="595959"/>
              </a:buClr>
              <a:buSzPts val="1800"/>
              <a:buChar char="-"/>
            </a:pPr>
            <a:r>
              <a:rPr lang="en-GB" sz="1800">
                <a:solidFill>
                  <a:srgbClr val="595959"/>
                </a:solidFill>
              </a:rPr>
              <a:t>12M papers S2ORC </a:t>
            </a:r>
            <a:r>
              <a:rPr lang="en-GB" sz="1200">
                <a:solidFill>
                  <a:srgbClr val="595959"/>
                </a:solidFill>
              </a:rPr>
              <a:t>(</a:t>
            </a:r>
            <a:r>
              <a:rPr lang="en-GB" sz="1200" u="sng">
                <a:solidFill>
                  <a:schemeClr val="hlink"/>
                </a:solidFill>
                <a:hlinkClick r:id="rId3"/>
              </a:rPr>
              <a:t>https://github.com/allenai/s2orc</a:t>
            </a:r>
            <a:r>
              <a:rPr lang="en-GB" sz="1200">
                <a:solidFill>
                  <a:srgbClr val="595959"/>
                </a:solidFill>
              </a:rPr>
              <a:t>)</a:t>
            </a:r>
            <a:endParaRPr sz="1200">
              <a:solidFill>
                <a:srgbClr val="595959"/>
              </a:solidFill>
            </a:endParaRPr>
          </a:p>
          <a:p>
            <a:pPr indent="-342900" lvl="1" marL="914400" rtl="0" algn="l">
              <a:spcBef>
                <a:spcPts val="0"/>
              </a:spcBef>
              <a:spcAft>
                <a:spcPts val="0"/>
              </a:spcAft>
              <a:buClr>
                <a:srgbClr val="595959"/>
              </a:buClr>
              <a:buSzPts val="1800"/>
              <a:buChar char="-"/>
            </a:pPr>
            <a:r>
              <a:rPr lang="en-GB" sz="1800">
                <a:solidFill>
                  <a:srgbClr val="595959"/>
                </a:solidFill>
              </a:rPr>
              <a:t>Every citing sentence is a data point </a:t>
            </a:r>
            <a:endParaRPr sz="1800">
              <a:solidFill>
                <a:srgbClr val="595959"/>
              </a:solidFill>
            </a:endParaRPr>
          </a:p>
          <a:p>
            <a:pPr indent="-342900" lvl="0" marL="457200" rtl="0" algn="l">
              <a:spcBef>
                <a:spcPts val="0"/>
              </a:spcBef>
              <a:spcAft>
                <a:spcPts val="0"/>
              </a:spcAft>
              <a:buClr>
                <a:srgbClr val="595959"/>
              </a:buClr>
              <a:buSzPts val="1800"/>
              <a:buChar char="-"/>
            </a:pPr>
            <a:r>
              <a:rPr lang="en-GB" sz="1800">
                <a:solidFill>
                  <a:srgbClr val="595959"/>
                </a:solidFill>
              </a:rPr>
              <a:t>Citation Recommendation</a:t>
            </a:r>
            <a:endParaRPr sz="1800">
              <a:solidFill>
                <a:srgbClr val="595959"/>
              </a:solidFill>
            </a:endParaRPr>
          </a:p>
          <a:p>
            <a:pPr indent="-342900" lvl="1" marL="914400" rtl="0" algn="l">
              <a:spcBef>
                <a:spcPts val="0"/>
              </a:spcBef>
              <a:spcAft>
                <a:spcPts val="0"/>
              </a:spcAft>
              <a:buClr>
                <a:srgbClr val="595959"/>
              </a:buClr>
              <a:buSzPts val="1800"/>
              <a:buChar char="-"/>
            </a:pPr>
            <a:r>
              <a:rPr lang="en-GB" sz="1800">
                <a:solidFill>
                  <a:srgbClr val="595959"/>
                </a:solidFill>
              </a:rPr>
              <a:t>Classic task</a:t>
            </a:r>
            <a:endParaRPr sz="1800">
              <a:solidFill>
                <a:srgbClr val="595959"/>
              </a:solidFill>
            </a:endParaRPr>
          </a:p>
          <a:p>
            <a:pPr indent="-342900" lvl="1" marL="914400" rtl="0" algn="l">
              <a:spcBef>
                <a:spcPts val="0"/>
              </a:spcBef>
              <a:spcAft>
                <a:spcPts val="0"/>
              </a:spcAft>
              <a:buClr>
                <a:srgbClr val="595959"/>
              </a:buClr>
              <a:buSzPts val="1800"/>
              <a:buChar char="-"/>
            </a:pPr>
            <a:r>
              <a:rPr lang="en-GB" sz="1800">
                <a:solidFill>
                  <a:srgbClr val="595959"/>
                </a:solidFill>
              </a:rPr>
              <a:t>Better together task</a:t>
            </a:r>
            <a:endParaRPr sz="1800">
              <a:solidFill>
                <a:srgbClr val="595959"/>
              </a:solidFill>
            </a:endParaRPr>
          </a:p>
          <a:p>
            <a:pPr indent="-342900" lvl="0" marL="457200" rtl="0" algn="l">
              <a:spcBef>
                <a:spcPts val="0"/>
              </a:spcBef>
              <a:spcAft>
                <a:spcPts val="0"/>
              </a:spcAft>
              <a:buClr>
                <a:srgbClr val="595959"/>
              </a:buClr>
              <a:buSzPts val="1800"/>
              <a:buChar char="-"/>
            </a:pPr>
            <a:r>
              <a:rPr lang="en-GB" sz="1800">
                <a:solidFill>
                  <a:srgbClr val="595959"/>
                </a:solidFill>
              </a:rPr>
              <a:t>Note: Link prediction can refer to many things </a:t>
            </a:r>
            <a:endParaRPr sz="1800">
              <a:solidFill>
                <a:srgbClr val="595959"/>
              </a:solidFill>
            </a:endParaRPr>
          </a:p>
          <a:p>
            <a:pPr indent="-342900" lvl="1" marL="914400" rtl="0" algn="l">
              <a:spcBef>
                <a:spcPts val="0"/>
              </a:spcBef>
              <a:spcAft>
                <a:spcPts val="0"/>
              </a:spcAft>
              <a:buClr>
                <a:srgbClr val="595959"/>
              </a:buClr>
              <a:buSzPts val="1800"/>
              <a:buChar char="-"/>
            </a:pPr>
            <a:r>
              <a:rPr lang="en-GB" sz="1500">
                <a:solidFill>
                  <a:srgbClr val="595959"/>
                </a:solidFill>
              </a:rPr>
              <a:t>Local Citation Recommendation with Hierarchical-Attention Text Encoder and SciBERT-based Reranking</a:t>
            </a:r>
            <a:r>
              <a:rPr lang="en-GB" sz="1800">
                <a:solidFill>
                  <a:srgbClr val="595959"/>
                </a:solidFill>
              </a:rPr>
              <a:t> </a:t>
            </a:r>
            <a:r>
              <a:rPr lang="en-GB" sz="1200">
                <a:solidFill>
                  <a:srgbClr val="595959"/>
                </a:solidFill>
              </a:rPr>
              <a:t>(</a:t>
            </a:r>
            <a:r>
              <a:rPr lang="en-GB" sz="1200" u="sng">
                <a:solidFill>
                  <a:schemeClr val="hlink"/>
                </a:solidFill>
                <a:hlinkClick r:id="rId4"/>
              </a:rPr>
              <a:t>https://arxiv.org/pdf/2112.01206.pdf</a:t>
            </a:r>
            <a:r>
              <a:rPr lang="en-GB" sz="1200">
                <a:solidFill>
                  <a:srgbClr val="595959"/>
                </a:solidFill>
              </a:rPr>
              <a:t>)</a:t>
            </a:r>
            <a:endParaRPr sz="1200">
              <a:solidFill>
                <a:srgbClr val="59595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Extrinsic Evaluation</a:t>
            </a:r>
            <a:r>
              <a:rPr lang="en-GB"/>
              <a:t> – Local Citation Recommendation</a:t>
            </a:r>
            <a:endParaRPr/>
          </a:p>
        </p:txBody>
      </p:sp>
      <p:pic>
        <p:nvPicPr>
          <p:cNvPr id="128" name="Google Shape;128;p20"/>
          <p:cNvPicPr preferRelativeResize="0"/>
          <p:nvPr/>
        </p:nvPicPr>
        <p:blipFill>
          <a:blip r:embed="rId3">
            <a:alphaModFix/>
          </a:blip>
          <a:stretch>
            <a:fillRect/>
          </a:stretch>
        </p:blipFill>
        <p:spPr>
          <a:xfrm>
            <a:off x="152400" y="1170125"/>
            <a:ext cx="8839204" cy="3258593"/>
          </a:xfrm>
          <a:prstGeom prst="rect">
            <a:avLst/>
          </a:prstGeom>
          <a:noFill/>
          <a:ln>
            <a:noFill/>
          </a:ln>
        </p:spPr>
      </p:pic>
      <p:sp>
        <p:nvSpPr>
          <p:cNvPr id="129" name="Google Shape;129;p20"/>
          <p:cNvSpPr/>
          <p:nvPr/>
        </p:nvSpPr>
        <p:spPr>
          <a:xfrm>
            <a:off x="4371625" y="1017725"/>
            <a:ext cx="4772400" cy="3843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Extrinsic Evaluation</a:t>
            </a:r>
            <a:r>
              <a:rPr lang="en-GB"/>
              <a:t> – Local Citation Recommendation</a:t>
            </a:r>
            <a:endParaRPr/>
          </a:p>
        </p:txBody>
      </p:sp>
      <p:pic>
        <p:nvPicPr>
          <p:cNvPr id="135" name="Google Shape;135;p21"/>
          <p:cNvPicPr preferRelativeResize="0"/>
          <p:nvPr/>
        </p:nvPicPr>
        <p:blipFill>
          <a:blip r:embed="rId3">
            <a:alphaModFix/>
          </a:blip>
          <a:stretch>
            <a:fillRect/>
          </a:stretch>
        </p:blipFill>
        <p:spPr>
          <a:xfrm>
            <a:off x="152400" y="1170125"/>
            <a:ext cx="8839204" cy="3258593"/>
          </a:xfrm>
          <a:prstGeom prst="rect">
            <a:avLst/>
          </a:prstGeom>
          <a:noFill/>
          <a:ln>
            <a:noFill/>
          </a:ln>
        </p:spPr>
      </p:pic>
      <p:sp>
        <p:nvSpPr>
          <p:cNvPr id="136" name="Google Shape;136;p21"/>
          <p:cNvSpPr/>
          <p:nvPr/>
        </p:nvSpPr>
        <p:spPr>
          <a:xfrm>
            <a:off x="4869525" y="2137250"/>
            <a:ext cx="4007400" cy="3399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p:nvPr/>
        </p:nvSpPr>
        <p:spPr>
          <a:xfrm>
            <a:off x="6581725" y="2319400"/>
            <a:ext cx="2125200" cy="157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1"/>
          <p:cNvSpPr/>
          <p:nvPr/>
        </p:nvSpPr>
        <p:spPr>
          <a:xfrm>
            <a:off x="2496075" y="2787550"/>
            <a:ext cx="673500" cy="21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a:off x="596250" y="3595675"/>
            <a:ext cx="1346700" cy="435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