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1105" r:id="rId4"/>
    <p:sldId id="1200" r:id="rId5"/>
    <p:sldId id="1921" r:id="rId6"/>
    <p:sldId id="1927" r:id="rId7"/>
    <p:sldId id="1922" r:id="rId8"/>
    <p:sldId id="1928" r:id="rId9"/>
    <p:sldId id="1926" r:id="rId10"/>
    <p:sldId id="1022" r:id="rId11"/>
    <p:sldId id="1165" r:id="rId12"/>
    <p:sldId id="1932" r:id="rId13"/>
    <p:sldId id="1919" r:id="rId14"/>
    <p:sldId id="1918" r:id="rId15"/>
    <p:sldId id="1933" r:id="rId16"/>
    <p:sldId id="1929" r:id="rId17"/>
    <p:sldId id="1934" r:id="rId18"/>
    <p:sldId id="1930" r:id="rId19"/>
    <p:sldId id="1931" r:id="rId20"/>
    <p:sldId id="1917" r:id="rId21"/>
    <p:sldId id="1920" r:id="rId22"/>
    <p:sldId id="1935" r:id="rId23"/>
    <p:sldId id="193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94"/>
    <p:restoredTop sz="94672"/>
  </p:normalViewPr>
  <p:slideViewPr>
    <p:cSldViewPr snapToGrid="0">
      <p:cViewPr varScale="1">
        <p:scale>
          <a:sx n="105" d="100"/>
          <a:sy n="105" d="100"/>
        </p:scale>
        <p:origin x="216" y="98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3D677E-6484-8E46-BB97-6E0348765803}" type="datetimeFigureOut">
              <a:rPr lang="en-US" smtClean="0"/>
              <a:t>10/26/24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7284D0-3A6D-E24A-ACFA-14BAA8DDD70A}" type="slidenum">
              <a:rPr lang="en-US" smtClean="0"/>
              <a:t>‹#›</a:t>
            </a:fld>
            <a:endParaRPr lang="en-US"/>
          </a:p>
        </p:txBody>
      </p:sp>
    </p:spTree>
    <p:extLst>
      <p:ext uri="{BB962C8B-B14F-4D97-AF65-F5344CB8AC3E}">
        <p14:creationId xmlns:p14="http://schemas.microsoft.com/office/powerpoint/2010/main" val="1757193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848d79d955_0_21:notes"/>
          <p:cNvSpPr txBox="1">
            <a:spLocks noGrp="1"/>
          </p:cNvSpPr>
          <p:nvPr>
            <p:ph type="body" idx="1"/>
          </p:nvPr>
        </p:nvSpPr>
        <p:spPr>
          <a:xfrm>
            <a:off x="701040" y="26833987"/>
            <a:ext cx="5608320" cy="254160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1848d79d955_0_21:notes"/>
          <p:cNvSpPr>
            <a:spLocks noGrp="1" noRot="1" noChangeAspect="1"/>
          </p:cNvSpPr>
          <p:nvPr>
            <p:ph type="sldImg" idx="2"/>
          </p:nvPr>
        </p:nvSpPr>
        <p:spPr>
          <a:xfrm>
            <a:off x="-15322550" y="4233863"/>
            <a:ext cx="37655500" cy="211820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8300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5a107e6541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5a107e654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mention equal # papers</a:t>
            </a:r>
            <a:endParaRPr/>
          </a:p>
          <a:p>
            <a:pPr marL="0" lvl="0" indent="0" algn="l" rtl="0">
              <a:spcBef>
                <a:spcPts val="0"/>
              </a:spcBef>
              <a:spcAft>
                <a:spcPts val="0"/>
              </a:spcAft>
              <a:buNone/>
            </a:pPr>
            <a:r>
              <a:rPr lang="en-GB"/>
              <a:t>consider replacing w/ diagram</a:t>
            </a:r>
            <a:endParaRPr/>
          </a:p>
        </p:txBody>
      </p:sp>
    </p:spTree>
    <p:extLst>
      <p:ext uri="{BB962C8B-B14F-4D97-AF65-F5344CB8AC3E}">
        <p14:creationId xmlns:p14="http://schemas.microsoft.com/office/powerpoint/2010/main" val="2096673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B0690-2C3A-7716-64BE-FAFABAFD67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45BAD9-23B1-3E5C-4BE6-CD32B31754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52AEB4-0FE4-0A11-F55A-31E2FC869AEB}"/>
              </a:ext>
            </a:extLst>
          </p:cNvPr>
          <p:cNvSpPr>
            <a:spLocks noGrp="1"/>
          </p:cNvSpPr>
          <p:nvPr>
            <p:ph type="dt" sz="half" idx="10"/>
          </p:nvPr>
        </p:nvSpPr>
        <p:spPr/>
        <p:txBody>
          <a:bodyPr/>
          <a:lstStyle/>
          <a:p>
            <a:fld id="{7E26634F-1685-5441-8997-DA89C5B17512}" type="datetimeFigureOut">
              <a:rPr lang="en-US" smtClean="0"/>
              <a:t>10/25/24</a:t>
            </a:fld>
            <a:endParaRPr lang="en-US"/>
          </a:p>
        </p:txBody>
      </p:sp>
      <p:sp>
        <p:nvSpPr>
          <p:cNvPr id="5" name="Footer Placeholder 4">
            <a:extLst>
              <a:ext uri="{FF2B5EF4-FFF2-40B4-BE49-F238E27FC236}">
                <a16:creationId xmlns:a16="http://schemas.microsoft.com/office/drawing/2014/main" id="{49E1847E-E686-EFA9-DD07-B454CBB9DC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7CC4D2-AADB-A630-C1D6-D9325FF86BA8}"/>
              </a:ext>
            </a:extLst>
          </p:cNvPr>
          <p:cNvSpPr>
            <a:spLocks noGrp="1"/>
          </p:cNvSpPr>
          <p:nvPr>
            <p:ph type="sldNum" sz="quarter" idx="12"/>
          </p:nvPr>
        </p:nvSpPr>
        <p:spPr/>
        <p:txBody>
          <a:bodyPr/>
          <a:lstStyle/>
          <a:p>
            <a:fld id="{83C24594-D4A9-9646-843E-1D27C62BE197}" type="slidenum">
              <a:rPr lang="en-US" smtClean="0"/>
              <a:t>‹#›</a:t>
            </a:fld>
            <a:endParaRPr lang="en-US"/>
          </a:p>
        </p:txBody>
      </p:sp>
    </p:spTree>
    <p:extLst>
      <p:ext uri="{BB962C8B-B14F-4D97-AF65-F5344CB8AC3E}">
        <p14:creationId xmlns:p14="http://schemas.microsoft.com/office/powerpoint/2010/main" val="849816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67633-9D1A-8AB3-31D1-3A64D80EC9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21FE44-E984-3C57-D2B4-3FB1CAA0AC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5F4758-6BE7-5E15-7B1B-AB27C4134CB2}"/>
              </a:ext>
            </a:extLst>
          </p:cNvPr>
          <p:cNvSpPr>
            <a:spLocks noGrp="1"/>
          </p:cNvSpPr>
          <p:nvPr>
            <p:ph type="dt" sz="half" idx="10"/>
          </p:nvPr>
        </p:nvSpPr>
        <p:spPr/>
        <p:txBody>
          <a:bodyPr/>
          <a:lstStyle/>
          <a:p>
            <a:fld id="{7E26634F-1685-5441-8997-DA89C5B17512}" type="datetimeFigureOut">
              <a:rPr lang="en-US" smtClean="0"/>
              <a:t>10/25/24</a:t>
            </a:fld>
            <a:endParaRPr lang="en-US"/>
          </a:p>
        </p:txBody>
      </p:sp>
      <p:sp>
        <p:nvSpPr>
          <p:cNvPr id="5" name="Footer Placeholder 4">
            <a:extLst>
              <a:ext uri="{FF2B5EF4-FFF2-40B4-BE49-F238E27FC236}">
                <a16:creationId xmlns:a16="http://schemas.microsoft.com/office/drawing/2014/main" id="{81DC534C-D6CE-309A-E788-390ED30228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5D9EFA-A87E-71BF-B240-5B1AB6EEDEDB}"/>
              </a:ext>
            </a:extLst>
          </p:cNvPr>
          <p:cNvSpPr>
            <a:spLocks noGrp="1"/>
          </p:cNvSpPr>
          <p:nvPr>
            <p:ph type="sldNum" sz="quarter" idx="12"/>
          </p:nvPr>
        </p:nvSpPr>
        <p:spPr/>
        <p:txBody>
          <a:bodyPr/>
          <a:lstStyle/>
          <a:p>
            <a:fld id="{83C24594-D4A9-9646-843E-1D27C62BE197}" type="slidenum">
              <a:rPr lang="en-US" smtClean="0"/>
              <a:t>‹#›</a:t>
            </a:fld>
            <a:endParaRPr lang="en-US"/>
          </a:p>
        </p:txBody>
      </p:sp>
    </p:spTree>
    <p:extLst>
      <p:ext uri="{BB962C8B-B14F-4D97-AF65-F5344CB8AC3E}">
        <p14:creationId xmlns:p14="http://schemas.microsoft.com/office/powerpoint/2010/main" val="1728397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01FEEA-131E-B059-5ED2-38920F5212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A3C656-92FD-9DFA-C3B8-D853FACDC7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3F2458-8AAB-2074-5C50-ED85564FFAF6}"/>
              </a:ext>
            </a:extLst>
          </p:cNvPr>
          <p:cNvSpPr>
            <a:spLocks noGrp="1"/>
          </p:cNvSpPr>
          <p:nvPr>
            <p:ph type="dt" sz="half" idx="10"/>
          </p:nvPr>
        </p:nvSpPr>
        <p:spPr/>
        <p:txBody>
          <a:bodyPr/>
          <a:lstStyle/>
          <a:p>
            <a:fld id="{7E26634F-1685-5441-8997-DA89C5B17512}" type="datetimeFigureOut">
              <a:rPr lang="en-US" smtClean="0"/>
              <a:t>10/25/24</a:t>
            </a:fld>
            <a:endParaRPr lang="en-US"/>
          </a:p>
        </p:txBody>
      </p:sp>
      <p:sp>
        <p:nvSpPr>
          <p:cNvPr id="5" name="Footer Placeholder 4">
            <a:extLst>
              <a:ext uri="{FF2B5EF4-FFF2-40B4-BE49-F238E27FC236}">
                <a16:creationId xmlns:a16="http://schemas.microsoft.com/office/drawing/2014/main" id="{A2699113-5F54-8171-C6BC-258B1D748E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C75FD8-8534-B570-ED88-01FB140F833C}"/>
              </a:ext>
            </a:extLst>
          </p:cNvPr>
          <p:cNvSpPr>
            <a:spLocks noGrp="1"/>
          </p:cNvSpPr>
          <p:nvPr>
            <p:ph type="sldNum" sz="quarter" idx="12"/>
          </p:nvPr>
        </p:nvSpPr>
        <p:spPr/>
        <p:txBody>
          <a:bodyPr/>
          <a:lstStyle/>
          <a:p>
            <a:fld id="{83C24594-D4A9-9646-843E-1D27C62BE197}" type="slidenum">
              <a:rPr lang="en-US" smtClean="0"/>
              <a:t>‹#›</a:t>
            </a:fld>
            <a:endParaRPr lang="en-US"/>
          </a:p>
        </p:txBody>
      </p:sp>
    </p:spTree>
    <p:extLst>
      <p:ext uri="{BB962C8B-B14F-4D97-AF65-F5344CB8AC3E}">
        <p14:creationId xmlns:p14="http://schemas.microsoft.com/office/powerpoint/2010/main" val="966719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4116264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7671C-C30F-55BC-FF19-12972BB109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4B387E-BD47-51B3-4BFD-1EA46F39B4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B24679-D1B6-753B-B8DC-6322CA43BE7F}"/>
              </a:ext>
            </a:extLst>
          </p:cNvPr>
          <p:cNvSpPr>
            <a:spLocks noGrp="1"/>
          </p:cNvSpPr>
          <p:nvPr>
            <p:ph type="dt" sz="half" idx="10"/>
          </p:nvPr>
        </p:nvSpPr>
        <p:spPr/>
        <p:txBody>
          <a:bodyPr/>
          <a:lstStyle/>
          <a:p>
            <a:fld id="{7E26634F-1685-5441-8997-DA89C5B17512}" type="datetimeFigureOut">
              <a:rPr lang="en-US" smtClean="0"/>
              <a:t>10/25/24</a:t>
            </a:fld>
            <a:endParaRPr lang="en-US"/>
          </a:p>
        </p:txBody>
      </p:sp>
      <p:sp>
        <p:nvSpPr>
          <p:cNvPr id="5" name="Footer Placeholder 4">
            <a:extLst>
              <a:ext uri="{FF2B5EF4-FFF2-40B4-BE49-F238E27FC236}">
                <a16:creationId xmlns:a16="http://schemas.microsoft.com/office/drawing/2014/main" id="{30761226-11F3-0417-7C2F-EAEBD67673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BCE613-1217-487C-0922-DB717823E473}"/>
              </a:ext>
            </a:extLst>
          </p:cNvPr>
          <p:cNvSpPr>
            <a:spLocks noGrp="1"/>
          </p:cNvSpPr>
          <p:nvPr>
            <p:ph type="sldNum" sz="quarter" idx="12"/>
          </p:nvPr>
        </p:nvSpPr>
        <p:spPr/>
        <p:txBody>
          <a:bodyPr/>
          <a:lstStyle/>
          <a:p>
            <a:fld id="{83C24594-D4A9-9646-843E-1D27C62BE197}" type="slidenum">
              <a:rPr lang="en-US" smtClean="0"/>
              <a:t>‹#›</a:t>
            </a:fld>
            <a:endParaRPr lang="en-US"/>
          </a:p>
        </p:txBody>
      </p:sp>
    </p:spTree>
    <p:extLst>
      <p:ext uri="{BB962C8B-B14F-4D97-AF65-F5344CB8AC3E}">
        <p14:creationId xmlns:p14="http://schemas.microsoft.com/office/powerpoint/2010/main" val="281645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2A2B-5093-8524-7959-57E43094E1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AC20D0-13A2-0512-369F-7F7C55378AC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6C3435-BA86-3558-D59D-B0597AFF3CA8}"/>
              </a:ext>
            </a:extLst>
          </p:cNvPr>
          <p:cNvSpPr>
            <a:spLocks noGrp="1"/>
          </p:cNvSpPr>
          <p:nvPr>
            <p:ph type="dt" sz="half" idx="10"/>
          </p:nvPr>
        </p:nvSpPr>
        <p:spPr/>
        <p:txBody>
          <a:bodyPr/>
          <a:lstStyle/>
          <a:p>
            <a:fld id="{7E26634F-1685-5441-8997-DA89C5B17512}" type="datetimeFigureOut">
              <a:rPr lang="en-US" smtClean="0"/>
              <a:t>10/25/24</a:t>
            </a:fld>
            <a:endParaRPr lang="en-US"/>
          </a:p>
        </p:txBody>
      </p:sp>
      <p:sp>
        <p:nvSpPr>
          <p:cNvPr id="5" name="Footer Placeholder 4">
            <a:extLst>
              <a:ext uri="{FF2B5EF4-FFF2-40B4-BE49-F238E27FC236}">
                <a16:creationId xmlns:a16="http://schemas.microsoft.com/office/drawing/2014/main" id="{819D2B98-6C1C-E0AA-83E3-6F2B1A4E9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2E993B-348F-F8E5-151D-C7CAF6166F1F}"/>
              </a:ext>
            </a:extLst>
          </p:cNvPr>
          <p:cNvSpPr>
            <a:spLocks noGrp="1"/>
          </p:cNvSpPr>
          <p:nvPr>
            <p:ph type="sldNum" sz="quarter" idx="12"/>
          </p:nvPr>
        </p:nvSpPr>
        <p:spPr/>
        <p:txBody>
          <a:bodyPr/>
          <a:lstStyle/>
          <a:p>
            <a:fld id="{83C24594-D4A9-9646-843E-1D27C62BE197}" type="slidenum">
              <a:rPr lang="en-US" smtClean="0"/>
              <a:t>‹#›</a:t>
            </a:fld>
            <a:endParaRPr lang="en-US"/>
          </a:p>
        </p:txBody>
      </p:sp>
    </p:spTree>
    <p:extLst>
      <p:ext uri="{BB962C8B-B14F-4D97-AF65-F5344CB8AC3E}">
        <p14:creationId xmlns:p14="http://schemas.microsoft.com/office/powerpoint/2010/main" val="4269493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228AC-775A-E031-6A4E-8E47CBADA0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53ADCB-98F7-5B7E-ADA6-29F3849D83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9D69A-FFEF-376F-CFC5-FEB957AD25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E21C4B-4E9B-1F44-1EE6-2ADFEFE8B0E0}"/>
              </a:ext>
            </a:extLst>
          </p:cNvPr>
          <p:cNvSpPr>
            <a:spLocks noGrp="1"/>
          </p:cNvSpPr>
          <p:nvPr>
            <p:ph type="dt" sz="half" idx="10"/>
          </p:nvPr>
        </p:nvSpPr>
        <p:spPr/>
        <p:txBody>
          <a:bodyPr/>
          <a:lstStyle/>
          <a:p>
            <a:fld id="{7E26634F-1685-5441-8997-DA89C5B17512}" type="datetimeFigureOut">
              <a:rPr lang="en-US" smtClean="0"/>
              <a:t>10/25/24</a:t>
            </a:fld>
            <a:endParaRPr lang="en-US"/>
          </a:p>
        </p:txBody>
      </p:sp>
      <p:sp>
        <p:nvSpPr>
          <p:cNvPr id="6" name="Footer Placeholder 5">
            <a:extLst>
              <a:ext uri="{FF2B5EF4-FFF2-40B4-BE49-F238E27FC236}">
                <a16:creationId xmlns:a16="http://schemas.microsoft.com/office/drawing/2014/main" id="{2D96CDD2-B346-4527-B766-D2DF1728C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D441C5-DB52-B6AE-DE23-2323FA679890}"/>
              </a:ext>
            </a:extLst>
          </p:cNvPr>
          <p:cNvSpPr>
            <a:spLocks noGrp="1"/>
          </p:cNvSpPr>
          <p:nvPr>
            <p:ph type="sldNum" sz="quarter" idx="12"/>
          </p:nvPr>
        </p:nvSpPr>
        <p:spPr/>
        <p:txBody>
          <a:bodyPr/>
          <a:lstStyle/>
          <a:p>
            <a:fld id="{83C24594-D4A9-9646-843E-1D27C62BE197}" type="slidenum">
              <a:rPr lang="en-US" smtClean="0"/>
              <a:t>‹#›</a:t>
            </a:fld>
            <a:endParaRPr lang="en-US"/>
          </a:p>
        </p:txBody>
      </p:sp>
    </p:spTree>
    <p:extLst>
      <p:ext uri="{BB962C8B-B14F-4D97-AF65-F5344CB8AC3E}">
        <p14:creationId xmlns:p14="http://schemas.microsoft.com/office/powerpoint/2010/main" val="2942980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A47E9-4358-9558-23BB-519C9FB00B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BE91E2-763B-3776-EF6F-F8C138D6EC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3D1F0F-B252-F13E-7795-78D186DD93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2E5DDD-51BD-EFEB-3B2B-6F1BE5A80B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F54AB4-879C-2BF0-85B5-1C837CBEE8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C391EA-DBAA-506D-7E70-09C3BE0BE9DD}"/>
              </a:ext>
            </a:extLst>
          </p:cNvPr>
          <p:cNvSpPr>
            <a:spLocks noGrp="1"/>
          </p:cNvSpPr>
          <p:nvPr>
            <p:ph type="dt" sz="half" idx="10"/>
          </p:nvPr>
        </p:nvSpPr>
        <p:spPr/>
        <p:txBody>
          <a:bodyPr/>
          <a:lstStyle/>
          <a:p>
            <a:fld id="{7E26634F-1685-5441-8997-DA89C5B17512}" type="datetimeFigureOut">
              <a:rPr lang="en-US" smtClean="0"/>
              <a:t>10/25/24</a:t>
            </a:fld>
            <a:endParaRPr lang="en-US"/>
          </a:p>
        </p:txBody>
      </p:sp>
      <p:sp>
        <p:nvSpPr>
          <p:cNvPr id="8" name="Footer Placeholder 7">
            <a:extLst>
              <a:ext uri="{FF2B5EF4-FFF2-40B4-BE49-F238E27FC236}">
                <a16:creationId xmlns:a16="http://schemas.microsoft.com/office/drawing/2014/main" id="{B7BB8F6F-E53B-CD86-E256-466F7F4672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ACE3E0-498C-B8F6-96FB-182160BA89CD}"/>
              </a:ext>
            </a:extLst>
          </p:cNvPr>
          <p:cNvSpPr>
            <a:spLocks noGrp="1"/>
          </p:cNvSpPr>
          <p:nvPr>
            <p:ph type="sldNum" sz="quarter" idx="12"/>
          </p:nvPr>
        </p:nvSpPr>
        <p:spPr/>
        <p:txBody>
          <a:bodyPr/>
          <a:lstStyle/>
          <a:p>
            <a:fld id="{83C24594-D4A9-9646-843E-1D27C62BE197}" type="slidenum">
              <a:rPr lang="en-US" smtClean="0"/>
              <a:t>‹#›</a:t>
            </a:fld>
            <a:endParaRPr lang="en-US"/>
          </a:p>
        </p:txBody>
      </p:sp>
    </p:spTree>
    <p:extLst>
      <p:ext uri="{BB962C8B-B14F-4D97-AF65-F5344CB8AC3E}">
        <p14:creationId xmlns:p14="http://schemas.microsoft.com/office/powerpoint/2010/main" val="2486414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B89D-6D46-AF27-2F02-03BFF0EAD9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702DC9-4977-C501-7194-F53129743DEB}"/>
              </a:ext>
            </a:extLst>
          </p:cNvPr>
          <p:cNvSpPr>
            <a:spLocks noGrp="1"/>
          </p:cNvSpPr>
          <p:nvPr>
            <p:ph type="dt" sz="half" idx="10"/>
          </p:nvPr>
        </p:nvSpPr>
        <p:spPr/>
        <p:txBody>
          <a:bodyPr/>
          <a:lstStyle/>
          <a:p>
            <a:fld id="{7E26634F-1685-5441-8997-DA89C5B17512}" type="datetimeFigureOut">
              <a:rPr lang="en-US" smtClean="0"/>
              <a:t>10/25/24</a:t>
            </a:fld>
            <a:endParaRPr lang="en-US"/>
          </a:p>
        </p:txBody>
      </p:sp>
      <p:sp>
        <p:nvSpPr>
          <p:cNvPr id="4" name="Footer Placeholder 3">
            <a:extLst>
              <a:ext uri="{FF2B5EF4-FFF2-40B4-BE49-F238E27FC236}">
                <a16:creationId xmlns:a16="http://schemas.microsoft.com/office/drawing/2014/main" id="{67B8D5C6-38AC-C3E7-284B-33E94E29AF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0A716A-6EA2-FD35-B795-B1D7478E9534}"/>
              </a:ext>
            </a:extLst>
          </p:cNvPr>
          <p:cNvSpPr>
            <a:spLocks noGrp="1"/>
          </p:cNvSpPr>
          <p:nvPr>
            <p:ph type="sldNum" sz="quarter" idx="12"/>
          </p:nvPr>
        </p:nvSpPr>
        <p:spPr/>
        <p:txBody>
          <a:bodyPr/>
          <a:lstStyle/>
          <a:p>
            <a:fld id="{83C24594-D4A9-9646-843E-1D27C62BE197}" type="slidenum">
              <a:rPr lang="en-US" smtClean="0"/>
              <a:t>‹#›</a:t>
            </a:fld>
            <a:endParaRPr lang="en-US"/>
          </a:p>
        </p:txBody>
      </p:sp>
    </p:spTree>
    <p:extLst>
      <p:ext uri="{BB962C8B-B14F-4D97-AF65-F5344CB8AC3E}">
        <p14:creationId xmlns:p14="http://schemas.microsoft.com/office/powerpoint/2010/main" val="581970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2362BE-3AF0-F7F6-B845-79A119381E6F}"/>
              </a:ext>
            </a:extLst>
          </p:cNvPr>
          <p:cNvSpPr>
            <a:spLocks noGrp="1"/>
          </p:cNvSpPr>
          <p:nvPr>
            <p:ph type="dt" sz="half" idx="10"/>
          </p:nvPr>
        </p:nvSpPr>
        <p:spPr/>
        <p:txBody>
          <a:bodyPr/>
          <a:lstStyle/>
          <a:p>
            <a:fld id="{7E26634F-1685-5441-8997-DA89C5B17512}" type="datetimeFigureOut">
              <a:rPr lang="en-US" smtClean="0"/>
              <a:t>10/25/24</a:t>
            </a:fld>
            <a:endParaRPr lang="en-US"/>
          </a:p>
        </p:txBody>
      </p:sp>
      <p:sp>
        <p:nvSpPr>
          <p:cNvPr id="3" name="Footer Placeholder 2">
            <a:extLst>
              <a:ext uri="{FF2B5EF4-FFF2-40B4-BE49-F238E27FC236}">
                <a16:creationId xmlns:a16="http://schemas.microsoft.com/office/drawing/2014/main" id="{894E8493-4F3D-391F-6CA6-B364A4B5A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8110DD-6178-1B14-1EF7-40CA4E324C19}"/>
              </a:ext>
            </a:extLst>
          </p:cNvPr>
          <p:cNvSpPr>
            <a:spLocks noGrp="1"/>
          </p:cNvSpPr>
          <p:nvPr>
            <p:ph type="sldNum" sz="quarter" idx="12"/>
          </p:nvPr>
        </p:nvSpPr>
        <p:spPr/>
        <p:txBody>
          <a:bodyPr/>
          <a:lstStyle/>
          <a:p>
            <a:fld id="{83C24594-D4A9-9646-843E-1D27C62BE197}" type="slidenum">
              <a:rPr lang="en-US" smtClean="0"/>
              <a:t>‹#›</a:t>
            </a:fld>
            <a:endParaRPr lang="en-US"/>
          </a:p>
        </p:txBody>
      </p:sp>
    </p:spTree>
    <p:extLst>
      <p:ext uri="{BB962C8B-B14F-4D97-AF65-F5344CB8AC3E}">
        <p14:creationId xmlns:p14="http://schemas.microsoft.com/office/powerpoint/2010/main" val="3483718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7601A-A483-DED5-DA11-F587A2624F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00A3DE-1E5C-E853-4845-C67ECA60FB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27DA9B-359B-79C3-D692-8C4D07B6CE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EFF1B-FA14-02A6-7815-C6C4C9FE63A0}"/>
              </a:ext>
            </a:extLst>
          </p:cNvPr>
          <p:cNvSpPr>
            <a:spLocks noGrp="1"/>
          </p:cNvSpPr>
          <p:nvPr>
            <p:ph type="dt" sz="half" idx="10"/>
          </p:nvPr>
        </p:nvSpPr>
        <p:spPr/>
        <p:txBody>
          <a:bodyPr/>
          <a:lstStyle/>
          <a:p>
            <a:fld id="{7E26634F-1685-5441-8997-DA89C5B17512}" type="datetimeFigureOut">
              <a:rPr lang="en-US" smtClean="0"/>
              <a:t>10/25/24</a:t>
            </a:fld>
            <a:endParaRPr lang="en-US"/>
          </a:p>
        </p:txBody>
      </p:sp>
      <p:sp>
        <p:nvSpPr>
          <p:cNvPr id="6" name="Footer Placeholder 5">
            <a:extLst>
              <a:ext uri="{FF2B5EF4-FFF2-40B4-BE49-F238E27FC236}">
                <a16:creationId xmlns:a16="http://schemas.microsoft.com/office/drawing/2014/main" id="{4BE7FABB-006D-5A85-325A-8031106522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09F87C-1C3B-2130-6120-8118FB191079}"/>
              </a:ext>
            </a:extLst>
          </p:cNvPr>
          <p:cNvSpPr>
            <a:spLocks noGrp="1"/>
          </p:cNvSpPr>
          <p:nvPr>
            <p:ph type="sldNum" sz="quarter" idx="12"/>
          </p:nvPr>
        </p:nvSpPr>
        <p:spPr/>
        <p:txBody>
          <a:bodyPr/>
          <a:lstStyle/>
          <a:p>
            <a:fld id="{83C24594-D4A9-9646-843E-1D27C62BE197}" type="slidenum">
              <a:rPr lang="en-US" smtClean="0"/>
              <a:t>‹#›</a:t>
            </a:fld>
            <a:endParaRPr lang="en-US"/>
          </a:p>
        </p:txBody>
      </p:sp>
    </p:spTree>
    <p:extLst>
      <p:ext uri="{BB962C8B-B14F-4D97-AF65-F5344CB8AC3E}">
        <p14:creationId xmlns:p14="http://schemas.microsoft.com/office/powerpoint/2010/main" val="766839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7BE83-86F7-380B-5F32-18F853C405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3CAA26-03D1-996D-A556-2BA42BDF78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6829EA-89D8-3D37-B5FD-90FEAE2D3D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C07C06-F677-BF1A-5009-D85C6C502919}"/>
              </a:ext>
            </a:extLst>
          </p:cNvPr>
          <p:cNvSpPr>
            <a:spLocks noGrp="1"/>
          </p:cNvSpPr>
          <p:nvPr>
            <p:ph type="dt" sz="half" idx="10"/>
          </p:nvPr>
        </p:nvSpPr>
        <p:spPr/>
        <p:txBody>
          <a:bodyPr/>
          <a:lstStyle/>
          <a:p>
            <a:fld id="{7E26634F-1685-5441-8997-DA89C5B17512}" type="datetimeFigureOut">
              <a:rPr lang="en-US" smtClean="0"/>
              <a:t>10/25/24</a:t>
            </a:fld>
            <a:endParaRPr lang="en-US"/>
          </a:p>
        </p:txBody>
      </p:sp>
      <p:sp>
        <p:nvSpPr>
          <p:cNvPr id="6" name="Footer Placeholder 5">
            <a:extLst>
              <a:ext uri="{FF2B5EF4-FFF2-40B4-BE49-F238E27FC236}">
                <a16:creationId xmlns:a16="http://schemas.microsoft.com/office/drawing/2014/main" id="{A68E18E0-38CC-1735-F315-46A4EEA761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805152-D8A4-823D-2229-5C31510A6D9B}"/>
              </a:ext>
            </a:extLst>
          </p:cNvPr>
          <p:cNvSpPr>
            <a:spLocks noGrp="1"/>
          </p:cNvSpPr>
          <p:nvPr>
            <p:ph type="sldNum" sz="quarter" idx="12"/>
          </p:nvPr>
        </p:nvSpPr>
        <p:spPr/>
        <p:txBody>
          <a:bodyPr/>
          <a:lstStyle/>
          <a:p>
            <a:fld id="{83C24594-D4A9-9646-843E-1D27C62BE197}" type="slidenum">
              <a:rPr lang="en-US" smtClean="0"/>
              <a:t>‹#›</a:t>
            </a:fld>
            <a:endParaRPr lang="en-US"/>
          </a:p>
        </p:txBody>
      </p:sp>
    </p:spTree>
    <p:extLst>
      <p:ext uri="{BB962C8B-B14F-4D97-AF65-F5344CB8AC3E}">
        <p14:creationId xmlns:p14="http://schemas.microsoft.com/office/powerpoint/2010/main" val="854858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C4678D-1343-E0BF-42CC-520C2F77F8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392368-F2DE-E4A2-D940-2D5E622B29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1F643F-0298-95EE-F8B6-CC764BB479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E26634F-1685-5441-8997-DA89C5B17512}" type="datetimeFigureOut">
              <a:rPr lang="en-US" smtClean="0"/>
              <a:t>10/25/24</a:t>
            </a:fld>
            <a:endParaRPr lang="en-US"/>
          </a:p>
        </p:txBody>
      </p:sp>
      <p:sp>
        <p:nvSpPr>
          <p:cNvPr id="5" name="Footer Placeholder 4">
            <a:extLst>
              <a:ext uri="{FF2B5EF4-FFF2-40B4-BE49-F238E27FC236}">
                <a16:creationId xmlns:a16="http://schemas.microsoft.com/office/drawing/2014/main" id="{CF8267BC-73F7-21E7-2B61-00C0F97B21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A6D8F90-AA42-F4D5-BDE1-78A4214272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3C24594-D4A9-9646-843E-1D27C62BE197}" type="slidenum">
              <a:rPr lang="en-US" smtClean="0"/>
              <a:t>‹#›</a:t>
            </a:fld>
            <a:endParaRPr lang="en-US"/>
          </a:p>
        </p:txBody>
      </p:sp>
    </p:spTree>
    <p:extLst>
      <p:ext uri="{BB962C8B-B14F-4D97-AF65-F5344CB8AC3E}">
        <p14:creationId xmlns:p14="http://schemas.microsoft.com/office/powerpoint/2010/main" val="3963520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petervickers/TimeCite"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petervickers/TimeCite" TargetMode="Externa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1.png"/><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9FB09-FF44-7818-2C45-40DFD7101843}"/>
              </a:ext>
            </a:extLst>
          </p:cNvPr>
          <p:cNvSpPr>
            <a:spLocks noGrp="1"/>
          </p:cNvSpPr>
          <p:nvPr>
            <p:ph type="ctrTitle"/>
          </p:nvPr>
        </p:nvSpPr>
        <p:spPr/>
        <p:txBody>
          <a:bodyPr>
            <a:normAutofit fontScale="90000"/>
          </a:bodyPr>
          <a:lstStyle/>
          <a:p>
            <a:r>
              <a:rPr lang="en-US" dirty="0"/>
              <a:t>Comparing Edge-based and Node-based Methods on a Citation Prediction Task</a:t>
            </a:r>
            <a:br>
              <a:rPr lang="en-US" dirty="0"/>
            </a:br>
            <a:r>
              <a:rPr lang="en-US" sz="4400" dirty="0">
                <a:hlinkClick r:id="rId2"/>
              </a:rPr>
              <a:t>https://github.com/petervickers/TimeCite</a:t>
            </a:r>
            <a:endParaRPr lang="en-US" dirty="0"/>
          </a:p>
        </p:txBody>
      </p:sp>
      <p:sp>
        <p:nvSpPr>
          <p:cNvPr id="3" name="Subtitle 2">
            <a:extLst>
              <a:ext uri="{FF2B5EF4-FFF2-40B4-BE49-F238E27FC236}">
                <a16:creationId xmlns:a16="http://schemas.microsoft.com/office/drawing/2014/main" id="{1D7071D3-CC81-FEB4-41A5-329DA47A0619}"/>
              </a:ext>
            </a:extLst>
          </p:cNvPr>
          <p:cNvSpPr>
            <a:spLocks noGrp="1"/>
          </p:cNvSpPr>
          <p:nvPr>
            <p:ph type="subTitle" idx="1"/>
          </p:nvPr>
        </p:nvSpPr>
        <p:spPr/>
        <p:txBody>
          <a:bodyPr/>
          <a:lstStyle/>
          <a:p>
            <a:r>
              <a:rPr lang="en-US" dirty="0"/>
              <a:t>Peter Vickers</a:t>
            </a:r>
          </a:p>
          <a:p>
            <a:r>
              <a:rPr lang="en-US" dirty="0"/>
              <a:t>Kenneth Church</a:t>
            </a:r>
          </a:p>
          <a:p>
            <a:r>
              <a:rPr lang="en-US" dirty="0"/>
              <a:t>Northeastern University</a:t>
            </a:r>
          </a:p>
        </p:txBody>
      </p:sp>
      <p:pic>
        <p:nvPicPr>
          <p:cNvPr id="3074" name="Picture 2" descr="Peter Vickers">
            <a:extLst>
              <a:ext uri="{FF2B5EF4-FFF2-40B4-BE49-F238E27FC236}">
                <a16:creationId xmlns:a16="http://schemas.microsoft.com/office/drawing/2014/main" id="{E87DE5AD-058E-E6C3-608D-8D6B9FDCE9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610" y="3465445"/>
            <a:ext cx="3718127" cy="3224313"/>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a:extLst>
              <a:ext uri="{FF2B5EF4-FFF2-40B4-BE49-F238E27FC236}">
                <a16:creationId xmlns:a16="http://schemas.microsoft.com/office/drawing/2014/main" id="{1E45C1C8-DE36-8C67-B9EB-1BD6B2000B3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a:extLst>
              <a:ext uri="{FF2B5EF4-FFF2-40B4-BE49-F238E27FC236}">
                <a16:creationId xmlns:a16="http://schemas.microsoft.com/office/drawing/2014/main" id="{9345ADF5-A7CF-74C3-4713-5D6D407EEA0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descr="A person in a snowy field&#10;&#10;Description automatically generated">
            <a:extLst>
              <a:ext uri="{FF2B5EF4-FFF2-40B4-BE49-F238E27FC236}">
                <a16:creationId xmlns:a16="http://schemas.microsoft.com/office/drawing/2014/main" id="{2A486A57-97AD-FF01-705F-572D9A3BCC3D}"/>
              </a:ext>
            </a:extLst>
          </p:cNvPr>
          <p:cNvPicPr>
            <a:picLocks noChangeAspect="1"/>
          </p:cNvPicPr>
          <p:nvPr/>
        </p:nvPicPr>
        <p:blipFill>
          <a:blip r:embed="rId4"/>
          <a:stretch>
            <a:fillRect/>
          </a:stretch>
        </p:blipFill>
        <p:spPr>
          <a:xfrm>
            <a:off x="7918315" y="3602038"/>
            <a:ext cx="4123447" cy="3092585"/>
          </a:xfrm>
          <a:prstGeom prst="rect">
            <a:avLst/>
          </a:prstGeom>
        </p:spPr>
      </p:pic>
      <p:pic>
        <p:nvPicPr>
          <p:cNvPr id="12" name="Picture 11">
            <a:extLst>
              <a:ext uri="{FF2B5EF4-FFF2-40B4-BE49-F238E27FC236}">
                <a16:creationId xmlns:a16="http://schemas.microsoft.com/office/drawing/2014/main" id="{F61D89A1-4846-6B54-2676-2BA055E34885}"/>
              </a:ext>
            </a:extLst>
          </p:cNvPr>
          <p:cNvPicPr>
            <a:picLocks noChangeAspect="1"/>
          </p:cNvPicPr>
          <p:nvPr/>
        </p:nvPicPr>
        <p:blipFill>
          <a:blip r:embed="rId5"/>
          <a:stretch>
            <a:fillRect/>
          </a:stretch>
        </p:blipFill>
        <p:spPr>
          <a:xfrm>
            <a:off x="5105400" y="4673600"/>
            <a:ext cx="1981200" cy="1981200"/>
          </a:xfrm>
          <a:prstGeom prst="rect">
            <a:avLst/>
          </a:prstGeom>
        </p:spPr>
      </p:pic>
      <p:pic>
        <p:nvPicPr>
          <p:cNvPr id="13" name="Picture 2">
            <a:extLst>
              <a:ext uri="{FF2B5EF4-FFF2-40B4-BE49-F238E27FC236}">
                <a16:creationId xmlns:a16="http://schemas.microsoft.com/office/drawing/2014/main" id="{662095CB-8A25-D830-F274-174BC1E9EE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12946" y="102285"/>
            <a:ext cx="1828816" cy="1828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176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0" y="0"/>
            <a:ext cx="12192000" cy="642800"/>
          </a:xfrm>
          <a:prstGeom prst="rect">
            <a:avLst/>
          </a:prstGeom>
          <a:solidFill>
            <a:srgbClr val="053E7E"/>
          </a:solidFill>
          <a:ln>
            <a:noFill/>
          </a:ln>
        </p:spPr>
        <p:txBody>
          <a:bodyPr spcFirstLastPara="1" vert="horz" wrap="square" lIns="121900" tIns="60933" rIns="121900" bIns="60933" rtlCol="0" anchor="ctr" anchorCtr="0">
            <a:noAutofit/>
          </a:bodyPr>
          <a:lstStyle/>
          <a:p>
            <a:pPr>
              <a:spcBef>
                <a:spcPts val="0"/>
              </a:spcBef>
            </a:pPr>
            <a:r>
              <a:rPr lang="en" dirty="0">
                <a:solidFill>
                  <a:schemeClr val="lt1"/>
                </a:solidFill>
              </a:rPr>
              <a:t>Semantic Scholar: Significant Effort          </a:t>
            </a:r>
            <a:r>
              <a:rPr lang="en" sz="2800" dirty="0">
                <a:solidFill>
                  <a:schemeClr val="lt1"/>
                </a:solidFill>
              </a:rPr>
              <a:t>(source: Dan Weld)</a:t>
            </a:r>
            <a:endParaRPr dirty="0">
              <a:solidFill>
                <a:schemeClr val="lt1"/>
              </a:solidFill>
            </a:endParaRPr>
          </a:p>
        </p:txBody>
      </p:sp>
      <p:pic>
        <p:nvPicPr>
          <p:cNvPr id="129" name="Google Shape;129;p24" descr="A collage of people&#10;&#10;Description automatically generated with medium confidence"/>
          <p:cNvPicPr preferRelativeResize="0">
            <a:picLocks noGrp="1"/>
          </p:cNvPicPr>
          <p:nvPr>
            <p:ph type="body" idx="1"/>
          </p:nvPr>
        </p:nvPicPr>
        <p:blipFill rotWithShape="1">
          <a:blip r:embed="rId3">
            <a:alphaModFix/>
          </a:blip>
          <a:srcRect/>
          <a:stretch/>
        </p:blipFill>
        <p:spPr>
          <a:xfrm>
            <a:off x="74247" y="703779"/>
            <a:ext cx="11848372" cy="4645987"/>
          </a:xfrm>
          <a:prstGeom prst="rect">
            <a:avLst/>
          </a:prstGeom>
          <a:noFill/>
          <a:ln>
            <a:noFill/>
          </a:ln>
        </p:spPr>
      </p:pic>
      <p:sp>
        <p:nvSpPr>
          <p:cNvPr id="130" name="Google Shape;130;p24"/>
          <p:cNvSpPr txBox="1">
            <a:spLocks noGrp="1"/>
          </p:cNvSpPr>
          <p:nvPr>
            <p:ph type="sldNum" idx="12"/>
          </p:nvPr>
        </p:nvSpPr>
        <p:spPr>
          <a:xfrm>
            <a:off x="11191632" y="4786313"/>
            <a:ext cx="1000369" cy="357188"/>
          </a:xfrm>
          <a:prstGeom prst="rect">
            <a:avLst/>
          </a:prstGeom>
          <a:noFill/>
          <a:ln>
            <a:noFill/>
          </a:ln>
        </p:spPr>
        <p:txBody>
          <a:bodyPr spcFirstLastPara="1" vert="horz" wrap="square" lIns="121900" tIns="60933" rIns="121900" bIns="60933" rtlCol="0" anchor="t" anchorCtr="0">
            <a:noAutofit/>
          </a:bodyPr>
          <a:lstStyle/>
          <a:p>
            <a:pPr algn="l">
              <a:buClr>
                <a:srgbClr val="000000"/>
              </a:buClr>
            </a:pPr>
            <a:fld id="{00000000-1234-1234-1234-123412341234}" type="slidenum">
              <a:rPr lang="en"/>
              <a:pPr algn="l">
                <a:buClr>
                  <a:srgbClr val="000000"/>
                </a:buClr>
              </a:pPr>
              <a:t>10</a:t>
            </a:fld>
            <a:endParaRPr/>
          </a:p>
        </p:txBody>
      </p:sp>
      <p:sp>
        <p:nvSpPr>
          <p:cNvPr id="131" name="Google Shape;131;p24"/>
          <p:cNvSpPr txBox="1"/>
          <p:nvPr/>
        </p:nvSpPr>
        <p:spPr>
          <a:xfrm>
            <a:off x="-224658" y="5470270"/>
            <a:ext cx="6838054" cy="615499"/>
          </a:xfrm>
          <a:prstGeom prst="rect">
            <a:avLst/>
          </a:prstGeom>
          <a:noFill/>
          <a:ln>
            <a:noFill/>
          </a:ln>
        </p:spPr>
        <p:txBody>
          <a:bodyPr spcFirstLastPara="1" wrap="square" lIns="121900" tIns="60933" rIns="121900" bIns="60933" anchor="t" anchorCtr="0">
            <a:spAutoFit/>
          </a:bodyPr>
          <a:lstStyle/>
          <a:p>
            <a:pPr algn="ctr"/>
            <a:r>
              <a:rPr lang="en" sz="3200" dirty="0">
                <a:solidFill>
                  <a:schemeClr val="dk1"/>
                </a:solidFill>
                <a:latin typeface="Arial"/>
                <a:ea typeface="Arial"/>
                <a:cs typeface="Arial"/>
                <a:sym typeface="Arial"/>
              </a:rPr>
              <a:t>50 person team; 7 year project</a:t>
            </a:r>
            <a:endParaRPr dirty="0"/>
          </a:p>
        </p:txBody>
      </p:sp>
      <p:sp>
        <p:nvSpPr>
          <p:cNvPr id="132" name="Google Shape;132;p24"/>
          <p:cNvSpPr txBox="1"/>
          <p:nvPr/>
        </p:nvSpPr>
        <p:spPr>
          <a:xfrm>
            <a:off x="6731438" y="5470270"/>
            <a:ext cx="5460562" cy="1107941"/>
          </a:xfrm>
          <a:prstGeom prst="rect">
            <a:avLst/>
          </a:prstGeom>
          <a:noFill/>
          <a:ln>
            <a:noFill/>
          </a:ln>
        </p:spPr>
        <p:txBody>
          <a:bodyPr spcFirstLastPara="1" wrap="square" lIns="121900" tIns="60933" rIns="121900" bIns="60933" anchor="t" anchorCtr="0">
            <a:spAutoFit/>
          </a:bodyPr>
          <a:lstStyle/>
          <a:p>
            <a:pPr algn="ctr"/>
            <a:r>
              <a:rPr lang="en" sz="3200" dirty="0">
                <a:solidFill>
                  <a:schemeClr val="dk1"/>
                </a:solidFill>
                <a:latin typeface="Arial"/>
                <a:ea typeface="Arial"/>
                <a:cs typeface="Arial"/>
                <a:sym typeface="Arial"/>
              </a:rPr>
              <a:t>207M+ papers; </a:t>
            </a:r>
            <a:r>
              <a:rPr lang="en" sz="3200" dirty="0">
                <a:solidFill>
                  <a:schemeClr val="dk1"/>
                </a:solidFill>
                <a:latin typeface="Arial"/>
                <a:cs typeface="Arial"/>
                <a:sym typeface="Arial"/>
              </a:rPr>
              <a:t>2B Citations</a:t>
            </a:r>
            <a:endParaRPr sz="3200" dirty="0"/>
          </a:p>
          <a:p>
            <a:pPr algn="ctr"/>
            <a:r>
              <a:rPr lang="en" sz="3200" dirty="0">
                <a:solidFill>
                  <a:schemeClr val="dk1"/>
                </a:solidFill>
                <a:latin typeface="Arial"/>
                <a:ea typeface="Arial"/>
                <a:cs typeface="Arial"/>
                <a:sym typeface="Arial"/>
              </a:rPr>
              <a:t>8M+ monthly active users</a:t>
            </a:r>
            <a:endParaRPr sz="3200" dirty="0"/>
          </a:p>
        </p:txBody>
      </p:sp>
    </p:spTree>
    <p:extLst>
      <p:ext uri="{BB962C8B-B14F-4D97-AF65-F5344CB8AC3E}">
        <p14:creationId xmlns:p14="http://schemas.microsoft.com/office/powerpoint/2010/main" val="3870336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t>Assign 200M papers to 100 bins (by time)</a:t>
            </a:r>
            <a:endParaRPr dirty="0"/>
          </a:p>
        </p:txBody>
      </p:sp>
      <p:sp>
        <p:nvSpPr>
          <p:cNvPr id="74" name="Google Shape;74;p16"/>
          <p:cNvSpPr txBox="1">
            <a:spLocks noGrp="1"/>
          </p:cNvSpPr>
          <p:nvPr>
            <p:ph type="body" idx="1"/>
          </p:nvPr>
        </p:nvSpPr>
        <p:spPr>
          <a:xfrm>
            <a:off x="415600" y="1394551"/>
            <a:ext cx="11360800" cy="4555200"/>
          </a:xfrm>
          <a:prstGeom prst="rect">
            <a:avLst/>
          </a:prstGeom>
        </p:spPr>
        <p:txBody>
          <a:bodyPr spcFirstLastPara="1" vert="horz" wrap="square" lIns="121900" tIns="121900" rIns="121900" bIns="121900" rtlCol="0" anchor="t" anchorCtr="0">
            <a:normAutofit/>
          </a:bodyPr>
          <a:lstStyle/>
          <a:p>
            <a:pPr>
              <a:lnSpc>
                <a:spcPct val="125454"/>
              </a:lnSpc>
              <a:buChar char="-"/>
            </a:pPr>
            <a:r>
              <a:rPr lang="en-GB" dirty="0"/>
              <a:t>Sort 200M papers by publication date</a:t>
            </a:r>
          </a:p>
          <a:p>
            <a:pPr>
              <a:lnSpc>
                <a:spcPct val="125454"/>
              </a:lnSpc>
              <a:buChar char="-"/>
            </a:pPr>
            <a:r>
              <a:rPr lang="en-GB" dirty="0"/>
              <a:t>Output: Split papers into 100 bins, with 2M papers/bin</a:t>
            </a:r>
          </a:p>
          <a:p>
            <a:pPr>
              <a:lnSpc>
                <a:spcPct val="125454"/>
              </a:lnSpc>
              <a:buChar char="-"/>
            </a:pPr>
            <a:r>
              <a:rPr lang="en-GB" dirty="0"/>
              <a:t>Because of exponential growth </a:t>
            </a:r>
          </a:p>
          <a:p>
            <a:pPr lvl="1">
              <a:lnSpc>
                <a:spcPct val="125454"/>
              </a:lnSpc>
              <a:buChar char="-"/>
            </a:pPr>
            <a:r>
              <a:rPr lang="en-GB" dirty="0"/>
              <a:t>(literature doubles every 9 years)</a:t>
            </a:r>
          </a:p>
          <a:p>
            <a:pPr lvl="1">
              <a:lnSpc>
                <a:spcPct val="125454"/>
              </a:lnSpc>
              <a:buChar char="-"/>
            </a:pPr>
            <a:r>
              <a:rPr lang="en-GB" dirty="0"/>
              <a:t>older bins span more time, and</a:t>
            </a:r>
          </a:p>
          <a:p>
            <a:pPr lvl="1">
              <a:lnSpc>
                <a:spcPct val="125454"/>
              </a:lnSpc>
              <a:buChar char="-"/>
            </a:pPr>
            <a:r>
              <a:rPr lang="en-GB" dirty="0"/>
              <a:t>newer bins span less time</a:t>
            </a:r>
          </a:p>
        </p:txBody>
      </p:sp>
      <p:grpSp>
        <p:nvGrpSpPr>
          <p:cNvPr id="75" name="Google Shape;75;p16"/>
          <p:cNvGrpSpPr/>
          <p:nvPr/>
        </p:nvGrpSpPr>
        <p:grpSpPr>
          <a:xfrm>
            <a:off x="9238173" y="4445367"/>
            <a:ext cx="1048847" cy="981623"/>
            <a:chOff x="6435507" y="2702575"/>
            <a:chExt cx="10323300" cy="736217"/>
          </a:xfrm>
        </p:grpSpPr>
        <p:sp>
          <p:nvSpPr>
            <p:cNvPr id="76" name="Google Shape;76;p16"/>
            <p:cNvSpPr/>
            <p:nvPr/>
          </p:nvSpPr>
          <p:spPr>
            <a:xfrm>
              <a:off x="6807650" y="3079475"/>
              <a:ext cx="2349300" cy="133500"/>
            </a:xfrm>
            <a:prstGeom prst="rect">
              <a:avLst/>
            </a:prstGeom>
            <a:solidFill>
              <a:srgbClr val="085631"/>
            </a:solidFill>
            <a:ln>
              <a:noFill/>
            </a:ln>
          </p:spPr>
          <p:txBody>
            <a:bodyPr spcFirstLastPara="1" wrap="square" lIns="121900" tIns="121900" rIns="121900" bIns="121900" anchor="ctr" anchorCtr="0">
              <a:noAutofit/>
            </a:bodyPr>
            <a:lstStyle/>
            <a:p>
              <a:endParaRPr sz="2400"/>
            </a:p>
          </p:txBody>
        </p:sp>
        <p:grpSp>
          <p:nvGrpSpPr>
            <p:cNvPr id="77" name="Google Shape;77;p16"/>
            <p:cNvGrpSpPr/>
            <p:nvPr/>
          </p:nvGrpSpPr>
          <p:grpSpPr>
            <a:xfrm>
              <a:off x="6435507" y="2702575"/>
              <a:ext cx="10323300" cy="736217"/>
              <a:chOff x="6435507" y="2702575"/>
              <a:chExt cx="10323300" cy="736217"/>
            </a:xfrm>
          </p:grpSpPr>
          <p:cxnSp>
            <p:nvCxnSpPr>
              <p:cNvPr id="78" name="Google Shape;78;p16"/>
              <p:cNvCxnSpPr/>
              <p:nvPr/>
            </p:nvCxnSpPr>
            <p:spPr>
              <a:xfrm rot="10800000">
                <a:off x="7245212" y="3079392"/>
                <a:ext cx="0" cy="359400"/>
              </a:xfrm>
              <a:prstGeom prst="straightConnector1">
                <a:avLst/>
              </a:prstGeom>
              <a:noFill/>
              <a:ln w="9525" cap="flat" cmpd="sng">
                <a:solidFill>
                  <a:srgbClr val="000000"/>
                </a:solidFill>
                <a:prstDash val="solid"/>
                <a:round/>
                <a:headEnd type="none" w="sm" len="sm"/>
                <a:tailEnd type="none" w="sm" len="sm"/>
              </a:ln>
            </p:spPr>
          </p:cxnSp>
          <p:sp>
            <p:nvSpPr>
              <p:cNvPr id="79" name="Google Shape;79;p16"/>
              <p:cNvSpPr txBox="1"/>
              <p:nvPr/>
            </p:nvSpPr>
            <p:spPr>
              <a:xfrm>
                <a:off x="6435507" y="2702575"/>
                <a:ext cx="10323300" cy="3714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n-GB" sz="1600" b="1">
                    <a:latin typeface="Roboto"/>
                    <a:ea typeface="Roboto"/>
                    <a:cs typeface="Roboto"/>
                    <a:sym typeface="Roboto"/>
                  </a:rPr>
                  <a:t>Bin 99</a:t>
                </a:r>
                <a:endParaRPr sz="1600" b="1">
                  <a:latin typeface="Roboto"/>
                  <a:ea typeface="Roboto"/>
                  <a:cs typeface="Roboto"/>
                  <a:sym typeface="Roboto"/>
                </a:endParaRPr>
              </a:p>
            </p:txBody>
          </p:sp>
        </p:grpSp>
      </p:grpSp>
      <p:grpSp>
        <p:nvGrpSpPr>
          <p:cNvPr id="80" name="Google Shape;80;p16"/>
          <p:cNvGrpSpPr/>
          <p:nvPr/>
        </p:nvGrpSpPr>
        <p:grpSpPr>
          <a:xfrm>
            <a:off x="665535" y="4638060"/>
            <a:ext cx="3315971" cy="978899"/>
            <a:chOff x="495991" y="2852490"/>
            <a:chExt cx="2395009" cy="734174"/>
          </a:xfrm>
        </p:grpSpPr>
        <p:sp>
          <p:nvSpPr>
            <p:cNvPr id="81" name="Google Shape;81;p16"/>
            <p:cNvSpPr/>
            <p:nvPr/>
          </p:nvSpPr>
          <p:spPr>
            <a:xfrm>
              <a:off x="932600" y="3079475"/>
              <a:ext cx="1958400" cy="133500"/>
            </a:xfrm>
            <a:prstGeom prst="rect">
              <a:avLst/>
            </a:prstGeom>
            <a:solidFill>
              <a:srgbClr val="0E9453"/>
            </a:solidFill>
            <a:ln>
              <a:noFill/>
            </a:ln>
          </p:spPr>
          <p:txBody>
            <a:bodyPr spcFirstLastPara="1" wrap="square" lIns="121900" tIns="121900" rIns="121900" bIns="121900" anchor="ctr" anchorCtr="0">
              <a:noAutofit/>
            </a:bodyPr>
            <a:lstStyle/>
            <a:p>
              <a:endParaRPr sz="2400"/>
            </a:p>
          </p:txBody>
        </p:sp>
        <p:grpSp>
          <p:nvGrpSpPr>
            <p:cNvPr id="82" name="Google Shape;82;p16"/>
            <p:cNvGrpSpPr/>
            <p:nvPr/>
          </p:nvGrpSpPr>
          <p:grpSpPr>
            <a:xfrm>
              <a:off x="495991" y="2852490"/>
              <a:ext cx="871200" cy="734174"/>
              <a:chOff x="495991" y="2852490"/>
              <a:chExt cx="871200" cy="734174"/>
            </a:xfrm>
          </p:grpSpPr>
          <p:sp>
            <p:nvSpPr>
              <p:cNvPr id="83" name="Google Shape;83;p16"/>
              <p:cNvSpPr txBox="1"/>
              <p:nvPr/>
            </p:nvSpPr>
            <p:spPr>
              <a:xfrm>
                <a:off x="495991" y="3215263"/>
                <a:ext cx="871200" cy="3714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n-GB" sz="1600" b="1" dirty="0">
                    <a:latin typeface="Roboto"/>
                    <a:ea typeface="Roboto"/>
                    <a:cs typeface="Roboto"/>
                    <a:sym typeface="Roboto"/>
                  </a:rPr>
                  <a:t> Bin 0</a:t>
                </a:r>
                <a:endParaRPr sz="1600" b="1" dirty="0">
                  <a:latin typeface="Roboto"/>
                  <a:ea typeface="Roboto"/>
                  <a:cs typeface="Roboto"/>
                  <a:sym typeface="Roboto"/>
                </a:endParaRPr>
              </a:p>
            </p:txBody>
          </p:sp>
          <p:cxnSp>
            <p:nvCxnSpPr>
              <p:cNvPr id="84" name="Google Shape;84;p16"/>
              <p:cNvCxnSpPr/>
              <p:nvPr/>
            </p:nvCxnSpPr>
            <p:spPr>
              <a:xfrm>
                <a:off x="927225" y="2852490"/>
                <a:ext cx="0" cy="359400"/>
              </a:xfrm>
              <a:prstGeom prst="straightConnector1">
                <a:avLst/>
              </a:prstGeom>
              <a:noFill/>
              <a:ln w="9525" cap="flat" cmpd="sng">
                <a:solidFill>
                  <a:srgbClr val="000000"/>
                </a:solidFill>
                <a:prstDash val="solid"/>
                <a:round/>
                <a:headEnd type="none" w="sm" len="sm"/>
                <a:tailEnd type="none" w="sm" len="sm"/>
              </a:ln>
            </p:spPr>
          </p:cxnSp>
        </p:grpSp>
      </p:grpSp>
      <p:sp>
        <p:nvSpPr>
          <p:cNvPr id="85" name="Google Shape;85;p16"/>
          <p:cNvSpPr/>
          <p:nvPr/>
        </p:nvSpPr>
        <p:spPr>
          <a:xfrm>
            <a:off x="5619449" y="4940675"/>
            <a:ext cx="1300639" cy="178000"/>
          </a:xfrm>
          <a:prstGeom prst="rect">
            <a:avLst/>
          </a:prstGeom>
          <a:solidFill>
            <a:srgbClr val="0E9453"/>
          </a:solidFill>
          <a:ln>
            <a:noFill/>
          </a:ln>
        </p:spPr>
        <p:txBody>
          <a:bodyPr spcFirstLastPara="1" wrap="square" lIns="121900" tIns="121900" rIns="121900" bIns="121900" anchor="ctr" anchorCtr="0">
            <a:noAutofit/>
          </a:bodyPr>
          <a:lstStyle/>
          <a:p>
            <a:endParaRPr sz="2400"/>
          </a:p>
        </p:txBody>
      </p:sp>
      <p:sp>
        <p:nvSpPr>
          <p:cNvPr id="86" name="Google Shape;86;p16"/>
          <p:cNvSpPr/>
          <p:nvPr/>
        </p:nvSpPr>
        <p:spPr>
          <a:xfrm>
            <a:off x="3981667" y="4947800"/>
            <a:ext cx="1744400" cy="178000"/>
          </a:xfrm>
          <a:prstGeom prst="rect">
            <a:avLst/>
          </a:prstGeom>
          <a:solidFill>
            <a:srgbClr val="085631"/>
          </a:solidFill>
          <a:ln>
            <a:noFill/>
          </a:ln>
        </p:spPr>
        <p:txBody>
          <a:bodyPr spcFirstLastPara="1" wrap="square" lIns="121900" tIns="121900" rIns="121900" bIns="121900" anchor="ctr" anchorCtr="0">
            <a:noAutofit/>
          </a:bodyPr>
          <a:lstStyle/>
          <a:p>
            <a:endParaRPr sz="2400"/>
          </a:p>
        </p:txBody>
      </p:sp>
      <p:grpSp>
        <p:nvGrpSpPr>
          <p:cNvPr id="87" name="Google Shape;87;p16"/>
          <p:cNvGrpSpPr/>
          <p:nvPr/>
        </p:nvGrpSpPr>
        <p:grpSpPr>
          <a:xfrm>
            <a:off x="8611351" y="4947784"/>
            <a:ext cx="410741" cy="479200"/>
            <a:chOff x="2890952" y="3079467"/>
            <a:chExt cx="1958400" cy="359400"/>
          </a:xfrm>
        </p:grpSpPr>
        <p:sp>
          <p:nvSpPr>
            <p:cNvPr id="88" name="Google Shape;88;p16"/>
            <p:cNvSpPr/>
            <p:nvPr/>
          </p:nvSpPr>
          <p:spPr>
            <a:xfrm>
              <a:off x="2890952" y="3079475"/>
              <a:ext cx="1958400" cy="133500"/>
            </a:xfrm>
            <a:prstGeom prst="rect">
              <a:avLst/>
            </a:prstGeom>
            <a:solidFill>
              <a:srgbClr val="085631"/>
            </a:solidFill>
            <a:ln>
              <a:noFill/>
            </a:ln>
          </p:spPr>
          <p:txBody>
            <a:bodyPr spcFirstLastPara="1" wrap="square" lIns="121900" tIns="121900" rIns="121900" bIns="121900" anchor="ctr" anchorCtr="0">
              <a:noAutofit/>
            </a:bodyPr>
            <a:lstStyle/>
            <a:p>
              <a:endParaRPr sz="2400"/>
            </a:p>
          </p:txBody>
        </p:sp>
        <p:cxnSp>
          <p:nvCxnSpPr>
            <p:cNvPr id="89" name="Google Shape;89;p16"/>
            <p:cNvCxnSpPr/>
            <p:nvPr/>
          </p:nvCxnSpPr>
          <p:spPr>
            <a:xfrm rot="10800000">
              <a:off x="2895273" y="3079467"/>
              <a:ext cx="0" cy="359400"/>
            </a:xfrm>
            <a:prstGeom prst="straightConnector1">
              <a:avLst/>
            </a:prstGeom>
            <a:noFill/>
            <a:ln w="9525" cap="flat" cmpd="sng">
              <a:solidFill>
                <a:srgbClr val="000000"/>
              </a:solidFill>
              <a:prstDash val="solid"/>
              <a:round/>
              <a:headEnd type="none" w="sm" len="sm"/>
              <a:tailEnd type="none" w="sm" len="sm"/>
            </a:ln>
          </p:spPr>
        </p:cxnSp>
      </p:grpSp>
      <p:cxnSp>
        <p:nvCxnSpPr>
          <p:cNvPr id="90" name="Google Shape;90;p16"/>
          <p:cNvCxnSpPr/>
          <p:nvPr/>
        </p:nvCxnSpPr>
        <p:spPr>
          <a:xfrm rot="10800000">
            <a:off x="3981663" y="4947811"/>
            <a:ext cx="0" cy="479200"/>
          </a:xfrm>
          <a:prstGeom prst="straightConnector1">
            <a:avLst/>
          </a:prstGeom>
          <a:noFill/>
          <a:ln w="9525" cap="flat" cmpd="sng">
            <a:solidFill>
              <a:srgbClr val="000000"/>
            </a:solidFill>
            <a:prstDash val="solid"/>
            <a:round/>
            <a:headEnd type="none" w="sm" len="sm"/>
            <a:tailEnd type="none" w="sm" len="sm"/>
          </a:ln>
        </p:spPr>
      </p:cxnSp>
      <p:grpSp>
        <p:nvGrpSpPr>
          <p:cNvPr id="91" name="Google Shape;91;p16"/>
          <p:cNvGrpSpPr/>
          <p:nvPr/>
        </p:nvGrpSpPr>
        <p:grpSpPr>
          <a:xfrm>
            <a:off x="9022114" y="4568327"/>
            <a:ext cx="298308" cy="550547"/>
            <a:chOff x="4808316" y="2800065"/>
            <a:chExt cx="1999386" cy="412910"/>
          </a:xfrm>
        </p:grpSpPr>
        <p:sp>
          <p:nvSpPr>
            <p:cNvPr id="92" name="Google Shape;92;p16"/>
            <p:cNvSpPr/>
            <p:nvPr/>
          </p:nvSpPr>
          <p:spPr>
            <a:xfrm>
              <a:off x="4849302" y="3079475"/>
              <a:ext cx="1958400" cy="133500"/>
            </a:xfrm>
            <a:prstGeom prst="rect">
              <a:avLst/>
            </a:prstGeom>
            <a:solidFill>
              <a:srgbClr val="0E9453"/>
            </a:solidFill>
            <a:ln>
              <a:noFill/>
            </a:ln>
          </p:spPr>
          <p:txBody>
            <a:bodyPr spcFirstLastPara="1" wrap="square" lIns="121900" tIns="121900" rIns="121900" bIns="121900" anchor="ctr" anchorCtr="0">
              <a:noAutofit/>
            </a:bodyPr>
            <a:lstStyle/>
            <a:p>
              <a:endParaRPr sz="2400"/>
            </a:p>
          </p:txBody>
        </p:sp>
        <p:grpSp>
          <p:nvGrpSpPr>
            <p:cNvPr id="93" name="Google Shape;93;p16"/>
            <p:cNvGrpSpPr/>
            <p:nvPr/>
          </p:nvGrpSpPr>
          <p:grpSpPr>
            <a:xfrm>
              <a:off x="4808316" y="2800065"/>
              <a:ext cx="92400" cy="411825"/>
              <a:chOff x="845575" y="2563700"/>
              <a:chExt cx="92400" cy="411825"/>
            </a:xfrm>
          </p:grpSpPr>
          <p:sp>
            <p:nvSpPr>
              <p:cNvPr id="94" name="Google Shape;94;p16"/>
              <p:cNvSpPr/>
              <p:nvPr/>
            </p:nvSpPr>
            <p:spPr>
              <a:xfrm>
                <a:off x="845575" y="2563700"/>
                <a:ext cx="92400" cy="92400"/>
              </a:xfrm>
              <a:prstGeom prst="ellipse">
                <a:avLst/>
              </a:prstGeom>
              <a:solidFill>
                <a:srgbClr val="000000"/>
              </a:solidFill>
              <a:ln>
                <a:noFill/>
              </a:ln>
            </p:spPr>
            <p:txBody>
              <a:bodyPr spcFirstLastPara="1" wrap="square" lIns="121900" tIns="121900" rIns="121900" bIns="121900" anchor="ctr" anchorCtr="0">
                <a:noAutofit/>
              </a:bodyPr>
              <a:lstStyle/>
              <a:p>
                <a:endParaRPr sz="2400"/>
              </a:p>
            </p:txBody>
          </p:sp>
          <p:cxnSp>
            <p:nvCxnSpPr>
              <p:cNvPr id="95" name="Google Shape;95;p16"/>
              <p:cNvCxnSpPr/>
              <p:nvPr/>
            </p:nvCxnSpPr>
            <p:spPr>
              <a:xfrm>
                <a:off x="891775" y="2616125"/>
                <a:ext cx="0" cy="359400"/>
              </a:xfrm>
              <a:prstGeom prst="straightConnector1">
                <a:avLst/>
              </a:prstGeom>
              <a:noFill/>
              <a:ln w="9525" cap="flat" cmpd="sng">
                <a:solidFill>
                  <a:srgbClr val="000000"/>
                </a:solidFill>
                <a:prstDash val="solid"/>
                <a:round/>
                <a:headEnd type="none" w="sm" len="sm"/>
                <a:tailEnd type="none" w="sm" len="sm"/>
              </a:ln>
            </p:spPr>
          </p:cxnSp>
        </p:grpSp>
      </p:grpSp>
      <p:sp>
        <p:nvSpPr>
          <p:cNvPr id="96" name="Google Shape;96;p16"/>
          <p:cNvSpPr txBox="1"/>
          <p:nvPr/>
        </p:nvSpPr>
        <p:spPr>
          <a:xfrm>
            <a:off x="7313533" y="4754600"/>
            <a:ext cx="1048800" cy="178000"/>
          </a:xfrm>
          <a:prstGeom prst="rect">
            <a:avLst/>
          </a:prstGeom>
          <a:noFill/>
          <a:ln>
            <a:noFill/>
          </a:ln>
        </p:spPr>
        <p:txBody>
          <a:bodyPr spcFirstLastPara="1" wrap="square" lIns="121900" tIns="121900" rIns="121900" bIns="121900" anchor="t" anchorCtr="0">
            <a:noAutofit/>
          </a:bodyPr>
          <a:lstStyle/>
          <a:p>
            <a:r>
              <a:rPr lang="en-GB" sz="2400"/>
              <a:t>………</a:t>
            </a:r>
            <a:endParaRPr sz="2400"/>
          </a:p>
        </p:txBody>
      </p:sp>
      <p:sp>
        <p:nvSpPr>
          <p:cNvPr id="97" name="Google Shape;97;p16"/>
          <p:cNvSpPr txBox="1"/>
          <p:nvPr/>
        </p:nvSpPr>
        <p:spPr>
          <a:xfrm>
            <a:off x="4853867" y="5504551"/>
            <a:ext cx="1744400" cy="332800"/>
          </a:xfrm>
          <a:prstGeom prst="rect">
            <a:avLst/>
          </a:prstGeom>
          <a:noFill/>
          <a:ln>
            <a:noFill/>
          </a:ln>
        </p:spPr>
        <p:txBody>
          <a:bodyPr spcFirstLastPara="1" wrap="square" lIns="121900" tIns="121900" rIns="121900" bIns="121900" anchor="t" anchorCtr="0">
            <a:noAutofit/>
          </a:bodyPr>
          <a:lstStyle/>
          <a:p>
            <a:r>
              <a:rPr lang="en-GB" sz="2400"/>
              <a:t>Time</a:t>
            </a:r>
            <a:endParaRPr sz="2400"/>
          </a:p>
        </p:txBody>
      </p:sp>
      <p:cxnSp>
        <p:nvCxnSpPr>
          <p:cNvPr id="98" name="Google Shape;98;p16"/>
          <p:cNvCxnSpPr/>
          <p:nvPr/>
        </p:nvCxnSpPr>
        <p:spPr>
          <a:xfrm>
            <a:off x="5557867" y="5837367"/>
            <a:ext cx="336400" cy="0"/>
          </a:xfrm>
          <a:prstGeom prst="straightConnector1">
            <a:avLst/>
          </a:prstGeom>
          <a:noFill/>
          <a:ln w="9525" cap="flat" cmpd="sng">
            <a:solidFill>
              <a:schemeClr val="dk2"/>
            </a:solidFill>
            <a:prstDash val="solid"/>
            <a:round/>
            <a:headEnd type="none" w="med" len="med"/>
            <a:tailEnd type="triangle" w="med" len="med"/>
          </a:ln>
        </p:spPr>
      </p:cxnSp>
      <p:cxnSp>
        <p:nvCxnSpPr>
          <p:cNvPr id="99" name="Google Shape;99;p16"/>
          <p:cNvCxnSpPr/>
          <p:nvPr/>
        </p:nvCxnSpPr>
        <p:spPr>
          <a:xfrm rot="10800000">
            <a:off x="5726057" y="4603984"/>
            <a:ext cx="0" cy="479200"/>
          </a:xfrm>
          <a:prstGeom prst="straightConnector1">
            <a:avLst/>
          </a:prstGeom>
          <a:noFill/>
          <a:ln w="9525" cap="flat" cmpd="sng">
            <a:solidFill>
              <a:srgbClr val="000000"/>
            </a:solidFill>
            <a:prstDash val="solid"/>
            <a:round/>
            <a:headEnd type="none" w="sm" len="sm"/>
            <a:tailEnd type="none" w="sm" len="sm"/>
          </a:ln>
        </p:spPr>
      </p:cxnSp>
      <p:pic>
        <p:nvPicPr>
          <p:cNvPr id="2" name="Google Shape;613;p55">
            <a:extLst>
              <a:ext uri="{FF2B5EF4-FFF2-40B4-BE49-F238E27FC236}">
                <a16:creationId xmlns:a16="http://schemas.microsoft.com/office/drawing/2014/main" id="{CD3743AB-8F90-C7CC-583E-9F1EF0DFAD95}"/>
              </a:ext>
            </a:extLst>
          </p:cNvPr>
          <p:cNvPicPr preferRelativeResize="0"/>
          <p:nvPr/>
        </p:nvPicPr>
        <p:blipFill>
          <a:blip r:embed="rId3">
            <a:alphaModFix/>
          </a:blip>
          <a:stretch>
            <a:fillRect/>
          </a:stretch>
        </p:blipFill>
        <p:spPr>
          <a:xfrm>
            <a:off x="9320422" y="1005884"/>
            <a:ext cx="2890911" cy="3401899"/>
          </a:xfrm>
          <a:prstGeom prst="rect">
            <a:avLst/>
          </a:prstGeom>
          <a:noFill/>
          <a:ln>
            <a:noFill/>
          </a:ln>
        </p:spPr>
      </p:pic>
      <p:sp>
        <p:nvSpPr>
          <p:cNvPr id="3" name="Slide Number Placeholder 2">
            <a:extLst>
              <a:ext uri="{FF2B5EF4-FFF2-40B4-BE49-F238E27FC236}">
                <a16:creationId xmlns:a16="http://schemas.microsoft.com/office/drawing/2014/main" id="{E62B6088-B323-7027-E6A3-FFBF643EBCFF}"/>
              </a:ext>
            </a:extLst>
          </p:cNvPr>
          <p:cNvSpPr>
            <a:spLocks noGrp="1"/>
          </p:cNvSpPr>
          <p:nvPr>
            <p:ph type="sldNum" idx="12"/>
          </p:nvPr>
        </p:nvSpPr>
        <p:spPr/>
        <p:txBody>
          <a:bodyPr/>
          <a:lstStyle/>
          <a:p>
            <a:fld id="{00000000-1234-1234-1234-123412341234}" type="slidenum">
              <a:rPr lang="en-GB" smtClean="0"/>
              <a:pPr/>
              <a:t>11</a:t>
            </a:fld>
            <a:endParaRPr lang="en-GB"/>
          </a:p>
        </p:txBody>
      </p:sp>
    </p:spTree>
    <p:extLst>
      <p:ext uri="{BB962C8B-B14F-4D97-AF65-F5344CB8AC3E}">
        <p14:creationId xmlns:p14="http://schemas.microsoft.com/office/powerpoint/2010/main" val="1020860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5C399E-57DC-8294-1B64-7A8BA10072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667582-C690-D027-93B2-612BE0AA2EA4}"/>
              </a:ext>
            </a:extLst>
          </p:cNvPr>
          <p:cNvSpPr>
            <a:spLocks noGrp="1"/>
          </p:cNvSpPr>
          <p:nvPr>
            <p:ph type="title"/>
          </p:nvPr>
        </p:nvSpPr>
        <p:spPr/>
        <p:txBody>
          <a:bodyPr/>
          <a:lstStyle/>
          <a:p>
            <a:r>
              <a:rPr lang="en-US" dirty="0"/>
              <a:t>Agenda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06EAA1B-CBDB-0B82-0602-FD05418B559B}"/>
                  </a:ext>
                </a:extLst>
              </p:cNvPr>
              <p:cNvSpPr>
                <a:spLocks noGrp="1"/>
              </p:cNvSpPr>
              <p:nvPr>
                <p:ph sz="half" idx="1"/>
              </p:nvPr>
            </p:nvSpPr>
            <p:spPr/>
            <p:txBody>
              <a:bodyPr>
                <a:normAutofit/>
              </a:bodyPr>
              <a:lstStyle/>
              <a:p>
                <a:pPr>
                  <a:buFont typeface="Wingdings" pitchFamily="2" charset="2"/>
                  <a:buChar char="ü"/>
                </a:pPr>
                <a:r>
                  <a:rPr lang="en-US" dirty="0">
                    <a:solidFill>
                      <a:schemeClr val="bg2">
                        <a:lumMod val="90000"/>
                      </a:schemeClr>
                    </a:solidFill>
                  </a:rPr>
                  <a:t>Data from Semantic Scholar</a:t>
                </a:r>
              </a:p>
              <a:p>
                <a:pPr>
                  <a:buFont typeface="Wingdings" pitchFamily="2" charset="2"/>
                  <a:buChar char="ü"/>
                </a:pPr>
                <a:r>
                  <a:rPr lang="en-US" dirty="0">
                    <a:solidFill>
                      <a:schemeClr val="bg2">
                        <a:lumMod val="90000"/>
                      </a:schemeClr>
                    </a:solidFill>
                  </a:rPr>
                  <a:t>Binning by Time</a:t>
                </a:r>
              </a:p>
              <a:p>
                <a:pPr>
                  <a:buFont typeface="Wingdings" pitchFamily="2" charset="2"/>
                  <a:buChar char="Ø"/>
                </a:pPr>
                <a:r>
                  <a:rPr lang="en-US" b="1" dirty="0"/>
                  <a:t>Time Cite Benchmark</a:t>
                </a:r>
              </a:p>
              <a:p>
                <a:r>
                  <a:rPr lang="en-US" sz="2800" dirty="0"/>
                  <a:t>Prediction Task: </a:t>
                </a:r>
              </a:p>
              <a:p>
                <a:pPr lvl="1"/>
                <a:r>
                  <a:rPr lang="en-US" dirty="0"/>
                  <a:t>Does paper </a:t>
                </a:r>
                <a14:m>
                  <m:oMath xmlns:m="http://schemas.openxmlformats.org/officeDocument/2006/math">
                    <m:r>
                      <a:rPr lang="en-US" i="1" dirty="0" smtClean="0">
                        <a:latin typeface="Cambria Math" panose="02040503050406030204" pitchFamily="18" charset="0"/>
                      </a:rPr>
                      <m:t>𝑎</m:t>
                    </m:r>
                  </m:oMath>
                </a14:m>
                <a:r>
                  <a:rPr lang="en-US" dirty="0"/>
                  <a:t> cite paper </a:t>
                </a:r>
                <a14:m>
                  <m:oMath xmlns:m="http://schemas.openxmlformats.org/officeDocument/2006/math">
                    <m:r>
                      <a:rPr lang="en-US" i="1" dirty="0" smtClean="0">
                        <a:latin typeface="Cambria Math" panose="02040503050406030204" pitchFamily="18" charset="0"/>
                      </a:rPr>
                      <m:t>𝑏</m:t>
                    </m:r>
                  </m:oMath>
                </a14:m>
                <a:r>
                  <a:rPr lang="en-US" dirty="0"/>
                  <a:t>?</a:t>
                </a:r>
              </a:p>
              <a:p>
                <a:r>
                  <a:rPr lang="en-US" sz="2800" dirty="0"/>
                  <a:t>Causal Splits:</a:t>
                </a:r>
              </a:p>
              <a:p>
                <a:pPr lvl="1"/>
                <a:r>
                  <a:rPr lang="en-US" dirty="0"/>
                  <a:t>Train on bins 0 to </a:t>
                </a:r>
                <a14:m>
                  <m:oMath xmlns:m="http://schemas.openxmlformats.org/officeDocument/2006/math">
                    <m:r>
                      <a:rPr lang="en-US" i="1" dirty="0" smtClean="0">
                        <a:latin typeface="Cambria Math" panose="02040503050406030204" pitchFamily="18" charset="0"/>
                      </a:rPr>
                      <m:t>𝑡</m:t>
                    </m:r>
                  </m:oMath>
                </a14:m>
                <a:endParaRPr lang="en-US" dirty="0"/>
              </a:p>
              <a:p>
                <a:pPr lvl="1"/>
                <a:r>
                  <a:rPr lang="en-US" dirty="0"/>
                  <a:t>Test on bin </a:t>
                </a:r>
                <a14:m>
                  <m:oMath xmlns:m="http://schemas.openxmlformats.org/officeDocument/2006/math">
                    <m:r>
                      <a:rPr lang="en-US" i="1" dirty="0" smtClean="0">
                        <a:latin typeface="Cambria Math" panose="02040503050406030204" pitchFamily="18" charset="0"/>
                      </a:rPr>
                      <m:t>𝑡</m:t>
                    </m:r>
                    <m:r>
                      <a:rPr lang="en-US" i="1" dirty="0" smtClean="0">
                        <a:latin typeface="Cambria Math" panose="02040503050406030204" pitchFamily="18" charset="0"/>
                      </a:rPr>
                      <m:t>+</m:t>
                    </m:r>
                    <m:r>
                      <a:rPr lang="en-US" i="1" dirty="0" smtClean="0">
                        <a:latin typeface="Cambria Math" panose="02040503050406030204" pitchFamily="18" charset="0"/>
                      </a:rPr>
                      <m:t>h</m:t>
                    </m:r>
                  </m:oMath>
                </a14:m>
                <a:r>
                  <a:rPr lang="en-US" dirty="0"/>
                  <a:t> </a:t>
                </a:r>
              </a:p>
              <a:p>
                <a:endParaRPr lang="en-US" dirty="0"/>
              </a:p>
              <a:p>
                <a:endParaRPr lang="en-US" dirty="0"/>
              </a:p>
            </p:txBody>
          </p:sp>
        </mc:Choice>
        <mc:Fallback>
          <p:sp>
            <p:nvSpPr>
              <p:cNvPr id="3" name="Content Placeholder 2">
                <a:extLst>
                  <a:ext uri="{FF2B5EF4-FFF2-40B4-BE49-F238E27FC236}">
                    <a16:creationId xmlns:a16="http://schemas.microsoft.com/office/drawing/2014/main" id="{306EAA1B-CBDB-0B82-0602-FD05418B559B}"/>
                  </a:ext>
                </a:extLst>
              </p:cNvPr>
              <p:cNvSpPr>
                <a:spLocks noGrp="1" noRot="1" noChangeAspect="1" noMove="1" noResize="1" noEditPoints="1" noAdjustHandles="1" noChangeArrowheads="1" noChangeShapeType="1" noTextEdit="1"/>
              </p:cNvSpPr>
              <p:nvPr>
                <p:ph sz="half" idx="1"/>
              </p:nvPr>
            </p:nvSpPr>
            <p:spPr>
              <a:blipFill>
                <a:blip r:embed="rId2"/>
                <a:stretch>
                  <a:fillRect l="-2200" t="-2326"/>
                </a:stretch>
              </a:blipFill>
            </p:spPr>
            <p:txBody>
              <a:bodyPr/>
              <a:lstStyle/>
              <a:p>
                <a:r>
                  <a:rPr lang="en-US">
                    <a:noFill/>
                  </a:rPr>
                  <a:t> </a:t>
                </a:r>
              </a:p>
            </p:txBody>
          </p:sp>
        </mc:Fallback>
      </mc:AlternateContent>
      <p:sp>
        <p:nvSpPr>
          <p:cNvPr id="5" name="Content Placeholder 4">
            <a:extLst>
              <a:ext uri="{FF2B5EF4-FFF2-40B4-BE49-F238E27FC236}">
                <a16:creationId xmlns:a16="http://schemas.microsoft.com/office/drawing/2014/main" id="{77318566-C6CD-7525-50E1-F2119D58B2F9}"/>
              </a:ext>
            </a:extLst>
          </p:cNvPr>
          <p:cNvSpPr>
            <a:spLocks noGrp="1"/>
          </p:cNvSpPr>
          <p:nvPr>
            <p:ph sz="half" idx="2"/>
          </p:nvPr>
        </p:nvSpPr>
        <p:spPr/>
        <p:txBody>
          <a:bodyPr>
            <a:normAutofit/>
          </a:bodyPr>
          <a:lstStyle/>
          <a:p>
            <a:r>
              <a:rPr lang="en-US" dirty="0"/>
              <a:t>Methods:</a:t>
            </a:r>
          </a:p>
          <a:p>
            <a:pPr lvl="1"/>
            <a:r>
              <a:rPr lang="en-US" dirty="0"/>
              <a:t>Node-based: </a:t>
            </a:r>
          </a:p>
          <a:p>
            <a:pPr lvl="2"/>
            <a:r>
              <a:rPr lang="en-US" dirty="0"/>
              <a:t>Specter: BERT encoding of titles &amp; abstracts</a:t>
            </a:r>
          </a:p>
          <a:p>
            <a:pPr lvl="1"/>
            <a:r>
              <a:rPr lang="en-US" dirty="0"/>
              <a:t>Edge-based: </a:t>
            </a:r>
          </a:p>
          <a:p>
            <a:pPr lvl="2"/>
            <a:r>
              <a:rPr lang="en-US" dirty="0" err="1"/>
              <a:t>ProNE</a:t>
            </a:r>
            <a:r>
              <a:rPr lang="en-US" dirty="0"/>
              <a:t>: spectral clustering of citation graph</a:t>
            </a:r>
          </a:p>
          <a:p>
            <a:r>
              <a:rPr lang="en-US" dirty="0"/>
              <a:t>Results</a:t>
            </a:r>
          </a:p>
          <a:p>
            <a:r>
              <a:rPr lang="en-US" dirty="0"/>
              <a:t>Related Work</a:t>
            </a:r>
          </a:p>
          <a:p>
            <a:r>
              <a:rPr lang="en-US" dirty="0"/>
              <a:t>Conclusions</a:t>
            </a:r>
          </a:p>
        </p:txBody>
      </p:sp>
    </p:spTree>
    <p:extLst>
      <p:ext uri="{BB962C8B-B14F-4D97-AF65-F5344CB8AC3E}">
        <p14:creationId xmlns:p14="http://schemas.microsoft.com/office/powerpoint/2010/main" val="1918208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B4652-EEC8-8CC8-8626-7ABF37B6A28A}"/>
              </a:ext>
            </a:extLst>
          </p:cNvPr>
          <p:cNvSpPr>
            <a:spLocks noGrp="1"/>
          </p:cNvSpPr>
          <p:nvPr>
            <p:ph type="title"/>
          </p:nvPr>
        </p:nvSpPr>
        <p:spPr/>
        <p:txBody>
          <a:bodyPr>
            <a:normAutofit fontScale="90000"/>
          </a:bodyPr>
          <a:lstStyle/>
          <a:p>
            <a:r>
              <a:rPr lang="en-US" sz="6700" dirty="0" err="1"/>
              <a:t>TimeCite</a:t>
            </a:r>
            <a:r>
              <a:rPr lang="en-US" sz="6700" dirty="0"/>
              <a:t> Benchmark (Test Set)</a:t>
            </a:r>
            <a:br>
              <a:rPr lang="en-US" sz="4000" dirty="0"/>
            </a:br>
            <a:r>
              <a:rPr lang="en-US" sz="2400" dirty="0">
                <a:hlinkClick r:id="rId2"/>
              </a:rPr>
              <a:t>https://github.com/petervickers/TimeCite</a:t>
            </a:r>
            <a:r>
              <a:rPr lang="en-US" sz="2400" dirty="0"/>
              <a:t> </a:t>
            </a:r>
            <a:endParaRPr lang="en-US" sz="4000" dirty="0"/>
          </a:p>
        </p:txBody>
      </p:sp>
      <p:sp>
        <p:nvSpPr>
          <p:cNvPr id="5" name="Content Placeholder 4">
            <a:extLst>
              <a:ext uri="{FF2B5EF4-FFF2-40B4-BE49-F238E27FC236}">
                <a16:creationId xmlns:a16="http://schemas.microsoft.com/office/drawing/2014/main" id="{173BF3A4-B029-0CC5-CFC6-6437CA12F276}"/>
              </a:ext>
            </a:extLst>
          </p:cNvPr>
          <p:cNvSpPr>
            <a:spLocks noGrp="1"/>
          </p:cNvSpPr>
          <p:nvPr>
            <p:ph sz="half" idx="1"/>
          </p:nvPr>
        </p:nvSpPr>
        <p:spPr/>
        <p:txBody>
          <a:bodyPr/>
          <a:lstStyle/>
          <a:p>
            <a:r>
              <a:rPr lang="en-US" dirty="0"/>
              <a:t>3M pairs of paper ids</a:t>
            </a:r>
          </a:p>
          <a:p>
            <a:r>
              <a:rPr lang="en-US" dirty="0"/>
              <a:t>100 Time Bins</a:t>
            </a:r>
          </a:p>
          <a:p>
            <a:r>
              <a:rPr lang="en-US" dirty="0"/>
              <a:t>2 splits: test vs. train</a:t>
            </a:r>
          </a:p>
          <a:p>
            <a:r>
              <a:rPr lang="en-US" dirty="0"/>
              <a:t>hops: 1-4</a:t>
            </a:r>
          </a:p>
          <a:p>
            <a:r>
              <a:rPr lang="en-US" dirty="0"/>
              <a:t>Classification task: hops == 1?</a:t>
            </a:r>
          </a:p>
        </p:txBody>
      </p:sp>
      <p:graphicFrame>
        <p:nvGraphicFramePr>
          <p:cNvPr id="7" name="Content Placeholder 6">
            <a:extLst>
              <a:ext uri="{FF2B5EF4-FFF2-40B4-BE49-F238E27FC236}">
                <a16:creationId xmlns:a16="http://schemas.microsoft.com/office/drawing/2014/main" id="{A3348FD5-B520-9508-7F1E-4A74C65BD0AE}"/>
              </a:ext>
            </a:extLst>
          </p:cNvPr>
          <p:cNvGraphicFramePr>
            <a:graphicFrameLocks noGrp="1"/>
          </p:cNvGraphicFramePr>
          <p:nvPr>
            <p:ph sz="half" idx="2"/>
            <p:extLst>
              <p:ext uri="{D42A27DB-BD31-4B8C-83A1-F6EECF244321}">
                <p14:modId xmlns:p14="http://schemas.microsoft.com/office/powerpoint/2010/main" val="424350080"/>
              </p:ext>
            </p:extLst>
          </p:nvPr>
        </p:nvGraphicFramePr>
        <p:xfrm>
          <a:off x="6019800" y="1282534"/>
          <a:ext cx="5622325" cy="5437520"/>
        </p:xfrm>
        <a:graphic>
          <a:graphicData uri="http://schemas.openxmlformats.org/drawingml/2006/table">
            <a:tbl>
              <a:tblPr>
                <a:tableStyleId>{5C22544A-7EE6-4342-B048-85BDC9FD1C3A}</a:tableStyleId>
              </a:tblPr>
              <a:tblGrid>
                <a:gridCol w="1124465">
                  <a:extLst>
                    <a:ext uri="{9D8B030D-6E8A-4147-A177-3AD203B41FA5}">
                      <a16:colId xmlns:a16="http://schemas.microsoft.com/office/drawing/2014/main" val="2814673217"/>
                    </a:ext>
                  </a:extLst>
                </a:gridCol>
                <a:gridCol w="1124465">
                  <a:extLst>
                    <a:ext uri="{9D8B030D-6E8A-4147-A177-3AD203B41FA5}">
                      <a16:colId xmlns:a16="http://schemas.microsoft.com/office/drawing/2014/main" val="2401071145"/>
                    </a:ext>
                  </a:extLst>
                </a:gridCol>
                <a:gridCol w="1124465">
                  <a:extLst>
                    <a:ext uri="{9D8B030D-6E8A-4147-A177-3AD203B41FA5}">
                      <a16:colId xmlns:a16="http://schemas.microsoft.com/office/drawing/2014/main" val="851409710"/>
                    </a:ext>
                  </a:extLst>
                </a:gridCol>
                <a:gridCol w="1124465">
                  <a:extLst>
                    <a:ext uri="{9D8B030D-6E8A-4147-A177-3AD203B41FA5}">
                      <a16:colId xmlns:a16="http://schemas.microsoft.com/office/drawing/2014/main" val="581781793"/>
                    </a:ext>
                  </a:extLst>
                </a:gridCol>
                <a:gridCol w="1124465">
                  <a:extLst>
                    <a:ext uri="{9D8B030D-6E8A-4147-A177-3AD203B41FA5}">
                      <a16:colId xmlns:a16="http://schemas.microsoft.com/office/drawing/2014/main" val="3798981425"/>
                    </a:ext>
                  </a:extLst>
                </a:gridCol>
              </a:tblGrid>
              <a:tr h="543752">
                <a:tc>
                  <a:txBody>
                    <a:bodyPr/>
                    <a:lstStyle/>
                    <a:p>
                      <a:pPr algn="ctr" fontAlgn="b"/>
                      <a:r>
                        <a:rPr lang="en-US" sz="2400" b="1" u="none" strike="noStrike" dirty="0">
                          <a:effectLst/>
                        </a:rPr>
                        <a:t>id0</a:t>
                      </a:r>
                      <a:endParaRPr lang="en-US" sz="24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400" b="1" u="none" strike="noStrike" dirty="0">
                          <a:effectLst/>
                        </a:rPr>
                        <a:t>id1</a:t>
                      </a:r>
                      <a:endParaRPr lang="en-US" sz="24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400" b="1" u="none" strike="noStrike" dirty="0">
                          <a:effectLst/>
                        </a:rPr>
                        <a:t>bin</a:t>
                      </a:r>
                      <a:endParaRPr lang="en-US" sz="24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400" b="1" u="none" strike="noStrike" dirty="0">
                          <a:effectLst/>
                        </a:rPr>
                        <a:t>split</a:t>
                      </a:r>
                      <a:endParaRPr lang="en-US" sz="24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400" b="1" u="none" strike="noStrike" dirty="0">
                          <a:effectLst/>
                        </a:rPr>
                        <a:t>hops</a:t>
                      </a:r>
                      <a:endParaRPr lang="en-US" sz="2400" b="1"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564722342"/>
                  </a:ext>
                </a:extLst>
              </a:tr>
              <a:tr h="543752">
                <a:tc>
                  <a:txBody>
                    <a:bodyPr/>
                    <a:lstStyle/>
                    <a:p>
                      <a:pPr algn="ctr" fontAlgn="b"/>
                      <a:r>
                        <a:rPr lang="en-US" sz="2000" u="none" strike="noStrike" dirty="0">
                          <a:effectLst/>
                        </a:rPr>
                        <a:t>4040279</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dirty="0">
                          <a:effectLst/>
                        </a:rPr>
                        <a:t>98515988</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1</a:t>
                      </a:r>
                      <a:endParaRPr lang="en-US"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788752694"/>
                  </a:ext>
                </a:extLst>
              </a:tr>
              <a:tr h="543752">
                <a:tc>
                  <a:txBody>
                    <a:bodyPr/>
                    <a:lstStyle/>
                    <a:p>
                      <a:pPr algn="ctr" fontAlgn="b"/>
                      <a:r>
                        <a:rPr lang="en-US" sz="2000" u="none" strike="noStrike" dirty="0">
                          <a:effectLst/>
                        </a:rPr>
                        <a:t>5796683</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dirty="0">
                          <a:effectLst/>
                        </a:rPr>
                        <a:t>33352680</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3</a:t>
                      </a:r>
                      <a:endParaRPr lang="en-US"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88228276"/>
                  </a:ext>
                </a:extLst>
              </a:tr>
              <a:tr h="543752">
                <a:tc>
                  <a:txBody>
                    <a:bodyPr/>
                    <a:lstStyle/>
                    <a:p>
                      <a:pPr algn="ctr" fontAlgn="b"/>
                      <a:r>
                        <a:rPr lang="en-US" sz="2000" u="none" strike="noStrike" dirty="0">
                          <a:effectLst/>
                        </a:rPr>
                        <a:t>5796683</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dirty="0">
                          <a:effectLst/>
                        </a:rPr>
                        <a:t>40398219</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2</a:t>
                      </a:r>
                      <a:endParaRPr lang="en-US"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669750781"/>
                  </a:ext>
                </a:extLst>
              </a:tr>
              <a:tr h="543752">
                <a:tc>
                  <a:txBody>
                    <a:bodyPr/>
                    <a:lstStyle/>
                    <a:p>
                      <a:pPr algn="ctr" fontAlgn="b"/>
                      <a:r>
                        <a:rPr lang="en-US" sz="2000" u="none" strike="noStrike">
                          <a:effectLst/>
                        </a:rPr>
                        <a:t>9018841</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dirty="0">
                          <a:effectLst/>
                        </a:rPr>
                        <a:t>42374381</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1</a:t>
                      </a:r>
                      <a:endParaRPr lang="en-US"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770358110"/>
                  </a:ext>
                </a:extLst>
              </a:tr>
              <a:tr h="543752">
                <a:tc>
                  <a:txBody>
                    <a:bodyPr/>
                    <a:lstStyle/>
                    <a:p>
                      <a:pPr algn="ctr" fontAlgn="b"/>
                      <a:r>
                        <a:rPr lang="en-US" sz="2000" u="none" strike="noStrike">
                          <a:effectLst/>
                        </a:rPr>
                        <a:t>9018841</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dirty="0">
                          <a:effectLst/>
                        </a:rPr>
                        <a:t>84601251</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2</a:t>
                      </a:r>
                      <a:endParaRPr lang="en-US"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953689532"/>
                  </a:ext>
                </a:extLst>
              </a:tr>
              <a:tr h="543752">
                <a:tc>
                  <a:txBody>
                    <a:bodyPr/>
                    <a:lstStyle/>
                    <a:p>
                      <a:pPr algn="ctr" fontAlgn="b"/>
                      <a:r>
                        <a:rPr lang="en-US" sz="2000" u="none" strike="noStrike">
                          <a:effectLst/>
                        </a:rPr>
                        <a:t>9300584</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dirty="0">
                          <a:effectLst/>
                        </a:rPr>
                        <a:t>68770408</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2</a:t>
                      </a:r>
                      <a:endParaRPr lang="en-US"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2355521"/>
                  </a:ext>
                </a:extLst>
              </a:tr>
              <a:tr h="543752">
                <a:tc>
                  <a:txBody>
                    <a:bodyPr/>
                    <a:lstStyle/>
                    <a:p>
                      <a:pPr algn="ctr" fontAlgn="b"/>
                      <a:r>
                        <a:rPr lang="en-US" sz="2000" u="none" strike="noStrike">
                          <a:effectLst/>
                        </a:rPr>
                        <a:t>9300584</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dirty="0">
                          <a:effectLst/>
                        </a:rPr>
                        <a:t>84323229</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1</a:t>
                      </a:r>
                      <a:endParaRPr lang="en-US"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037612602"/>
                  </a:ext>
                </a:extLst>
              </a:tr>
              <a:tr h="543752">
                <a:tc>
                  <a:txBody>
                    <a:bodyPr/>
                    <a:lstStyle/>
                    <a:p>
                      <a:pPr algn="ctr" fontAlgn="b"/>
                      <a:r>
                        <a:rPr lang="en-US" sz="2000" u="none" strike="noStrike">
                          <a:effectLst/>
                        </a:rPr>
                        <a:t>9355400</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dirty="0">
                          <a:effectLst/>
                        </a:rPr>
                        <a:t>36185969</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1</a:t>
                      </a:r>
                      <a:endParaRPr lang="en-US"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935325118"/>
                  </a:ext>
                </a:extLst>
              </a:tr>
              <a:tr h="543752">
                <a:tc>
                  <a:txBody>
                    <a:bodyPr/>
                    <a:lstStyle/>
                    <a:p>
                      <a:pPr algn="ctr" fontAlgn="b"/>
                      <a:r>
                        <a:rPr lang="en-US" sz="2000" u="none" strike="noStrike">
                          <a:effectLst/>
                        </a:rPr>
                        <a:t>9355400</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dirty="0">
                          <a:effectLst/>
                        </a:rPr>
                        <a:t>90086442</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dirty="0">
                          <a:effectLst/>
                        </a:rPr>
                        <a:t>2</a:t>
                      </a:r>
                      <a:endParaRPr lang="en-US" sz="20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130343596"/>
                  </a:ext>
                </a:extLst>
              </a:tr>
            </a:tbl>
          </a:graphicData>
        </a:graphic>
      </p:graphicFrame>
      <p:pic>
        <p:nvPicPr>
          <p:cNvPr id="1026" name="Picture 2">
            <a:extLst>
              <a:ext uri="{FF2B5EF4-FFF2-40B4-BE49-F238E27FC236}">
                <a16:creationId xmlns:a16="http://schemas.microsoft.com/office/drawing/2014/main" id="{697210E7-D992-B345-D238-753AB024BD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5181" y="95845"/>
            <a:ext cx="1325564" cy="1325564"/>
          </a:xfrm>
          <a:prstGeom prst="rect">
            <a:avLst/>
          </a:prstGeom>
          <a:noFill/>
          <a:extLst>
            <a:ext uri="{909E8E84-426E-40DD-AFC4-6F175D3DCCD1}">
              <a14:hiddenFill xmlns:a14="http://schemas.microsoft.com/office/drawing/2010/main">
                <a:solidFill>
                  <a:srgbClr val="FFFFFF"/>
                </a:solidFill>
              </a14:hiddenFill>
            </a:ext>
          </a:extLst>
        </p:spPr>
      </p:pic>
      <p:pic>
        <p:nvPicPr>
          <p:cNvPr id="8" name="Content Placeholder 9" descr="A diagram of a diagram&#10;&#10;Description automatically generated">
            <a:extLst>
              <a:ext uri="{FF2B5EF4-FFF2-40B4-BE49-F238E27FC236}">
                <a16:creationId xmlns:a16="http://schemas.microsoft.com/office/drawing/2014/main" id="{480B2525-FA0C-B3B0-3E97-2D594F36F0F3}"/>
              </a:ext>
            </a:extLst>
          </p:cNvPr>
          <p:cNvPicPr>
            <a:picLocks noChangeAspect="1"/>
          </p:cNvPicPr>
          <p:nvPr/>
        </p:nvPicPr>
        <p:blipFill>
          <a:blip r:embed="rId4"/>
          <a:srcRect t="53812"/>
          <a:stretch/>
        </p:blipFill>
        <p:spPr>
          <a:xfrm>
            <a:off x="319580" y="4740618"/>
            <a:ext cx="5413356" cy="1752257"/>
          </a:xfrm>
          <a:prstGeom prst="rect">
            <a:avLst/>
          </a:prstGeom>
        </p:spPr>
      </p:pic>
    </p:spTree>
    <p:extLst>
      <p:ext uri="{BB962C8B-B14F-4D97-AF65-F5344CB8AC3E}">
        <p14:creationId xmlns:p14="http://schemas.microsoft.com/office/powerpoint/2010/main" val="98446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8127DA-FCF5-457E-6A3F-598811DDBFB6}"/>
              </a:ext>
            </a:extLst>
          </p:cNvPr>
          <p:cNvSpPr>
            <a:spLocks noGrp="1"/>
          </p:cNvSpPr>
          <p:nvPr>
            <p:ph type="title"/>
          </p:nvPr>
        </p:nvSpPr>
        <p:spPr/>
        <p:txBody>
          <a:bodyPr>
            <a:normAutofit fontScale="90000"/>
          </a:bodyPr>
          <a:lstStyle/>
          <a:p>
            <a:r>
              <a:rPr lang="en-US" sz="5300" dirty="0"/>
              <a:t>Test/Train Splits: </a:t>
            </a:r>
            <a:br>
              <a:rPr lang="en-US" dirty="0"/>
            </a:br>
            <a:r>
              <a:rPr lang="en-US" dirty="0"/>
              <a:t>Prediction (Causal) vs. Interpolation (Random)</a:t>
            </a:r>
          </a:p>
        </p:txBody>
      </p:sp>
      <p:pic>
        <p:nvPicPr>
          <p:cNvPr id="10" name="Content Placeholder 9" descr="A diagram of a diagram&#10;&#10;Description automatically generated">
            <a:extLst>
              <a:ext uri="{FF2B5EF4-FFF2-40B4-BE49-F238E27FC236}">
                <a16:creationId xmlns:a16="http://schemas.microsoft.com/office/drawing/2014/main" id="{1579B8E6-0F80-2955-557D-8FB47C3CC255}"/>
              </a:ext>
            </a:extLst>
          </p:cNvPr>
          <p:cNvPicPr>
            <a:picLocks noGrp="1" noChangeAspect="1"/>
          </p:cNvPicPr>
          <p:nvPr>
            <p:ph sz="half" idx="1"/>
          </p:nvPr>
        </p:nvPicPr>
        <p:blipFill>
          <a:blip r:embed="rId2"/>
          <a:stretch>
            <a:fillRect/>
          </a:stretch>
        </p:blipFill>
        <p:spPr>
          <a:xfrm>
            <a:off x="1073150" y="2350294"/>
            <a:ext cx="4711700" cy="3302000"/>
          </a:xfrm>
        </p:spPr>
      </p:pic>
      <p:pic>
        <p:nvPicPr>
          <p:cNvPr id="8" name="Content Placeholder 7" descr="A table with text and numbers&#10;&#10;Description automatically generated">
            <a:extLst>
              <a:ext uri="{FF2B5EF4-FFF2-40B4-BE49-F238E27FC236}">
                <a16:creationId xmlns:a16="http://schemas.microsoft.com/office/drawing/2014/main" id="{8F63B5A4-2390-0429-E94C-4FEC09457FF5}"/>
              </a:ext>
            </a:extLst>
          </p:cNvPr>
          <p:cNvPicPr>
            <a:picLocks noGrp="1" noChangeAspect="1"/>
          </p:cNvPicPr>
          <p:nvPr>
            <p:ph sz="half" idx="2"/>
          </p:nvPr>
        </p:nvPicPr>
        <p:blipFill>
          <a:blip r:embed="rId3"/>
          <a:stretch>
            <a:fillRect/>
          </a:stretch>
        </p:blipFill>
        <p:spPr>
          <a:xfrm>
            <a:off x="6172200" y="2606710"/>
            <a:ext cx="5181600" cy="2789167"/>
          </a:xfrm>
        </p:spPr>
      </p:pic>
      <p:sp>
        <p:nvSpPr>
          <p:cNvPr id="11" name="TextBox 10">
            <a:extLst>
              <a:ext uri="{FF2B5EF4-FFF2-40B4-BE49-F238E27FC236}">
                <a16:creationId xmlns:a16="http://schemas.microsoft.com/office/drawing/2014/main" id="{9FE0C3C1-97FC-E04B-2D41-550FC96C1AA8}"/>
              </a:ext>
            </a:extLst>
          </p:cNvPr>
          <p:cNvSpPr txBox="1"/>
          <p:nvPr/>
        </p:nvSpPr>
        <p:spPr>
          <a:xfrm rot="16200000">
            <a:off x="129654" y="2977874"/>
            <a:ext cx="1499641" cy="523220"/>
          </a:xfrm>
          <a:prstGeom prst="rect">
            <a:avLst/>
          </a:prstGeom>
          <a:noFill/>
        </p:spPr>
        <p:txBody>
          <a:bodyPr wrap="none" rtlCol="0">
            <a:spAutoFit/>
          </a:bodyPr>
          <a:lstStyle/>
          <a:p>
            <a:r>
              <a:rPr lang="en-US" sz="2800" dirty="0"/>
              <a:t>Random</a:t>
            </a:r>
            <a:endParaRPr lang="en-US" dirty="0"/>
          </a:p>
        </p:txBody>
      </p:sp>
      <p:sp>
        <p:nvSpPr>
          <p:cNvPr id="12" name="TextBox 11">
            <a:extLst>
              <a:ext uri="{FF2B5EF4-FFF2-40B4-BE49-F238E27FC236}">
                <a16:creationId xmlns:a16="http://schemas.microsoft.com/office/drawing/2014/main" id="{AC1B46DF-5FFF-6DC9-BEC6-34EB08CFD27B}"/>
              </a:ext>
            </a:extLst>
          </p:cNvPr>
          <p:cNvSpPr txBox="1"/>
          <p:nvPr/>
        </p:nvSpPr>
        <p:spPr>
          <a:xfrm rot="16200000">
            <a:off x="238112" y="4526670"/>
            <a:ext cx="1282723" cy="523220"/>
          </a:xfrm>
          <a:prstGeom prst="rect">
            <a:avLst/>
          </a:prstGeom>
          <a:noFill/>
        </p:spPr>
        <p:txBody>
          <a:bodyPr wrap="none" rtlCol="0">
            <a:spAutoFit/>
          </a:bodyPr>
          <a:lstStyle/>
          <a:p>
            <a:r>
              <a:rPr lang="en-US" sz="2800" dirty="0"/>
              <a:t>Causal</a:t>
            </a:r>
            <a:endParaRPr lang="en-US" dirty="0"/>
          </a:p>
        </p:txBody>
      </p:sp>
      <p:cxnSp>
        <p:nvCxnSpPr>
          <p:cNvPr id="14" name="Straight Connector 13">
            <a:extLst>
              <a:ext uri="{FF2B5EF4-FFF2-40B4-BE49-F238E27FC236}">
                <a16:creationId xmlns:a16="http://schemas.microsoft.com/office/drawing/2014/main" id="{55B9BC4A-2B43-F20C-1BE2-0723B446BB5D}"/>
              </a:ext>
            </a:extLst>
          </p:cNvPr>
          <p:cNvCxnSpPr>
            <a:cxnSpLocks/>
          </p:cNvCxnSpPr>
          <p:nvPr/>
        </p:nvCxnSpPr>
        <p:spPr>
          <a:xfrm>
            <a:off x="6172200" y="4146918"/>
            <a:ext cx="5063359"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B3A603C8-22DB-E8B6-141D-A877D18C5A2B}"/>
                  </a:ext>
                </a:extLst>
              </p:cNvPr>
              <p:cNvSpPr txBox="1"/>
              <p:nvPr/>
            </p:nvSpPr>
            <p:spPr>
              <a:xfrm>
                <a:off x="3342502" y="5908100"/>
                <a:ext cx="1670586"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𝑡</m:t>
                      </m:r>
                      <m:r>
                        <a:rPr lang="en-US" sz="2800" i="1" dirty="0" smtClean="0">
                          <a:latin typeface="Cambria Math" panose="02040503050406030204" pitchFamily="18" charset="0"/>
                        </a:rPr>
                        <m:t>=2010</m:t>
                      </m:r>
                    </m:oMath>
                  </m:oMathPara>
                </a14:m>
                <a:endParaRPr lang="en-US" sz="2800" dirty="0"/>
              </a:p>
            </p:txBody>
          </p:sp>
        </mc:Choice>
        <mc:Fallback>
          <p:sp>
            <p:nvSpPr>
              <p:cNvPr id="16" name="TextBox 15">
                <a:extLst>
                  <a:ext uri="{FF2B5EF4-FFF2-40B4-BE49-F238E27FC236}">
                    <a16:creationId xmlns:a16="http://schemas.microsoft.com/office/drawing/2014/main" id="{B3A603C8-22DB-E8B6-141D-A877D18C5A2B}"/>
                  </a:ext>
                </a:extLst>
              </p:cNvPr>
              <p:cNvSpPr txBox="1">
                <a:spLocks noRot="1" noChangeAspect="1" noMove="1" noResize="1" noEditPoints="1" noAdjustHandles="1" noChangeArrowheads="1" noChangeShapeType="1" noTextEdit="1"/>
              </p:cNvSpPr>
              <p:nvPr/>
            </p:nvSpPr>
            <p:spPr>
              <a:xfrm>
                <a:off x="3342502" y="5908100"/>
                <a:ext cx="1670586" cy="523220"/>
              </a:xfrm>
              <a:prstGeom prst="rect">
                <a:avLst/>
              </a:prstGeom>
              <a:blipFill>
                <a:blip r:embed="rId4"/>
                <a:stretch>
                  <a:fillRect/>
                </a:stretch>
              </a:blipFill>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1AA9AE28-1571-331C-844B-88CE516BD76C}"/>
              </a:ext>
            </a:extLst>
          </p:cNvPr>
          <p:cNvCxnSpPr>
            <a:cxnSpLocks/>
          </p:cNvCxnSpPr>
          <p:nvPr/>
        </p:nvCxnSpPr>
        <p:spPr>
          <a:xfrm flipV="1">
            <a:off x="4177795" y="4001293"/>
            <a:ext cx="0" cy="1854607"/>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807F973A-54E9-EB3A-B75F-EE3494ECE512}"/>
                  </a:ext>
                </a:extLst>
              </p:cNvPr>
              <p:cNvSpPr txBox="1"/>
              <p:nvPr/>
            </p:nvSpPr>
            <p:spPr>
              <a:xfrm>
                <a:off x="5430258" y="6019511"/>
                <a:ext cx="6547242" cy="584775"/>
              </a:xfrm>
              <a:prstGeom prst="rect">
                <a:avLst/>
              </a:prstGeom>
              <a:solidFill>
                <a:srgbClr val="FFFF00"/>
              </a:solidFill>
            </p:spPr>
            <p:txBody>
              <a:bodyPr wrap="none" rtlCol="0">
                <a:spAutoFit/>
              </a:bodyPr>
              <a:lstStyle/>
              <a:p>
                <a:r>
                  <a:rPr lang="en-US" sz="3200" dirty="0"/>
                  <a:t>Train on bins 0 to </a:t>
                </a:r>
                <a14:m>
                  <m:oMath xmlns:m="http://schemas.openxmlformats.org/officeDocument/2006/math">
                    <m:r>
                      <a:rPr lang="en-US" sz="3200" i="1" dirty="0" smtClean="0">
                        <a:latin typeface="Cambria Math" panose="02040503050406030204" pitchFamily="18" charset="0"/>
                      </a:rPr>
                      <m:t>𝑡</m:t>
                    </m:r>
                  </m:oMath>
                </a14:m>
                <a:r>
                  <a:rPr lang="en-US" sz="3200" dirty="0"/>
                  <a:t>; Test on bin </a:t>
                </a:r>
                <a14:m>
                  <m:oMath xmlns:m="http://schemas.openxmlformats.org/officeDocument/2006/math">
                    <m:r>
                      <a:rPr lang="en-US" sz="3200" i="1" dirty="0" smtClean="0">
                        <a:latin typeface="Cambria Math" panose="02040503050406030204" pitchFamily="18" charset="0"/>
                      </a:rPr>
                      <m:t>𝑡</m:t>
                    </m:r>
                    <m:r>
                      <a:rPr lang="en-US" sz="3200" i="1" dirty="0" smtClean="0">
                        <a:latin typeface="Cambria Math" panose="02040503050406030204" pitchFamily="18" charset="0"/>
                      </a:rPr>
                      <m:t>+</m:t>
                    </m:r>
                    <m:r>
                      <a:rPr lang="en-US" sz="3200" i="1" dirty="0" smtClean="0">
                        <a:latin typeface="Cambria Math" panose="02040503050406030204" pitchFamily="18" charset="0"/>
                      </a:rPr>
                      <m:t>h</m:t>
                    </m:r>
                  </m:oMath>
                </a14:m>
                <a:r>
                  <a:rPr lang="en-US" sz="3200" dirty="0"/>
                  <a:t> </a:t>
                </a:r>
              </a:p>
            </p:txBody>
          </p:sp>
        </mc:Choice>
        <mc:Fallback>
          <p:sp>
            <p:nvSpPr>
              <p:cNvPr id="19" name="TextBox 18">
                <a:extLst>
                  <a:ext uri="{FF2B5EF4-FFF2-40B4-BE49-F238E27FC236}">
                    <a16:creationId xmlns:a16="http://schemas.microsoft.com/office/drawing/2014/main" id="{807F973A-54E9-EB3A-B75F-EE3494ECE512}"/>
                  </a:ext>
                </a:extLst>
              </p:cNvPr>
              <p:cNvSpPr txBox="1">
                <a:spLocks noRot="1" noChangeAspect="1" noMove="1" noResize="1" noEditPoints="1" noAdjustHandles="1" noChangeArrowheads="1" noChangeShapeType="1" noTextEdit="1"/>
              </p:cNvSpPr>
              <p:nvPr/>
            </p:nvSpPr>
            <p:spPr>
              <a:xfrm>
                <a:off x="5430258" y="6019511"/>
                <a:ext cx="6547242" cy="584775"/>
              </a:xfrm>
              <a:prstGeom prst="rect">
                <a:avLst/>
              </a:prstGeom>
              <a:blipFill>
                <a:blip r:embed="rId5"/>
                <a:stretch>
                  <a:fillRect l="-2321" t="-10638" b="-34043"/>
                </a:stretch>
              </a:blipFill>
            </p:spPr>
            <p:txBody>
              <a:bodyPr/>
              <a:lstStyle/>
              <a:p>
                <a:r>
                  <a:rPr lang="en-US">
                    <a:noFill/>
                  </a:rPr>
                  <a:t> </a:t>
                </a:r>
              </a:p>
            </p:txBody>
          </p:sp>
        </mc:Fallback>
      </mc:AlternateContent>
    </p:spTree>
    <p:extLst>
      <p:ext uri="{BB962C8B-B14F-4D97-AF65-F5344CB8AC3E}">
        <p14:creationId xmlns:p14="http://schemas.microsoft.com/office/powerpoint/2010/main" val="103410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983E1A-0354-8E15-4293-7F4603E913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35A06F-67B5-77AC-17E9-B02739D5B641}"/>
              </a:ext>
            </a:extLst>
          </p:cNvPr>
          <p:cNvSpPr>
            <a:spLocks noGrp="1"/>
          </p:cNvSpPr>
          <p:nvPr>
            <p:ph type="title"/>
          </p:nvPr>
        </p:nvSpPr>
        <p:spPr/>
        <p:txBody>
          <a:bodyPr/>
          <a:lstStyle/>
          <a:p>
            <a:r>
              <a:rPr lang="en-US" dirty="0"/>
              <a:t>Agenda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4B60218-3B38-5FD2-49C1-2B46AB26D401}"/>
                  </a:ext>
                </a:extLst>
              </p:cNvPr>
              <p:cNvSpPr>
                <a:spLocks noGrp="1"/>
              </p:cNvSpPr>
              <p:nvPr>
                <p:ph sz="half" idx="1"/>
              </p:nvPr>
            </p:nvSpPr>
            <p:spPr/>
            <p:txBody>
              <a:bodyPr>
                <a:normAutofit/>
              </a:bodyPr>
              <a:lstStyle/>
              <a:p>
                <a:pPr>
                  <a:buFont typeface="Wingdings" pitchFamily="2" charset="2"/>
                  <a:buChar char="ü"/>
                </a:pPr>
                <a:r>
                  <a:rPr lang="en-US" dirty="0">
                    <a:solidFill>
                      <a:schemeClr val="bg2">
                        <a:lumMod val="90000"/>
                      </a:schemeClr>
                    </a:solidFill>
                  </a:rPr>
                  <a:t>Data from Semantic Scholar</a:t>
                </a:r>
              </a:p>
              <a:p>
                <a:pPr>
                  <a:buFont typeface="Wingdings" pitchFamily="2" charset="2"/>
                  <a:buChar char="ü"/>
                </a:pPr>
                <a:r>
                  <a:rPr lang="en-US" dirty="0">
                    <a:solidFill>
                      <a:schemeClr val="bg2">
                        <a:lumMod val="90000"/>
                      </a:schemeClr>
                    </a:solidFill>
                  </a:rPr>
                  <a:t>Binning by Time</a:t>
                </a:r>
              </a:p>
              <a:p>
                <a:pPr>
                  <a:buFont typeface="Wingdings" pitchFamily="2" charset="2"/>
                  <a:buChar char="ü"/>
                </a:pPr>
                <a:r>
                  <a:rPr lang="en-US" dirty="0" err="1">
                    <a:solidFill>
                      <a:schemeClr val="bg2">
                        <a:lumMod val="90000"/>
                      </a:schemeClr>
                    </a:solidFill>
                  </a:rPr>
                  <a:t>TimeCite</a:t>
                </a:r>
                <a:r>
                  <a:rPr lang="en-US" dirty="0">
                    <a:solidFill>
                      <a:schemeClr val="bg2">
                        <a:lumMod val="90000"/>
                      </a:schemeClr>
                    </a:solidFill>
                  </a:rPr>
                  <a:t> Benchmark</a:t>
                </a:r>
              </a:p>
              <a:p>
                <a:pPr>
                  <a:buFont typeface="Wingdings" pitchFamily="2" charset="2"/>
                  <a:buChar char="ü"/>
                </a:pPr>
                <a:r>
                  <a:rPr lang="en-US" sz="2800" dirty="0">
                    <a:solidFill>
                      <a:schemeClr val="bg2">
                        <a:lumMod val="90000"/>
                      </a:schemeClr>
                    </a:solidFill>
                  </a:rPr>
                  <a:t>Prediction Task: </a:t>
                </a:r>
              </a:p>
              <a:p>
                <a:pPr lvl="1">
                  <a:buFont typeface="Wingdings" pitchFamily="2" charset="2"/>
                  <a:buChar char="ü"/>
                </a:pPr>
                <a:r>
                  <a:rPr lang="en-US" dirty="0">
                    <a:solidFill>
                      <a:schemeClr val="bg2">
                        <a:lumMod val="90000"/>
                      </a:schemeClr>
                    </a:solidFill>
                  </a:rPr>
                  <a:t>Does paper </a:t>
                </a:r>
                <a14:m>
                  <m:oMath xmlns:m="http://schemas.openxmlformats.org/officeDocument/2006/math">
                    <m:r>
                      <a:rPr lang="en-US" i="1" dirty="0" smtClean="0">
                        <a:solidFill>
                          <a:schemeClr val="bg2">
                            <a:lumMod val="90000"/>
                          </a:schemeClr>
                        </a:solidFill>
                        <a:latin typeface="Cambria Math" panose="02040503050406030204" pitchFamily="18" charset="0"/>
                      </a:rPr>
                      <m:t>𝑎</m:t>
                    </m:r>
                  </m:oMath>
                </a14:m>
                <a:r>
                  <a:rPr lang="en-US" dirty="0">
                    <a:solidFill>
                      <a:schemeClr val="bg2">
                        <a:lumMod val="90000"/>
                      </a:schemeClr>
                    </a:solidFill>
                  </a:rPr>
                  <a:t> cite paper </a:t>
                </a:r>
                <a14:m>
                  <m:oMath xmlns:m="http://schemas.openxmlformats.org/officeDocument/2006/math">
                    <m:r>
                      <a:rPr lang="en-US" i="1" dirty="0" smtClean="0">
                        <a:solidFill>
                          <a:schemeClr val="bg2">
                            <a:lumMod val="90000"/>
                          </a:schemeClr>
                        </a:solidFill>
                        <a:latin typeface="Cambria Math" panose="02040503050406030204" pitchFamily="18" charset="0"/>
                      </a:rPr>
                      <m:t>𝑏</m:t>
                    </m:r>
                  </m:oMath>
                </a14:m>
                <a:r>
                  <a:rPr lang="en-US" dirty="0">
                    <a:solidFill>
                      <a:schemeClr val="bg2">
                        <a:lumMod val="90000"/>
                      </a:schemeClr>
                    </a:solidFill>
                  </a:rPr>
                  <a:t>?</a:t>
                </a:r>
              </a:p>
              <a:p>
                <a:pPr>
                  <a:buFont typeface="Wingdings" pitchFamily="2" charset="2"/>
                  <a:buChar char="ü"/>
                </a:pPr>
                <a:r>
                  <a:rPr lang="en-US" sz="2800" dirty="0">
                    <a:solidFill>
                      <a:schemeClr val="bg2">
                        <a:lumMod val="90000"/>
                      </a:schemeClr>
                    </a:solidFill>
                  </a:rPr>
                  <a:t>Causal Splits:</a:t>
                </a:r>
              </a:p>
              <a:p>
                <a:pPr lvl="1">
                  <a:buFont typeface="Wingdings" pitchFamily="2" charset="2"/>
                  <a:buChar char="ü"/>
                </a:pPr>
                <a:r>
                  <a:rPr lang="en-US" dirty="0">
                    <a:solidFill>
                      <a:schemeClr val="bg2">
                        <a:lumMod val="90000"/>
                      </a:schemeClr>
                    </a:solidFill>
                  </a:rPr>
                  <a:t>Train on bins 0 to </a:t>
                </a:r>
                <a14:m>
                  <m:oMath xmlns:m="http://schemas.openxmlformats.org/officeDocument/2006/math">
                    <m:r>
                      <a:rPr lang="en-US" i="1" dirty="0" smtClean="0">
                        <a:solidFill>
                          <a:schemeClr val="bg2">
                            <a:lumMod val="90000"/>
                          </a:schemeClr>
                        </a:solidFill>
                        <a:latin typeface="Cambria Math" panose="02040503050406030204" pitchFamily="18" charset="0"/>
                      </a:rPr>
                      <m:t>𝑡</m:t>
                    </m:r>
                  </m:oMath>
                </a14:m>
                <a:endParaRPr lang="en-US" dirty="0">
                  <a:solidFill>
                    <a:schemeClr val="bg2">
                      <a:lumMod val="90000"/>
                    </a:schemeClr>
                  </a:solidFill>
                </a:endParaRPr>
              </a:p>
              <a:p>
                <a:pPr lvl="1">
                  <a:buFont typeface="Wingdings" pitchFamily="2" charset="2"/>
                  <a:buChar char="ü"/>
                </a:pPr>
                <a:r>
                  <a:rPr lang="en-US" dirty="0">
                    <a:solidFill>
                      <a:schemeClr val="bg2">
                        <a:lumMod val="90000"/>
                      </a:schemeClr>
                    </a:solidFill>
                  </a:rPr>
                  <a:t>Test on bin </a:t>
                </a:r>
                <a14:m>
                  <m:oMath xmlns:m="http://schemas.openxmlformats.org/officeDocument/2006/math">
                    <m:r>
                      <a:rPr lang="en-US" i="1" dirty="0" smtClean="0">
                        <a:solidFill>
                          <a:schemeClr val="bg2">
                            <a:lumMod val="90000"/>
                          </a:schemeClr>
                        </a:solidFill>
                        <a:latin typeface="Cambria Math" panose="02040503050406030204" pitchFamily="18" charset="0"/>
                      </a:rPr>
                      <m:t>𝑡</m:t>
                    </m:r>
                    <m:r>
                      <a:rPr lang="en-US" i="1" dirty="0" smtClean="0">
                        <a:solidFill>
                          <a:schemeClr val="bg2">
                            <a:lumMod val="90000"/>
                          </a:schemeClr>
                        </a:solidFill>
                        <a:latin typeface="Cambria Math" panose="02040503050406030204" pitchFamily="18" charset="0"/>
                      </a:rPr>
                      <m:t>+</m:t>
                    </m:r>
                    <m:r>
                      <a:rPr lang="en-US" i="1" dirty="0" smtClean="0">
                        <a:solidFill>
                          <a:schemeClr val="bg2">
                            <a:lumMod val="90000"/>
                          </a:schemeClr>
                        </a:solidFill>
                        <a:latin typeface="Cambria Math" panose="02040503050406030204" pitchFamily="18" charset="0"/>
                      </a:rPr>
                      <m:t>h</m:t>
                    </m:r>
                  </m:oMath>
                </a14:m>
                <a:r>
                  <a:rPr lang="en-US" dirty="0">
                    <a:solidFill>
                      <a:schemeClr val="bg2">
                        <a:lumMod val="90000"/>
                      </a:schemeClr>
                    </a:solidFill>
                  </a:rPr>
                  <a:t> </a:t>
                </a:r>
                <a:endParaRPr lang="en-US" dirty="0"/>
              </a:p>
              <a:p>
                <a:endParaRPr lang="en-US" dirty="0"/>
              </a:p>
            </p:txBody>
          </p:sp>
        </mc:Choice>
        <mc:Fallback>
          <p:sp>
            <p:nvSpPr>
              <p:cNvPr id="3" name="Content Placeholder 2">
                <a:extLst>
                  <a:ext uri="{FF2B5EF4-FFF2-40B4-BE49-F238E27FC236}">
                    <a16:creationId xmlns:a16="http://schemas.microsoft.com/office/drawing/2014/main" id="{54B60218-3B38-5FD2-49C1-2B46AB26D401}"/>
                  </a:ext>
                </a:extLst>
              </p:cNvPr>
              <p:cNvSpPr>
                <a:spLocks noGrp="1" noRot="1" noChangeAspect="1" noMove="1" noResize="1" noEditPoints="1" noAdjustHandles="1" noChangeArrowheads="1" noChangeShapeType="1" noTextEdit="1"/>
              </p:cNvSpPr>
              <p:nvPr>
                <p:ph sz="half" idx="1"/>
              </p:nvPr>
            </p:nvSpPr>
            <p:spPr>
              <a:blipFill>
                <a:blip r:embed="rId2"/>
                <a:stretch>
                  <a:fillRect l="-2200" t="-2326"/>
                </a:stretch>
              </a:blipFill>
            </p:spPr>
            <p:txBody>
              <a:bodyPr/>
              <a:lstStyle/>
              <a:p>
                <a:r>
                  <a:rPr lang="en-US">
                    <a:noFill/>
                  </a:rPr>
                  <a:t> </a:t>
                </a:r>
              </a:p>
            </p:txBody>
          </p:sp>
        </mc:Fallback>
      </mc:AlternateContent>
      <p:sp>
        <p:nvSpPr>
          <p:cNvPr id="5" name="Content Placeholder 4">
            <a:extLst>
              <a:ext uri="{FF2B5EF4-FFF2-40B4-BE49-F238E27FC236}">
                <a16:creationId xmlns:a16="http://schemas.microsoft.com/office/drawing/2014/main" id="{2E9EE0CD-B012-E769-617B-59FB1CADDEFB}"/>
              </a:ext>
            </a:extLst>
          </p:cNvPr>
          <p:cNvSpPr>
            <a:spLocks noGrp="1"/>
          </p:cNvSpPr>
          <p:nvPr>
            <p:ph sz="half" idx="2"/>
          </p:nvPr>
        </p:nvSpPr>
        <p:spPr/>
        <p:txBody>
          <a:bodyPr>
            <a:normAutofit/>
          </a:bodyPr>
          <a:lstStyle/>
          <a:p>
            <a:pPr>
              <a:buFont typeface="Wingdings" pitchFamily="2" charset="2"/>
              <a:buChar char="Ø"/>
            </a:pPr>
            <a:r>
              <a:rPr lang="en-US" b="1" dirty="0"/>
              <a:t>Methods</a:t>
            </a:r>
            <a:r>
              <a:rPr lang="en-US" dirty="0"/>
              <a:t>:</a:t>
            </a:r>
          </a:p>
          <a:p>
            <a:pPr lvl="1"/>
            <a:r>
              <a:rPr lang="en-US" dirty="0"/>
              <a:t>Node-based: </a:t>
            </a:r>
          </a:p>
          <a:p>
            <a:pPr lvl="2"/>
            <a:r>
              <a:rPr lang="en-US" dirty="0"/>
              <a:t>Specter: BERT encoding of titles &amp; abstracts</a:t>
            </a:r>
          </a:p>
          <a:p>
            <a:pPr lvl="1"/>
            <a:r>
              <a:rPr lang="en-US" dirty="0"/>
              <a:t>Edge-based: </a:t>
            </a:r>
          </a:p>
          <a:p>
            <a:pPr lvl="2"/>
            <a:r>
              <a:rPr lang="en-US" dirty="0" err="1"/>
              <a:t>ProNE</a:t>
            </a:r>
            <a:r>
              <a:rPr lang="en-US" dirty="0"/>
              <a:t>: spectral clustering of citation graph</a:t>
            </a:r>
          </a:p>
          <a:p>
            <a:r>
              <a:rPr lang="en-US" dirty="0"/>
              <a:t>Results</a:t>
            </a:r>
          </a:p>
          <a:p>
            <a:r>
              <a:rPr lang="en-US" dirty="0"/>
              <a:t>Related Work</a:t>
            </a:r>
          </a:p>
          <a:p>
            <a:r>
              <a:rPr lang="en-US" dirty="0"/>
              <a:t>Conclusions</a:t>
            </a:r>
          </a:p>
        </p:txBody>
      </p:sp>
    </p:spTree>
    <p:extLst>
      <p:ext uri="{BB962C8B-B14F-4D97-AF65-F5344CB8AC3E}">
        <p14:creationId xmlns:p14="http://schemas.microsoft.com/office/powerpoint/2010/main" val="3960715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FFC29C-B0D8-74F6-8556-3F7A3B41E3E1}"/>
              </a:ext>
            </a:extLst>
          </p:cNvPr>
          <p:cNvSpPr>
            <a:spLocks noGrp="1"/>
          </p:cNvSpPr>
          <p:nvPr>
            <p:ph type="title"/>
          </p:nvPr>
        </p:nvSpPr>
        <p:spPr/>
        <p:txBody>
          <a:bodyPr/>
          <a:lstStyle/>
          <a:p>
            <a:r>
              <a:rPr lang="en-US" dirty="0"/>
              <a:t>Methods</a:t>
            </a:r>
          </a:p>
        </p:txBody>
      </p:sp>
      <p:sp>
        <p:nvSpPr>
          <p:cNvPr id="6" name="Text Placeholder 5">
            <a:extLst>
              <a:ext uri="{FF2B5EF4-FFF2-40B4-BE49-F238E27FC236}">
                <a16:creationId xmlns:a16="http://schemas.microsoft.com/office/drawing/2014/main" id="{2E2C7C1F-61E7-D209-9DAE-C8C847B42020}"/>
              </a:ext>
            </a:extLst>
          </p:cNvPr>
          <p:cNvSpPr>
            <a:spLocks noGrp="1"/>
          </p:cNvSpPr>
          <p:nvPr>
            <p:ph type="body" idx="1"/>
          </p:nvPr>
        </p:nvSpPr>
        <p:spPr/>
        <p:txBody>
          <a:bodyPr/>
          <a:lstStyle/>
          <a:p>
            <a:r>
              <a:rPr lang="en-US" dirty="0"/>
              <a:t>Specter</a:t>
            </a:r>
          </a:p>
        </p:txBody>
      </p:sp>
      <p:sp>
        <p:nvSpPr>
          <p:cNvPr id="7" name="Content Placeholder 6">
            <a:extLst>
              <a:ext uri="{FF2B5EF4-FFF2-40B4-BE49-F238E27FC236}">
                <a16:creationId xmlns:a16="http://schemas.microsoft.com/office/drawing/2014/main" id="{34611228-2664-CC97-C61C-6F7DB4D8B7A4}"/>
              </a:ext>
            </a:extLst>
          </p:cNvPr>
          <p:cNvSpPr>
            <a:spLocks noGrp="1"/>
          </p:cNvSpPr>
          <p:nvPr>
            <p:ph sz="half" idx="2"/>
          </p:nvPr>
        </p:nvSpPr>
        <p:spPr/>
        <p:txBody>
          <a:bodyPr>
            <a:normAutofit fontScale="92500" lnSpcReduction="20000"/>
          </a:bodyPr>
          <a:lstStyle/>
          <a:p>
            <a:r>
              <a:rPr lang="en-US" dirty="0"/>
              <a:t>Cosines </a:t>
            </a:r>
            <a:r>
              <a:rPr lang="en-US" dirty="0">
                <a:sym typeface="Wingdings" pitchFamily="2" charset="2"/>
              </a:rPr>
              <a:t> Similar Words</a:t>
            </a:r>
          </a:p>
          <a:p>
            <a:r>
              <a:rPr lang="en-US" dirty="0">
                <a:sym typeface="Wingdings" pitchFamily="2" charset="2"/>
              </a:rPr>
              <a:t>Fine-Tune </a:t>
            </a:r>
            <a:r>
              <a:rPr lang="en-US" dirty="0" err="1">
                <a:sym typeface="Wingdings" pitchFamily="2" charset="2"/>
              </a:rPr>
              <a:t>SciBERT</a:t>
            </a:r>
            <a:r>
              <a:rPr lang="en-US" dirty="0">
                <a:sym typeface="Wingdings" pitchFamily="2" charset="2"/>
              </a:rPr>
              <a:t> </a:t>
            </a:r>
          </a:p>
          <a:p>
            <a:pPr lvl="1"/>
            <a:r>
              <a:rPr lang="en-US" dirty="0">
                <a:sym typeface="Wingdings" pitchFamily="2" charset="2"/>
              </a:rPr>
              <a:t>with triplet loss</a:t>
            </a:r>
          </a:p>
          <a:p>
            <a:pPr lvl="1"/>
            <a:r>
              <a:rPr lang="en-US" dirty="0">
                <a:sym typeface="Wingdings" pitchFamily="2" charset="2"/>
              </a:rPr>
              <a:t>6.2M: &lt;paper, pos, neg&gt;</a:t>
            </a:r>
          </a:p>
          <a:p>
            <a:pPr lvl="1"/>
            <a:r>
              <a:rPr lang="en-US" dirty="0">
                <a:sym typeface="Wingdings" pitchFamily="2" charset="2"/>
              </a:rPr>
              <a:t>pos: cited in 1-2 hops</a:t>
            </a:r>
          </a:p>
          <a:p>
            <a:pPr lvl="1"/>
            <a:r>
              <a:rPr lang="en-US" dirty="0">
                <a:sym typeface="Wingdings" pitchFamily="2" charset="2"/>
              </a:rPr>
              <a:t>neg: random</a:t>
            </a:r>
            <a:endParaRPr lang="en-US" dirty="0"/>
          </a:p>
        </p:txBody>
      </p:sp>
      <p:sp>
        <p:nvSpPr>
          <p:cNvPr id="8" name="Text Placeholder 7">
            <a:extLst>
              <a:ext uri="{FF2B5EF4-FFF2-40B4-BE49-F238E27FC236}">
                <a16:creationId xmlns:a16="http://schemas.microsoft.com/office/drawing/2014/main" id="{713174F1-73DD-CD73-0544-89E72D5E8EF1}"/>
              </a:ext>
            </a:extLst>
          </p:cNvPr>
          <p:cNvSpPr>
            <a:spLocks noGrp="1"/>
          </p:cNvSpPr>
          <p:nvPr>
            <p:ph type="body" sz="quarter" idx="3"/>
          </p:nvPr>
        </p:nvSpPr>
        <p:spPr/>
        <p:txBody>
          <a:bodyPr/>
          <a:lstStyle/>
          <a:p>
            <a:r>
              <a:rPr lang="en-US" dirty="0" err="1"/>
              <a:t>ProNE</a:t>
            </a:r>
            <a:endParaRPr lang="en-US" dirty="0"/>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8E900E96-EE7E-A188-E8D6-11BAF09C2BCD}"/>
                  </a:ext>
                </a:extLst>
              </p:cNvPr>
              <p:cNvSpPr>
                <a:spLocks noGrp="1"/>
              </p:cNvSpPr>
              <p:nvPr>
                <p:ph sz="quarter" idx="4"/>
              </p:nvPr>
            </p:nvSpPr>
            <p:spPr/>
            <p:txBody>
              <a:bodyPr>
                <a:normAutofit fontScale="92500" lnSpcReduction="20000"/>
              </a:bodyPr>
              <a:lstStyle/>
              <a:p>
                <a:r>
                  <a:rPr lang="en-US" dirty="0"/>
                  <a:t>Cosines </a:t>
                </a:r>
                <a:r>
                  <a:rPr lang="en-US" dirty="0">
                    <a:sym typeface="Wingdings" pitchFamily="2" charset="2"/>
                  </a:rPr>
                  <a:t> Similar in terms of random walks on citation </a:t>
                </a:r>
                <a14:m>
                  <m:oMath xmlns:m="http://schemas.openxmlformats.org/officeDocument/2006/math">
                    <m:r>
                      <a:rPr lang="en-US" i="1" dirty="0" smtClean="0">
                        <a:latin typeface="Cambria Math" panose="02040503050406030204" pitchFamily="18" charset="0"/>
                        <a:sym typeface="Wingdings" pitchFamily="2" charset="2"/>
                      </a:rPr>
                      <m:t>𝐺</m:t>
                    </m:r>
                  </m:oMath>
                </a14:m>
                <a:endParaRPr lang="en-US" dirty="0"/>
              </a:p>
              <a:p>
                <a:r>
                  <a:rPr lang="en-US" dirty="0"/>
                  <a:t>Spectral Clustering on </a:t>
                </a:r>
                <a14:m>
                  <m:oMath xmlns:m="http://schemas.openxmlformats.org/officeDocument/2006/math">
                    <m:r>
                      <a:rPr lang="en-US" i="1" dirty="0" smtClean="0">
                        <a:latin typeface="Cambria Math" panose="02040503050406030204" pitchFamily="18" charset="0"/>
                      </a:rPr>
                      <m:t>𝐺</m:t>
                    </m:r>
                  </m:oMath>
                </a14:m>
                <a:endParaRPr lang="en-US" dirty="0"/>
              </a:p>
              <a:p>
                <a:r>
                  <a:rPr lang="en-US" dirty="0"/>
                  <a:t>No text, but more citations</a:t>
                </a:r>
              </a:p>
              <a:p>
                <a:pPr lvl="1"/>
                <a:r>
                  <a:rPr lang="en-US" dirty="0"/>
                  <a:t>2B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citations</m:t>
                    </m:r>
                    <m:r>
                      <a:rPr lang="en-US" i="1" smtClean="0">
                        <a:latin typeface="Cambria Math" panose="02040503050406030204" pitchFamily="18" charset="0"/>
                        <a:ea typeface="Cambria Math" panose="02040503050406030204" pitchFamily="18" charset="0"/>
                      </a:rPr>
                      <m:t>≫</m:t>
                    </m:r>
                  </m:oMath>
                </a14:m>
                <a:r>
                  <a:rPr lang="en-US" dirty="0"/>
                  <a:t> 6.2M triplets</a:t>
                </a:r>
              </a:p>
              <a:p>
                <a:r>
                  <a:rPr lang="en-US" dirty="0"/>
                  <a:t>Train 100 models for 100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endParaRPr lang="en-US" dirty="0"/>
              </a:p>
              <a:p>
                <a:pPr lvl="1"/>
                <a:r>
                  <a:rPr lang="en-US" dirty="0"/>
                  <a:t>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 contains papers </a:t>
                </a:r>
              </a:p>
              <a:p>
                <a:pPr lvl="1"/>
                <a:r>
                  <a:rPr lang="en-US" dirty="0"/>
                  <a:t>in bins 0 through </a:t>
                </a:r>
                <a14:m>
                  <m:oMath xmlns:m="http://schemas.openxmlformats.org/officeDocument/2006/math">
                    <m:r>
                      <a:rPr lang="en-US" i="1" dirty="0" smtClean="0">
                        <a:latin typeface="Cambria Math" panose="02040503050406030204" pitchFamily="18" charset="0"/>
                      </a:rPr>
                      <m:t>𝑡</m:t>
                    </m:r>
                  </m:oMath>
                </a14:m>
                <a:endParaRPr lang="en-US" dirty="0"/>
              </a:p>
              <a:p>
                <a:r>
                  <a:rPr lang="en-US" dirty="0"/>
                  <a:t>Centroid Approx (when </a:t>
                </a:r>
                <a14:m>
                  <m:oMath xmlns:m="http://schemas.openxmlformats.org/officeDocument/2006/math">
                    <m:r>
                      <a:rPr lang="en-US" b="0" i="1" dirty="0" smtClean="0">
                        <a:latin typeface="Cambria Math" panose="02040503050406030204" pitchFamily="18" charset="0"/>
                        <a:ea typeface="Cambria Math" panose="02040503050406030204" pitchFamily="18" charset="0"/>
                      </a:rPr>
                      <m:t>𝑎</m:t>
                    </m:r>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𝐺</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oMath>
                </a14:m>
                <a:endParaRPr lang="en-US" dirty="0"/>
              </a:p>
              <a:p>
                <a:pPr lvl="1"/>
                <a14:m>
                  <m:oMath xmlns:m="http://schemas.openxmlformats.org/officeDocument/2006/math">
                    <m:r>
                      <a:rPr lang="en-US" b="0" i="1" smtClean="0">
                        <a:latin typeface="Cambria Math" panose="02040503050406030204" pitchFamily="18" charset="0"/>
                      </a:rPr>
                      <m:t>𝑣𝑒𝑐</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h𝑜𝑝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sub>
                      <m:sup/>
                      <m:e>
                        <m:r>
                          <a:rPr lang="en-US" b="0" i="1" smtClean="0">
                            <a:latin typeface="Cambria Math" panose="02040503050406030204" pitchFamily="18" charset="0"/>
                            <a:ea typeface="Cambria Math" panose="02040503050406030204" pitchFamily="18" charset="0"/>
                          </a:rPr>
                          <m:t>𝑣𝑒𝑐</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𝑏</m:t>
                            </m:r>
                          </m:e>
                        </m:d>
                      </m:e>
                    </m:nary>
                  </m:oMath>
                </a14:m>
                <a:endParaRPr lang="en-US" dirty="0"/>
              </a:p>
            </p:txBody>
          </p:sp>
        </mc:Choice>
        <mc:Fallback>
          <p:sp>
            <p:nvSpPr>
              <p:cNvPr id="9" name="Content Placeholder 8">
                <a:extLst>
                  <a:ext uri="{FF2B5EF4-FFF2-40B4-BE49-F238E27FC236}">
                    <a16:creationId xmlns:a16="http://schemas.microsoft.com/office/drawing/2014/main" id="{8E900E96-EE7E-A188-E8D6-11BAF09C2BCD}"/>
                  </a:ext>
                </a:extLst>
              </p:cNvPr>
              <p:cNvSpPr>
                <a:spLocks noGrp="1" noRot="1" noChangeAspect="1" noMove="1" noResize="1" noEditPoints="1" noAdjustHandles="1" noChangeArrowheads="1" noChangeShapeType="1" noTextEdit="1"/>
              </p:cNvSpPr>
              <p:nvPr>
                <p:ph sz="quarter" idx="4"/>
              </p:nvPr>
            </p:nvSpPr>
            <p:spPr>
              <a:blipFill>
                <a:blip r:embed="rId2"/>
                <a:stretch>
                  <a:fillRect l="-1956" t="-4811" b="-17869"/>
                </a:stretch>
              </a:blipFill>
            </p:spPr>
            <p:txBody>
              <a:bodyPr/>
              <a:lstStyle/>
              <a:p>
                <a:r>
                  <a:rPr lang="en-US">
                    <a:noFill/>
                  </a:rPr>
                  <a:t> </a:t>
                </a:r>
              </a:p>
            </p:txBody>
          </p:sp>
        </mc:Fallback>
      </mc:AlternateContent>
    </p:spTree>
    <p:extLst>
      <p:ext uri="{BB962C8B-B14F-4D97-AF65-F5344CB8AC3E}">
        <p14:creationId xmlns:p14="http://schemas.microsoft.com/office/powerpoint/2010/main" val="255378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34C37-A3AD-F8C9-09BD-969930240A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C0EC0C-5591-8596-C7E5-236256E5287C}"/>
              </a:ext>
            </a:extLst>
          </p:cNvPr>
          <p:cNvSpPr>
            <a:spLocks noGrp="1"/>
          </p:cNvSpPr>
          <p:nvPr>
            <p:ph type="title"/>
          </p:nvPr>
        </p:nvSpPr>
        <p:spPr/>
        <p:txBody>
          <a:bodyPr/>
          <a:lstStyle/>
          <a:p>
            <a:r>
              <a:rPr lang="en-US" dirty="0"/>
              <a:t>Agenda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89BF863-71AF-3AEC-035C-00701E99235D}"/>
                  </a:ext>
                </a:extLst>
              </p:cNvPr>
              <p:cNvSpPr>
                <a:spLocks noGrp="1"/>
              </p:cNvSpPr>
              <p:nvPr>
                <p:ph sz="half" idx="1"/>
              </p:nvPr>
            </p:nvSpPr>
            <p:spPr/>
            <p:txBody>
              <a:bodyPr>
                <a:normAutofit/>
              </a:bodyPr>
              <a:lstStyle/>
              <a:p>
                <a:pPr>
                  <a:buFont typeface="Wingdings" pitchFamily="2" charset="2"/>
                  <a:buChar char="ü"/>
                </a:pPr>
                <a:r>
                  <a:rPr lang="en-US" dirty="0">
                    <a:solidFill>
                      <a:schemeClr val="bg2">
                        <a:lumMod val="90000"/>
                      </a:schemeClr>
                    </a:solidFill>
                  </a:rPr>
                  <a:t>Data from Semantic Scholar</a:t>
                </a:r>
              </a:p>
              <a:p>
                <a:pPr>
                  <a:buFont typeface="Wingdings" pitchFamily="2" charset="2"/>
                  <a:buChar char="ü"/>
                </a:pPr>
                <a:r>
                  <a:rPr lang="en-US" dirty="0">
                    <a:solidFill>
                      <a:schemeClr val="bg2">
                        <a:lumMod val="90000"/>
                      </a:schemeClr>
                    </a:solidFill>
                  </a:rPr>
                  <a:t>Binning by Time</a:t>
                </a:r>
              </a:p>
              <a:p>
                <a:pPr>
                  <a:buFont typeface="Wingdings" pitchFamily="2" charset="2"/>
                  <a:buChar char="ü"/>
                </a:pPr>
                <a:r>
                  <a:rPr lang="en-US" dirty="0" err="1">
                    <a:solidFill>
                      <a:schemeClr val="bg2">
                        <a:lumMod val="90000"/>
                      </a:schemeClr>
                    </a:solidFill>
                  </a:rPr>
                  <a:t>TimeCite</a:t>
                </a:r>
                <a:r>
                  <a:rPr lang="en-US" dirty="0">
                    <a:solidFill>
                      <a:schemeClr val="bg2">
                        <a:lumMod val="90000"/>
                      </a:schemeClr>
                    </a:solidFill>
                  </a:rPr>
                  <a:t> Benchmark</a:t>
                </a:r>
              </a:p>
              <a:p>
                <a:pPr>
                  <a:buFont typeface="Wingdings" pitchFamily="2" charset="2"/>
                  <a:buChar char="ü"/>
                </a:pPr>
                <a:r>
                  <a:rPr lang="en-US" sz="2800" dirty="0">
                    <a:solidFill>
                      <a:schemeClr val="bg2">
                        <a:lumMod val="90000"/>
                      </a:schemeClr>
                    </a:solidFill>
                  </a:rPr>
                  <a:t>Prediction Task: </a:t>
                </a:r>
              </a:p>
              <a:p>
                <a:pPr lvl="1">
                  <a:buFont typeface="Wingdings" pitchFamily="2" charset="2"/>
                  <a:buChar char="ü"/>
                </a:pPr>
                <a:r>
                  <a:rPr lang="en-US" dirty="0">
                    <a:solidFill>
                      <a:schemeClr val="bg2">
                        <a:lumMod val="90000"/>
                      </a:schemeClr>
                    </a:solidFill>
                  </a:rPr>
                  <a:t>Does paper </a:t>
                </a:r>
                <a14:m>
                  <m:oMath xmlns:m="http://schemas.openxmlformats.org/officeDocument/2006/math">
                    <m:r>
                      <a:rPr lang="en-US" i="1" dirty="0" smtClean="0">
                        <a:solidFill>
                          <a:schemeClr val="bg2">
                            <a:lumMod val="90000"/>
                          </a:schemeClr>
                        </a:solidFill>
                        <a:latin typeface="Cambria Math" panose="02040503050406030204" pitchFamily="18" charset="0"/>
                      </a:rPr>
                      <m:t>𝑎</m:t>
                    </m:r>
                  </m:oMath>
                </a14:m>
                <a:r>
                  <a:rPr lang="en-US" dirty="0">
                    <a:solidFill>
                      <a:schemeClr val="bg2">
                        <a:lumMod val="90000"/>
                      </a:schemeClr>
                    </a:solidFill>
                  </a:rPr>
                  <a:t> cite paper </a:t>
                </a:r>
                <a14:m>
                  <m:oMath xmlns:m="http://schemas.openxmlformats.org/officeDocument/2006/math">
                    <m:r>
                      <a:rPr lang="en-US" i="1" dirty="0" smtClean="0">
                        <a:solidFill>
                          <a:schemeClr val="bg2">
                            <a:lumMod val="90000"/>
                          </a:schemeClr>
                        </a:solidFill>
                        <a:latin typeface="Cambria Math" panose="02040503050406030204" pitchFamily="18" charset="0"/>
                      </a:rPr>
                      <m:t>𝑏</m:t>
                    </m:r>
                  </m:oMath>
                </a14:m>
                <a:r>
                  <a:rPr lang="en-US" dirty="0">
                    <a:solidFill>
                      <a:schemeClr val="bg2">
                        <a:lumMod val="90000"/>
                      </a:schemeClr>
                    </a:solidFill>
                  </a:rPr>
                  <a:t>?</a:t>
                </a:r>
              </a:p>
              <a:p>
                <a:pPr>
                  <a:buFont typeface="Wingdings" pitchFamily="2" charset="2"/>
                  <a:buChar char="ü"/>
                </a:pPr>
                <a:r>
                  <a:rPr lang="en-US" sz="2800" dirty="0">
                    <a:solidFill>
                      <a:schemeClr val="bg2">
                        <a:lumMod val="90000"/>
                      </a:schemeClr>
                    </a:solidFill>
                  </a:rPr>
                  <a:t>Causal Splits:</a:t>
                </a:r>
              </a:p>
              <a:p>
                <a:pPr lvl="1">
                  <a:buFont typeface="Wingdings" pitchFamily="2" charset="2"/>
                  <a:buChar char="ü"/>
                </a:pPr>
                <a:r>
                  <a:rPr lang="en-US" dirty="0">
                    <a:solidFill>
                      <a:schemeClr val="bg2">
                        <a:lumMod val="90000"/>
                      </a:schemeClr>
                    </a:solidFill>
                  </a:rPr>
                  <a:t>Train on bins 0 to </a:t>
                </a:r>
                <a14:m>
                  <m:oMath xmlns:m="http://schemas.openxmlformats.org/officeDocument/2006/math">
                    <m:r>
                      <a:rPr lang="en-US" i="1" dirty="0" smtClean="0">
                        <a:solidFill>
                          <a:schemeClr val="bg2">
                            <a:lumMod val="90000"/>
                          </a:schemeClr>
                        </a:solidFill>
                        <a:latin typeface="Cambria Math" panose="02040503050406030204" pitchFamily="18" charset="0"/>
                      </a:rPr>
                      <m:t>𝑡</m:t>
                    </m:r>
                  </m:oMath>
                </a14:m>
                <a:endParaRPr lang="en-US" dirty="0">
                  <a:solidFill>
                    <a:schemeClr val="bg2">
                      <a:lumMod val="90000"/>
                    </a:schemeClr>
                  </a:solidFill>
                </a:endParaRPr>
              </a:p>
              <a:p>
                <a:pPr lvl="1">
                  <a:buFont typeface="Wingdings" pitchFamily="2" charset="2"/>
                  <a:buChar char="ü"/>
                </a:pPr>
                <a:r>
                  <a:rPr lang="en-US" dirty="0">
                    <a:solidFill>
                      <a:schemeClr val="bg2">
                        <a:lumMod val="90000"/>
                      </a:schemeClr>
                    </a:solidFill>
                  </a:rPr>
                  <a:t>Test on bin </a:t>
                </a:r>
                <a14:m>
                  <m:oMath xmlns:m="http://schemas.openxmlformats.org/officeDocument/2006/math">
                    <m:r>
                      <a:rPr lang="en-US" i="1" dirty="0" smtClean="0">
                        <a:solidFill>
                          <a:schemeClr val="bg2">
                            <a:lumMod val="90000"/>
                          </a:schemeClr>
                        </a:solidFill>
                        <a:latin typeface="Cambria Math" panose="02040503050406030204" pitchFamily="18" charset="0"/>
                      </a:rPr>
                      <m:t>𝑡</m:t>
                    </m:r>
                    <m:r>
                      <a:rPr lang="en-US" i="1" dirty="0" smtClean="0">
                        <a:solidFill>
                          <a:schemeClr val="bg2">
                            <a:lumMod val="90000"/>
                          </a:schemeClr>
                        </a:solidFill>
                        <a:latin typeface="Cambria Math" panose="02040503050406030204" pitchFamily="18" charset="0"/>
                      </a:rPr>
                      <m:t>+</m:t>
                    </m:r>
                    <m:r>
                      <a:rPr lang="en-US" i="1" dirty="0" smtClean="0">
                        <a:solidFill>
                          <a:schemeClr val="bg2">
                            <a:lumMod val="90000"/>
                          </a:schemeClr>
                        </a:solidFill>
                        <a:latin typeface="Cambria Math" panose="02040503050406030204" pitchFamily="18" charset="0"/>
                      </a:rPr>
                      <m:t>h</m:t>
                    </m:r>
                  </m:oMath>
                </a14:m>
                <a:r>
                  <a:rPr lang="en-US" dirty="0">
                    <a:solidFill>
                      <a:schemeClr val="bg2">
                        <a:lumMod val="90000"/>
                      </a:schemeClr>
                    </a:solidFill>
                  </a:rPr>
                  <a:t> </a:t>
                </a:r>
              </a:p>
              <a:p>
                <a:endParaRPr lang="en-US" dirty="0"/>
              </a:p>
              <a:p>
                <a:endParaRPr lang="en-US" dirty="0"/>
              </a:p>
            </p:txBody>
          </p:sp>
        </mc:Choice>
        <mc:Fallback>
          <p:sp>
            <p:nvSpPr>
              <p:cNvPr id="3" name="Content Placeholder 2">
                <a:extLst>
                  <a:ext uri="{FF2B5EF4-FFF2-40B4-BE49-F238E27FC236}">
                    <a16:creationId xmlns:a16="http://schemas.microsoft.com/office/drawing/2014/main" id="{689BF863-71AF-3AEC-035C-00701E99235D}"/>
                  </a:ext>
                </a:extLst>
              </p:cNvPr>
              <p:cNvSpPr>
                <a:spLocks noGrp="1" noRot="1" noChangeAspect="1" noMove="1" noResize="1" noEditPoints="1" noAdjustHandles="1" noChangeArrowheads="1" noChangeShapeType="1" noTextEdit="1"/>
              </p:cNvSpPr>
              <p:nvPr>
                <p:ph sz="half" idx="1"/>
              </p:nvPr>
            </p:nvSpPr>
            <p:spPr>
              <a:blipFill>
                <a:blip r:embed="rId2"/>
                <a:stretch>
                  <a:fillRect l="-2200" t="-2326"/>
                </a:stretch>
              </a:blipFill>
            </p:spPr>
            <p:txBody>
              <a:bodyPr/>
              <a:lstStyle/>
              <a:p>
                <a:r>
                  <a:rPr lang="en-US">
                    <a:noFill/>
                  </a:rPr>
                  <a:t> </a:t>
                </a:r>
              </a:p>
            </p:txBody>
          </p:sp>
        </mc:Fallback>
      </mc:AlternateContent>
      <p:sp>
        <p:nvSpPr>
          <p:cNvPr id="5" name="Content Placeholder 4">
            <a:extLst>
              <a:ext uri="{FF2B5EF4-FFF2-40B4-BE49-F238E27FC236}">
                <a16:creationId xmlns:a16="http://schemas.microsoft.com/office/drawing/2014/main" id="{84B956B1-068A-CFAB-906F-2589C263996B}"/>
              </a:ext>
            </a:extLst>
          </p:cNvPr>
          <p:cNvSpPr>
            <a:spLocks noGrp="1"/>
          </p:cNvSpPr>
          <p:nvPr>
            <p:ph sz="half" idx="2"/>
          </p:nvPr>
        </p:nvSpPr>
        <p:spPr/>
        <p:txBody>
          <a:bodyPr>
            <a:normAutofit/>
          </a:bodyPr>
          <a:lstStyle/>
          <a:p>
            <a:pPr>
              <a:buFont typeface="Wingdings" pitchFamily="2" charset="2"/>
              <a:buChar char="ü"/>
            </a:pPr>
            <a:r>
              <a:rPr lang="en-US" dirty="0">
                <a:solidFill>
                  <a:schemeClr val="bg2">
                    <a:lumMod val="90000"/>
                  </a:schemeClr>
                </a:solidFill>
              </a:rPr>
              <a:t>Methods:</a:t>
            </a:r>
          </a:p>
          <a:p>
            <a:pPr lvl="1">
              <a:buFont typeface="Wingdings" pitchFamily="2" charset="2"/>
              <a:buChar char="ü"/>
            </a:pPr>
            <a:r>
              <a:rPr lang="en-US" dirty="0">
                <a:solidFill>
                  <a:schemeClr val="bg2">
                    <a:lumMod val="90000"/>
                  </a:schemeClr>
                </a:solidFill>
              </a:rPr>
              <a:t>Node-based: </a:t>
            </a:r>
          </a:p>
          <a:p>
            <a:pPr lvl="2">
              <a:buFont typeface="Wingdings" pitchFamily="2" charset="2"/>
              <a:buChar char="ü"/>
            </a:pPr>
            <a:r>
              <a:rPr lang="en-US" dirty="0">
                <a:solidFill>
                  <a:schemeClr val="bg2">
                    <a:lumMod val="90000"/>
                  </a:schemeClr>
                </a:solidFill>
              </a:rPr>
              <a:t>Specter: BERT encoding of titles &amp; abstracts</a:t>
            </a:r>
          </a:p>
          <a:p>
            <a:pPr lvl="1">
              <a:buFont typeface="Wingdings" pitchFamily="2" charset="2"/>
              <a:buChar char="ü"/>
            </a:pPr>
            <a:r>
              <a:rPr lang="en-US" dirty="0">
                <a:solidFill>
                  <a:schemeClr val="bg2">
                    <a:lumMod val="90000"/>
                  </a:schemeClr>
                </a:solidFill>
              </a:rPr>
              <a:t>Edge-based: </a:t>
            </a:r>
          </a:p>
          <a:p>
            <a:pPr lvl="2">
              <a:buFont typeface="Wingdings" pitchFamily="2" charset="2"/>
              <a:buChar char="ü"/>
            </a:pPr>
            <a:r>
              <a:rPr lang="en-US" dirty="0" err="1">
                <a:solidFill>
                  <a:schemeClr val="bg2">
                    <a:lumMod val="90000"/>
                  </a:schemeClr>
                </a:solidFill>
              </a:rPr>
              <a:t>ProNE</a:t>
            </a:r>
            <a:r>
              <a:rPr lang="en-US" dirty="0">
                <a:solidFill>
                  <a:schemeClr val="bg2">
                    <a:lumMod val="90000"/>
                  </a:schemeClr>
                </a:solidFill>
              </a:rPr>
              <a:t>: spectral clustering of citation graph</a:t>
            </a:r>
          </a:p>
          <a:p>
            <a:pPr>
              <a:buFont typeface="Wingdings" pitchFamily="2" charset="2"/>
              <a:buChar char="Ø"/>
            </a:pPr>
            <a:r>
              <a:rPr lang="en-US" dirty="0"/>
              <a:t>Results</a:t>
            </a:r>
          </a:p>
          <a:p>
            <a:r>
              <a:rPr lang="en-US" dirty="0"/>
              <a:t>Related Work</a:t>
            </a:r>
          </a:p>
          <a:p>
            <a:r>
              <a:rPr lang="en-US" dirty="0"/>
              <a:t>Conclusions</a:t>
            </a:r>
          </a:p>
        </p:txBody>
      </p:sp>
    </p:spTree>
    <p:extLst>
      <p:ext uri="{BB962C8B-B14F-4D97-AF65-F5344CB8AC3E}">
        <p14:creationId xmlns:p14="http://schemas.microsoft.com/office/powerpoint/2010/main" val="1795215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06CBAF7-EE48-03FC-1311-649DA3CEA069}"/>
              </a:ext>
            </a:extLst>
          </p:cNvPr>
          <p:cNvSpPr>
            <a:spLocks noGrp="1"/>
          </p:cNvSpPr>
          <p:nvPr>
            <p:ph type="title"/>
          </p:nvPr>
        </p:nvSpPr>
        <p:spPr/>
        <p:txBody>
          <a:bodyPr/>
          <a:lstStyle/>
          <a:p>
            <a:r>
              <a:rPr lang="en-US" dirty="0"/>
              <a:t>Results</a:t>
            </a:r>
          </a:p>
        </p:txBody>
      </p:sp>
      <p:pic>
        <p:nvPicPr>
          <p:cNvPr id="10" name="Content Placeholder 9" descr="A graph with numbers and lines&#10;&#10;Description automatically generated">
            <a:extLst>
              <a:ext uri="{FF2B5EF4-FFF2-40B4-BE49-F238E27FC236}">
                <a16:creationId xmlns:a16="http://schemas.microsoft.com/office/drawing/2014/main" id="{309DF6E3-6FB3-5577-BE9D-9E3184A11FE9}"/>
              </a:ext>
            </a:extLst>
          </p:cNvPr>
          <p:cNvPicPr>
            <a:picLocks noGrp="1" noChangeAspect="1"/>
          </p:cNvPicPr>
          <p:nvPr>
            <p:ph idx="1"/>
          </p:nvPr>
        </p:nvPicPr>
        <p:blipFill>
          <a:blip r:embed="rId2"/>
          <a:stretch>
            <a:fillRect/>
          </a:stretch>
        </p:blipFill>
        <p:spPr>
          <a:xfrm>
            <a:off x="353882" y="1505023"/>
            <a:ext cx="11451969" cy="5105842"/>
          </a:xfrm>
        </p:spPr>
      </p:pic>
    </p:spTree>
    <p:extLst>
      <p:ext uri="{BB962C8B-B14F-4D97-AF65-F5344CB8AC3E}">
        <p14:creationId xmlns:p14="http://schemas.microsoft.com/office/powerpoint/2010/main" val="1031841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43D1408-F24E-451B-EA51-79A5D2BDC7C5}"/>
              </a:ext>
            </a:extLst>
          </p:cNvPr>
          <p:cNvSpPr>
            <a:spLocks noGrp="1"/>
          </p:cNvSpPr>
          <p:nvPr>
            <p:ph type="title"/>
          </p:nvPr>
        </p:nvSpPr>
        <p:spPr/>
        <p:txBody>
          <a:bodyPr/>
          <a:lstStyle/>
          <a:p>
            <a:r>
              <a:rPr lang="en-US" dirty="0"/>
              <a:t>Summaries of Results</a:t>
            </a:r>
          </a:p>
        </p:txBody>
      </p:sp>
      <p:sp>
        <p:nvSpPr>
          <p:cNvPr id="8" name="Text Placeholder 7">
            <a:extLst>
              <a:ext uri="{FF2B5EF4-FFF2-40B4-BE49-F238E27FC236}">
                <a16:creationId xmlns:a16="http://schemas.microsoft.com/office/drawing/2014/main" id="{C7A6AFBD-0B2C-A3A8-3502-358F47DAF601}"/>
              </a:ext>
            </a:extLst>
          </p:cNvPr>
          <p:cNvSpPr>
            <a:spLocks noGrp="1"/>
          </p:cNvSpPr>
          <p:nvPr>
            <p:ph type="body" idx="1"/>
          </p:nvPr>
        </p:nvSpPr>
        <p:spPr/>
        <p:txBody>
          <a:bodyPr/>
          <a:lstStyle/>
          <a:p>
            <a:r>
              <a:rPr lang="en-US" dirty="0"/>
              <a:t>Easier with t (Metcalfe’s Law)</a:t>
            </a:r>
          </a:p>
        </p:txBody>
      </p:sp>
      <p:sp>
        <p:nvSpPr>
          <p:cNvPr id="10" name="Text Placeholder 9">
            <a:extLst>
              <a:ext uri="{FF2B5EF4-FFF2-40B4-BE49-F238E27FC236}">
                <a16:creationId xmlns:a16="http://schemas.microsoft.com/office/drawing/2014/main" id="{981F0817-EC3E-5835-ABFD-BF430511C55D}"/>
              </a:ext>
            </a:extLst>
          </p:cNvPr>
          <p:cNvSpPr>
            <a:spLocks noGrp="1"/>
          </p:cNvSpPr>
          <p:nvPr>
            <p:ph type="body" sz="quarter" idx="3"/>
          </p:nvPr>
        </p:nvSpPr>
        <p:spPr/>
        <p:txBody>
          <a:bodyPr/>
          <a:lstStyle/>
          <a:p>
            <a:r>
              <a:rPr lang="en-US" dirty="0"/>
              <a:t>Harder with h</a:t>
            </a:r>
          </a:p>
        </p:txBody>
      </p:sp>
      <p:pic>
        <p:nvPicPr>
          <p:cNvPr id="15" name="Content Placeholder 14" descr="A graph with lines and dots&#10;&#10;Description automatically generated">
            <a:extLst>
              <a:ext uri="{FF2B5EF4-FFF2-40B4-BE49-F238E27FC236}">
                <a16:creationId xmlns:a16="http://schemas.microsoft.com/office/drawing/2014/main" id="{AA9266BC-9C24-52FD-1A17-E795582022C7}"/>
              </a:ext>
            </a:extLst>
          </p:cNvPr>
          <p:cNvPicPr>
            <a:picLocks noGrp="1" noChangeAspect="1"/>
          </p:cNvPicPr>
          <p:nvPr>
            <p:ph sz="quarter" idx="4"/>
          </p:nvPr>
        </p:nvPicPr>
        <p:blipFill>
          <a:blip r:embed="rId2"/>
          <a:stretch>
            <a:fillRect/>
          </a:stretch>
        </p:blipFill>
        <p:spPr>
          <a:xfrm>
            <a:off x="6030495" y="2432718"/>
            <a:ext cx="5354638" cy="3840416"/>
          </a:xfrm>
        </p:spPr>
      </p:pic>
      <p:pic>
        <p:nvPicPr>
          <p:cNvPr id="19" name="Content Placeholder 9">
            <a:extLst>
              <a:ext uri="{FF2B5EF4-FFF2-40B4-BE49-F238E27FC236}">
                <a16:creationId xmlns:a16="http://schemas.microsoft.com/office/drawing/2014/main" id="{1380A3AE-606A-1CA2-5497-5040B40820D3}"/>
              </a:ext>
            </a:extLst>
          </p:cNvPr>
          <p:cNvPicPr>
            <a:picLocks noGrp="1" noChangeAspect="1"/>
          </p:cNvPicPr>
          <p:nvPr>
            <p:ph sz="half" idx="2"/>
          </p:nvPr>
        </p:nvPicPr>
        <p:blipFill>
          <a:blip r:embed="rId3"/>
          <a:stretch>
            <a:fillRect/>
          </a:stretch>
        </p:blipFill>
        <p:spPr>
          <a:xfrm>
            <a:off x="872708" y="2510632"/>
            <a:ext cx="5026108" cy="3684588"/>
          </a:xfrm>
          <a:prstGeom prst="rect">
            <a:avLst/>
          </a:prstGeom>
        </p:spPr>
      </p:pic>
    </p:spTree>
    <p:extLst>
      <p:ext uri="{BB962C8B-B14F-4D97-AF65-F5344CB8AC3E}">
        <p14:creationId xmlns:p14="http://schemas.microsoft.com/office/powerpoint/2010/main" val="4258411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EFF0C-CE2A-635E-C925-EE928EFA9D18}"/>
              </a:ext>
            </a:extLst>
          </p:cNvPr>
          <p:cNvSpPr>
            <a:spLocks noGrp="1"/>
          </p:cNvSpPr>
          <p:nvPr>
            <p:ph type="title"/>
          </p:nvPr>
        </p:nvSpPr>
        <p:spPr/>
        <p:txBody>
          <a:bodyPr/>
          <a:lstStyle/>
          <a:p>
            <a:r>
              <a:rPr lang="en-US" dirty="0"/>
              <a:t>Citation Prediction Task</a:t>
            </a:r>
          </a:p>
        </p:txBody>
      </p:sp>
      <p:sp>
        <p:nvSpPr>
          <p:cNvPr id="3" name="Content Placeholder 2">
            <a:extLst>
              <a:ext uri="{FF2B5EF4-FFF2-40B4-BE49-F238E27FC236}">
                <a16:creationId xmlns:a16="http://schemas.microsoft.com/office/drawing/2014/main" id="{6A4BBEEB-88B6-9EB3-86F8-FD0EE9960B09}"/>
              </a:ext>
            </a:extLst>
          </p:cNvPr>
          <p:cNvSpPr>
            <a:spLocks noGrp="1"/>
          </p:cNvSpPr>
          <p:nvPr>
            <p:ph sz="half" idx="1"/>
          </p:nvPr>
        </p:nvSpPr>
        <p:spPr/>
        <p:txBody>
          <a:bodyPr>
            <a:normAutofit/>
          </a:bodyPr>
          <a:lstStyle/>
          <a:p>
            <a:r>
              <a:rPr lang="en-US" dirty="0"/>
              <a:t>Predict whether </a:t>
            </a:r>
          </a:p>
          <a:p>
            <a:pPr lvl="1"/>
            <a:r>
              <a:rPr lang="en-US" dirty="0"/>
              <a:t>Paper </a:t>
            </a:r>
            <a:r>
              <a:rPr lang="en-US" i="1" dirty="0"/>
              <a:t>a</a:t>
            </a:r>
            <a:r>
              <a:rPr lang="en-US" dirty="0"/>
              <a:t> cites paper </a:t>
            </a:r>
            <a:r>
              <a:rPr lang="en-US" i="1" dirty="0"/>
              <a:t>b</a:t>
            </a:r>
            <a:r>
              <a:rPr lang="en-US" dirty="0"/>
              <a:t> </a:t>
            </a:r>
          </a:p>
          <a:p>
            <a:r>
              <a:rPr lang="en-US" dirty="0"/>
              <a:t>Challenges: </a:t>
            </a:r>
          </a:p>
          <a:p>
            <a:pPr lvl="1"/>
            <a:r>
              <a:rPr lang="en-US" dirty="0"/>
              <a:t>5Vs: </a:t>
            </a:r>
          </a:p>
          <a:p>
            <a:pPr lvl="2"/>
            <a:r>
              <a:rPr lang="en-US" dirty="0"/>
              <a:t>Velocity, Volume, </a:t>
            </a:r>
          </a:p>
          <a:p>
            <a:pPr lvl="2"/>
            <a:r>
              <a:rPr lang="en-US" dirty="0"/>
              <a:t>Value, Variety &amp; Veracity</a:t>
            </a:r>
          </a:p>
          <a:p>
            <a:pPr lvl="1"/>
            <a:r>
              <a:rPr lang="en-US" dirty="0"/>
              <a:t>Semantic Scholar is </a:t>
            </a:r>
          </a:p>
          <a:p>
            <a:pPr lvl="2"/>
            <a:r>
              <a:rPr lang="en-US" dirty="0"/>
              <a:t>large (200M papers)</a:t>
            </a:r>
          </a:p>
          <a:p>
            <a:pPr lvl="2"/>
            <a:r>
              <a:rPr lang="en-US" dirty="0"/>
              <a:t>and Growing (doubles in 9 years) </a:t>
            </a:r>
          </a:p>
        </p:txBody>
      </p:sp>
      <p:sp>
        <p:nvSpPr>
          <p:cNvPr id="4" name="Content Placeholder 3">
            <a:extLst>
              <a:ext uri="{FF2B5EF4-FFF2-40B4-BE49-F238E27FC236}">
                <a16:creationId xmlns:a16="http://schemas.microsoft.com/office/drawing/2014/main" id="{AE7DA4BE-8B8E-9B48-BA9D-851983BF66B3}"/>
              </a:ext>
            </a:extLst>
          </p:cNvPr>
          <p:cNvSpPr>
            <a:spLocks noGrp="1"/>
          </p:cNvSpPr>
          <p:nvPr>
            <p:ph sz="half" idx="2"/>
          </p:nvPr>
        </p:nvSpPr>
        <p:spPr/>
        <p:txBody>
          <a:bodyPr>
            <a:normAutofit/>
          </a:bodyPr>
          <a:lstStyle/>
          <a:p>
            <a:r>
              <a:rPr lang="en-US" dirty="0"/>
              <a:t>Apps: Recommendations</a:t>
            </a:r>
          </a:p>
          <a:p>
            <a:pPr lvl="1"/>
            <a:r>
              <a:rPr lang="en-US" dirty="0"/>
              <a:t>What should I read?</a:t>
            </a:r>
          </a:p>
          <a:p>
            <a:pPr lvl="1"/>
            <a:r>
              <a:rPr lang="en-US" dirty="0"/>
              <a:t>What should I cite?</a:t>
            </a:r>
          </a:p>
          <a:p>
            <a:pPr lvl="1"/>
            <a:r>
              <a:rPr lang="en-US" dirty="0"/>
              <a:t>Who should review what?</a:t>
            </a:r>
          </a:p>
          <a:p>
            <a:r>
              <a:rPr lang="en-US" dirty="0"/>
              <a:t>Prediction Challenge: </a:t>
            </a:r>
          </a:p>
          <a:p>
            <a:pPr lvl="1"/>
            <a:r>
              <a:rPr lang="en-US" dirty="0"/>
              <a:t>It’s hard to make predictions, especially about the future </a:t>
            </a:r>
          </a:p>
          <a:p>
            <a:pPr marL="914400" lvl="2" indent="0">
              <a:buNone/>
            </a:pPr>
            <a:r>
              <a:rPr lang="en-US" dirty="0"/>
              <a:t>– Yogi Berra &amp; Niels Bohr</a:t>
            </a:r>
          </a:p>
          <a:p>
            <a:pPr lvl="1"/>
            <a:r>
              <a:rPr lang="en-US" dirty="0"/>
              <a:t>Kuhn’s paradigm shifts</a:t>
            </a:r>
          </a:p>
          <a:p>
            <a:endParaRPr lang="en-US" dirty="0"/>
          </a:p>
        </p:txBody>
      </p:sp>
    </p:spTree>
    <p:extLst>
      <p:ext uri="{BB962C8B-B14F-4D97-AF65-F5344CB8AC3E}">
        <p14:creationId xmlns:p14="http://schemas.microsoft.com/office/powerpoint/2010/main" val="190329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F729B-C910-22A9-4B86-853D359A48CE}"/>
              </a:ext>
            </a:extLst>
          </p:cNvPr>
          <p:cNvSpPr>
            <a:spLocks noGrp="1"/>
          </p:cNvSpPr>
          <p:nvPr>
            <p:ph type="title"/>
          </p:nvPr>
        </p:nvSpPr>
        <p:spPr/>
        <p:txBody>
          <a:bodyPr/>
          <a:lstStyle/>
          <a:p>
            <a:r>
              <a:rPr lang="en-US" dirty="0"/>
              <a:t>Related Work</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8172F6D-3EF5-23AA-3C69-62A3DBAEEABD}"/>
                  </a:ext>
                </a:extLst>
              </p:cNvPr>
              <p:cNvSpPr>
                <a:spLocks noGrp="1"/>
              </p:cNvSpPr>
              <p:nvPr>
                <p:ph sz="half" idx="1"/>
              </p:nvPr>
            </p:nvSpPr>
            <p:spPr>
              <a:xfrm>
                <a:off x="838200" y="1825625"/>
                <a:ext cx="5475514" cy="4351338"/>
              </a:xfrm>
            </p:spPr>
            <p:txBody>
              <a:bodyPr>
                <a:normAutofit/>
              </a:bodyPr>
              <a:lstStyle/>
              <a:p>
                <a:r>
                  <a:rPr lang="en-US" dirty="0"/>
                  <a:t>Standard Benchmarks</a:t>
                </a:r>
              </a:p>
              <a:p>
                <a:pPr lvl="1"/>
                <a:r>
                  <a:rPr lang="en-US" dirty="0"/>
                  <a:t>too small</a:t>
                </a:r>
              </a:p>
              <a:p>
                <a:pPr lvl="1"/>
                <a:r>
                  <a:rPr lang="en-US" dirty="0"/>
                  <a:t>does not address growth with </a:t>
                </a:r>
                <a14:m>
                  <m:oMath xmlns:m="http://schemas.openxmlformats.org/officeDocument/2006/math">
                    <m:r>
                      <a:rPr lang="en-US" i="1" dirty="0" smtClean="0">
                        <a:latin typeface="Cambria Math" panose="02040503050406030204" pitchFamily="18" charset="0"/>
                      </a:rPr>
                      <m:t>𝑡</m:t>
                    </m:r>
                  </m:oMath>
                </a14:m>
                <a:endParaRPr lang="en-US" dirty="0"/>
              </a:p>
              <a:p>
                <a:r>
                  <a:rPr lang="en-US" dirty="0"/>
                  <a:t>Fine-Tuning on 6M triplets</a:t>
                </a:r>
              </a:p>
              <a:p>
                <a:pPr lvl="1"/>
                <a:r>
                  <a:rPr lang="en-US" dirty="0"/>
                  <a:t>vs. Spectral Clustering on 2B edges</a:t>
                </a:r>
              </a:p>
              <a:p>
                <a:r>
                  <a:rPr lang="en-US" dirty="0"/>
                  <a:t>Random Negatives</a:t>
                </a:r>
              </a:p>
              <a:p>
                <a:pPr lvl="1"/>
                <a:r>
                  <a:rPr lang="en-US" dirty="0"/>
                  <a:t>vs. 2-4 hops</a:t>
                </a:r>
              </a:p>
            </p:txBody>
          </p:sp>
        </mc:Choice>
        <mc:Fallback>
          <p:sp>
            <p:nvSpPr>
              <p:cNvPr id="3" name="Content Placeholder 2">
                <a:extLst>
                  <a:ext uri="{FF2B5EF4-FFF2-40B4-BE49-F238E27FC236}">
                    <a16:creationId xmlns:a16="http://schemas.microsoft.com/office/drawing/2014/main" id="{78172F6D-3EF5-23AA-3C69-62A3DBAEEABD}"/>
                  </a:ext>
                </a:extLst>
              </p:cNvPr>
              <p:cNvSpPr>
                <a:spLocks noGrp="1" noRot="1" noChangeAspect="1" noMove="1" noResize="1" noEditPoints="1" noAdjustHandles="1" noChangeArrowheads="1" noChangeShapeType="1" noTextEdit="1"/>
              </p:cNvSpPr>
              <p:nvPr>
                <p:ph sz="half" idx="1"/>
              </p:nvPr>
            </p:nvSpPr>
            <p:spPr>
              <a:xfrm>
                <a:off x="838200" y="1825625"/>
                <a:ext cx="5475514" cy="4351338"/>
              </a:xfrm>
              <a:blipFill>
                <a:blip r:embed="rId2"/>
                <a:stretch>
                  <a:fillRect l="-2083" t="-2326" r="-1620"/>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BA2B19D5-71C0-EB5C-AD49-4CCA16057B55}"/>
              </a:ext>
            </a:extLst>
          </p:cNvPr>
          <p:cNvSpPr>
            <a:spLocks noGrp="1"/>
          </p:cNvSpPr>
          <p:nvPr>
            <p:ph type="sldNum" sz="quarter" idx="12"/>
          </p:nvPr>
        </p:nvSpPr>
        <p:spPr/>
        <p:txBody>
          <a:bodyPr/>
          <a:lstStyle/>
          <a:p>
            <a:fld id="{593EFD06-F981-B043-B150-D23324EBE6FE}" type="slidenum">
              <a:rPr lang="en-US" smtClean="0"/>
              <a:t>20</a:t>
            </a:fld>
            <a:endParaRPr lang="en-US"/>
          </a:p>
        </p:txBody>
      </p:sp>
      <p:pic>
        <p:nvPicPr>
          <p:cNvPr id="13" name="Content Placeholder 9">
            <a:extLst>
              <a:ext uri="{FF2B5EF4-FFF2-40B4-BE49-F238E27FC236}">
                <a16:creationId xmlns:a16="http://schemas.microsoft.com/office/drawing/2014/main" id="{45FB16B6-B071-AF21-9F27-0FC5E026CCA0}"/>
              </a:ext>
            </a:extLst>
          </p:cNvPr>
          <p:cNvPicPr>
            <a:picLocks noGrp="1" noChangeAspect="1"/>
          </p:cNvPicPr>
          <p:nvPr>
            <p:ph sz="half" idx="2"/>
          </p:nvPr>
        </p:nvPicPr>
        <p:blipFill>
          <a:blip r:embed="rId3"/>
          <a:stretch>
            <a:fillRect/>
          </a:stretch>
        </p:blipFill>
        <p:spPr>
          <a:xfrm>
            <a:off x="6313714" y="493114"/>
            <a:ext cx="5181600" cy="3798576"/>
          </a:xfrm>
        </p:spPr>
      </p:pic>
      <p:pic>
        <p:nvPicPr>
          <p:cNvPr id="15" name="Picture 14" descr="A close-up of a label&#10;&#10;Description automatically generated">
            <a:extLst>
              <a:ext uri="{FF2B5EF4-FFF2-40B4-BE49-F238E27FC236}">
                <a16:creationId xmlns:a16="http://schemas.microsoft.com/office/drawing/2014/main" id="{345C64E9-4836-5A33-11D7-15A4E1E60C61}"/>
              </a:ext>
            </a:extLst>
          </p:cNvPr>
          <p:cNvPicPr>
            <a:picLocks noChangeAspect="1"/>
          </p:cNvPicPr>
          <p:nvPr/>
        </p:nvPicPr>
        <p:blipFill>
          <a:blip r:embed="rId4"/>
          <a:stretch>
            <a:fillRect/>
          </a:stretch>
        </p:blipFill>
        <p:spPr>
          <a:xfrm>
            <a:off x="6259285" y="4575699"/>
            <a:ext cx="6016637" cy="1610607"/>
          </a:xfrm>
          <a:prstGeom prst="rect">
            <a:avLst/>
          </a:prstGeom>
        </p:spPr>
      </p:pic>
    </p:spTree>
    <p:extLst>
      <p:ext uri="{BB962C8B-B14F-4D97-AF65-F5344CB8AC3E}">
        <p14:creationId xmlns:p14="http://schemas.microsoft.com/office/powerpoint/2010/main" val="19168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01B1344-E49F-01EF-0F86-2C9A88AF6F0A}"/>
              </a:ext>
            </a:extLst>
          </p:cNvPr>
          <p:cNvSpPr>
            <a:spLocks noGrp="1"/>
          </p:cNvSpPr>
          <p:nvPr>
            <p:ph type="title"/>
          </p:nvPr>
        </p:nvSpPr>
        <p:spPr/>
        <p:txBody>
          <a:bodyPr/>
          <a:lstStyle/>
          <a:p>
            <a:r>
              <a:rPr lang="en-US" dirty="0"/>
              <a:t>2-4 Hops are far from Random</a:t>
            </a:r>
          </a:p>
        </p:txBody>
      </p:sp>
      <p:sp>
        <p:nvSpPr>
          <p:cNvPr id="6" name="Content Placeholder 5">
            <a:extLst>
              <a:ext uri="{FF2B5EF4-FFF2-40B4-BE49-F238E27FC236}">
                <a16:creationId xmlns:a16="http://schemas.microsoft.com/office/drawing/2014/main" id="{8DEC4F57-060B-67A8-DD91-6DD4B89EE9EB}"/>
              </a:ext>
            </a:extLst>
          </p:cNvPr>
          <p:cNvSpPr>
            <a:spLocks noGrp="1"/>
          </p:cNvSpPr>
          <p:nvPr>
            <p:ph sz="half" idx="1"/>
          </p:nvPr>
        </p:nvSpPr>
        <p:spPr>
          <a:xfrm>
            <a:off x="838200" y="1825624"/>
            <a:ext cx="5181600" cy="4667251"/>
          </a:xfrm>
        </p:spPr>
        <p:txBody>
          <a:bodyPr>
            <a:normAutofit/>
          </a:bodyPr>
          <a:lstStyle/>
          <a:p>
            <a:pPr algn="l"/>
            <a:r>
              <a:rPr lang="en-US" b="0" i="0" dirty="0">
                <a:solidFill>
                  <a:srgbClr val="333333"/>
                </a:solidFill>
                <a:effectLst/>
                <a:latin typeface="Noto Sans" panose="020B0502040504020204" pitchFamily="34" charset="0"/>
              </a:rPr>
              <a:t>Huge Space: 200M Papers</a:t>
            </a:r>
          </a:p>
          <a:p>
            <a:r>
              <a:rPr lang="en-US" b="0" i="0" dirty="0">
                <a:solidFill>
                  <a:srgbClr val="333333"/>
                </a:solidFill>
                <a:effectLst/>
                <a:latin typeface="Noto Sans" panose="020B0502040504020204" pitchFamily="34" charset="0"/>
              </a:rPr>
              <a:t>Papers tend to cite other papers in same field</a:t>
            </a:r>
          </a:p>
          <a:p>
            <a:pPr lvl="1"/>
            <a:r>
              <a:rPr lang="en-US" b="0" i="0" dirty="0">
                <a:solidFill>
                  <a:srgbClr val="333333"/>
                </a:solidFill>
                <a:effectLst/>
                <a:latin typeface="Noto Sans" panose="020B0502040504020204" pitchFamily="34" charset="0"/>
              </a:rPr>
              <a:t>But not with random neg</a:t>
            </a:r>
          </a:p>
          <a:p>
            <a:r>
              <a:rPr lang="en-US" dirty="0">
                <a:solidFill>
                  <a:srgbClr val="333333"/>
                </a:solidFill>
                <a:latin typeface="Noto Sans" panose="020B0502040504020204" pitchFamily="34" charset="0"/>
              </a:rPr>
              <a:t>Priors on field of study:</a:t>
            </a:r>
          </a:p>
          <a:p>
            <a:pPr lvl="1"/>
            <a:r>
              <a:rPr lang="en-US" dirty="0">
                <a:solidFill>
                  <a:srgbClr val="333333"/>
                </a:solidFill>
                <a:latin typeface="Noto Sans" panose="020B0502040504020204" pitchFamily="34" charset="0"/>
              </a:rPr>
              <a:t>Medicine: 21%</a:t>
            </a:r>
          </a:p>
          <a:p>
            <a:pPr lvl="1"/>
            <a:r>
              <a:rPr lang="en-US" dirty="0">
                <a:solidFill>
                  <a:srgbClr val="333333"/>
                </a:solidFill>
                <a:latin typeface="Noto Sans" panose="020B0502040504020204" pitchFamily="34" charset="0"/>
              </a:rPr>
              <a:t>Biology: 4.6%</a:t>
            </a:r>
          </a:p>
          <a:p>
            <a:pPr lvl="1"/>
            <a:r>
              <a:rPr lang="en-US" dirty="0">
                <a:solidFill>
                  <a:srgbClr val="333333"/>
                </a:solidFill>
                <a:latin typeface="Noto Sans" panose="020B0502040504020204" pitchFamily="34" charset="0"/>
              </a:rPr>
              <a:t>CS: 7.2%</a:t>
            </a:r>
          </a:p>
          <a:p>
            <a:endParaRPr lang="en-US" dirty="0"/>
          </a:p>
        </p:txBody>
      </p:sp>
      <p:graphicFrame>
        <p:nvGraphicFramePr>
          <p:cNvPr id="9" name="Content Placeholder 8">
            <a:extLst>
              <a:ext uri="{FF2B5EF4-FFF2-40B4-BE49-F238E27FC236}">
                <a16:creationId xmlns:a16="http://schemas.microsoft.com/office/drawing/2014/main" id="{DB36A384-9D61-5325-24B7-D5E27416A801}"/>
              </a:ext>
            </a:extLst>
          </p:cNvPr>
          <p:cNvGraphicFramePr>
            <a:graphicFrameLocks noGrp="1"/>
          </p:cNvGraphicFramePr>
          <p:nvPr>
            <p:ph sz="half" idx="2"/>
            <p:extLst>
              <p:ext uri="{D42A27DB-BD31-4B8C-83A1-F6EECF244321}">
                <p14:modId xmlns:p14="http://schemas.microsoft.com/office/powerpoint/2010/main" val="1766960101"/>
              </p:ext>
            </p:extLst>
          </p:nvPr>
        </p:nvGraphicFramePr>
        <p:xfrm>
          <a:off x="6370160" y="1983075"/>
          <a:ext cx="5265684" cy="2423060"/>
        </p:xfrm>
        <a:graphic>
          <a:graphicData uri="http://schemas.openxmlformats.org/drawingml/2006/table">
            <a:tbl>
              <a:tblPr>
                <a:tableStyleId>{5C22544A-7EE6-4342-B048-85BDC9FD1C3A}</a:tableStyleId>
              </a:tblPr>
              <a:tblGrid>
                <a:gridCol w="1316421">
                  <a:extLst>
                    <a:ext uri="{9D8B030D-6E8A-4147-A177-3AD203B41FA5}">
                      <a16:colId xmlns:a16="http://schemas.microsoft.com/office/drawing/2014/main" val="2277701924"/>
                    </a:ext>
                  </a:extLst>
                </a:gridCol>
                <a:gridCol w="1316421">
                  <a:extLst>
                    <a:ext uri="{9D8B030D-6E8A-4147-A177-3AD203B41FA5}">
                      <a16:colId xmlns:a16="http://schemas.microsoft.com/office/drawing/2014/main" val="2824914689"/>
                    </a:ext>
                  </a:extLst>
                </a:gridCol>
                <a:gridCol w="1316421">
                  <a:extLst>
                    <a:ext uri="{9D8B030D-6E8A-4147-A177-3AD203B41FA5}">
                      <a16:colId xmlns:a16="http://schemas.microsoft.com/office/drawing/2014/main" val="3913509133"/>
                    </a:ext>
                  </a:extLst>
                </a:gridCol>
                <a:gridCol w="1316421">
                  <a:extLst>
                    <a:ext uri="{9D8B030D-6E8A-4147-A177-3AD203B41FA5}">
                      <a16:colId xmlns:a16="http://schemas.microsoft.com/office/drawing/2014/main" val="3529331979"/>
                    </a:ext>
                  </a:extLst>
                </a:gridCol>
              </a:tblGrid>
              <a:tr h="484612">
                <a:tc>
                  <a:txBody>
                    <a:bodyPr/>
                    <a:lstStyle/>
                    <a:p>
                      <a:pPr algn="ctr" fontAlgn="b"/>
                      <a:r>
                        <a:rPr lang="en-US" sz="2400" b="1" i="0" u="none" strike="noStrike" dirty="0">
                          <a:solidFill>
                            <a:srgbClr val="000000"/>
                          </a:solidFill>
                          <a:effectLst/>
                          <a:latin typeface="Aptos Narrow" panose="020B0004020202020204" pitchFamily="34" charset="0"/>
                        </a:rPr>
                        <a:t>Hops</a:t>
                      </a:r>
                    </a:p>
                  </a:txBody>
                  <a:tcPr marL="9525" marR="9525" marT="9525" marB="0" anchor="ctr">
                    <a:solidFill>
                      <a:schemeClr val="accent1">
                        <a:lumMod val="20000"/>
                        <a:lumOff val="80000"/>
                      </a:schemeClr>
                    </a:solidFill>
                  </a:tcPr>
                </a:tc>
                <a:tc>
                  <a:txBody>
                    <a:bodyPr/>
                    <a:lstStyle/>
                    <a:p>
                      <a:pPr algn="ctr" fontAlgn="b"/>
                      <a:r>
                        <a:rPr lang="en-US" sz="2400" b="1" u="none" strike="noStrike" dirty="0">
                          <a:effectLst/>
                        </a:rPr>
                        <a:t>Medicine</a:t>
                      </a:r>
                      <a:endParaRPr lang="en-US" sz="2400" b="1" i="0" u="none" strike="noStrike" dirty="0">
                        <a:solidFill>
                          <a:srgbClr val="000000"/>
                        </a:solidFill>
                        <a:effectLst/>
                        <a:latin typeface="Aptos Narrow" panose="020B0004020202020204" pitchFamily="34" charset="0"/>
                      </a:endParaRPr>
                    </a:p>
                  </a:txBody>
                  <a:tcPr marL="9525" marR="9525" marT="9525" marB="0" anchor="ctr">
                    <a:solidFill>
                      <a:schemeClr val="accent1">
                        <a:lumMod val="20000"/>
                        <a:lumOff val="80000"/>
                      </a:schemeClr>
                    </a:solidFill>
                  </a:tcPr>
                </a:tc>
                <a:tc>
                  <a:txBody>
                    <a:bodyPr/>
                    <a:lstStyle/>
                    <a:p>
                      <a:pPr algn="ctr" fontAlgn="b"/>
                      <a:r>
                        <a:rPr lang="en-US" sz="2400" b="1" u="none" strike="noStrike" dirty="0">
                          <a:effectLst/>
                        </a:rPr>
                        <a:t>Biology</a:t>
                      </a:r>
                      <a:endParaRPr lang="en-US" sz="2400" b="1" i="0" u="none" strike="noStrike" dirty="0">
                        <a:solidFill>
                          <a:srgbClr val="000000"/>
                        </a:solidFill>
                        <a:effectLst/>
                        <a:latin typeface="Aptos Narrow" panose="020B0004020202020204" pitchFamily="34" charset="0"/>
                      </a:endParaRPr>
                    </a:p>
                  </a:txBody>
                  <a:tcPr marL="9525" marR="9525" marT="9525" marB="0" anchor="ctr">
                    <a:solidFill>
                      <a:schemeClr val="accent1">
                        <a:lumMod val="20000"/>
                        <a:lumOff val="80000"/>
                      </a:schemeClr>
                    </a:solidFill>
                  </a:tcPr>
                </a:tc>
                <a:tc>
                  <a:txBody>
                    <a:bodyPr/>
                    <a:lstStyle/>
                    <a:p>
                      <a:pPr algn="ctr" fontAlgn="b"/>
                      <a:r>
                        <a:rPr lang="en-US" sz="2400" b="1" u="none" strike="noStrike" dirty="0">
                          <a:effectLst/>
                        </a:rPr>
                        <a:t>CS</a:t>
                      </a:r>
                      <a:endParaRPr lang="en-US" sz="2400" b="1" i="0" u="none" strike="noStrike" dirty="0">
                        <a:solidFill>
                          <a:srgbClr val="000000"/>
                        </a:solidFill>
                        <a:effectLst/>
                        <a:latin typeface="Aptos Narrow" panose="020B0004020202020204" pitchFamily="34" charset="0"/>
                      </a:endParaRPr>
                    </a:p>
                  </a:txBody>
                  <a:tcPr marL="9525" marR="9525" marT="9525" marB="0" anchor="ctr">
                    <a:solidFill>
                      <a:schemeClr val="accent1">
                        <a:lumMod val="20000"/>
                        <a:lumOff val="80000"/>
                      </a:schemeClr>
                    </a:solidFill>
                  </a:tcPr>
                </a:tc>
                <a:extLst>
                  <a:ext uri="{0D108BD9-81ED-4DB2-BD59-A6C34878D82A}">
                    <a16:rowId xmlns:a16="http://schemas.microsoft.com/office/drawing/2014/main" val="4203218475"/>
                  </a:ext>
                </a:extLst>
              </a:tr>
              <a:tr h="484612">
                <a:tc>
                  <a:txBody>
                    <a:bodyPr/>
                    <a:lstStyle/>
                    <a:p>
                      <a:pPr algn="ctr" fontAlgn="b"/>
                      <a:r>
                        <a:rPr lang="en-US" sz="2400" u="none" strike="noStrike" dirty="0">
                          <a:effectLst/>
                        </a:rPr>
                        <a:t>1</a:t>
                      </a:r>
                      <a:endParaRPr lang="en-US" sz="2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r>
                        <a:rPr lang="en-US" sz="2400" u="none" strike="noStrike" dirty="0">
                          <a:effectLst/>
                        </a:rPr>
                        <a:t>68%</a:t>
                      </a:r>
                      <a:endParaRPr lang="en-US" sz="2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r>
                        <a:rPr lang="en-US" sz="2400" u="none" strike="noStrike">
                          <a:effectLst/>
                        </a:rPr>
                        <a:t>38%</a:t>
                      </a:r>
                      <a:endParaRPr lang="en-US" sz="2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US" sz="2400" u="none" strike="noStrike">
                          <a:effectLst/>
                        </a:rPr>
                        <a:t>53%</a:t>
                      </a:r>
                      <a:endParaRPr lang="en-US" sz="2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787774554"/>
                  </a:ext>
                </a:extLst>
              </a:tr>
              <a:tr h="484612">
                <a:tc>
                  <a:txBody>
                    <a:bodyPr/>
                    <a:lstStyle/>
                    <a:p>
                      <a:pPr algn="ctr" fontAlgn="b"/>
                      <a:r>
                        <a:rPr lang="en-US" sz="2400" u="none" strike="noStrike">
                          <a:effectLst/>
                        </a:rPr>
                        <a:t>2</a:t>
                      </a:r>
                      <a:endParaRPr lang="en-US" sz="2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US" sz="2400" u="none" strike="noStrike" dirty="0">
                          <a:effectLst/>
                        </a:rPr>
                        <a:t>65%</a:t>
                      </a:r>
                      <a:endParaRPr lang="en-US" sz="2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r>
                        <a:rPr lang="en-US" sz="2400" u="none" strike="noStrike" dirty="0">
                          <a:effectLst/>
                        </a:rPr>
                        <a:t>30%</a:t>
                      </a:r>
                      <a:endParaRPr lang="en-US" sz="2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r>
                        <a:rPr lang="en-US" sz="2400" u="none" strike="noStrike">
                          <a:effectLst/>
                        </a:rPr>
                        <a:t>54%</a:t>
                      </a:r>
                      <a:endParaRPr lang="en-US" sz="2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656419832"/>
                  </a:ext>
                </a:extLst>
              </a:tr>
              <a:tr h="484612">
                <a:tc>
                  <a:txBody>
                    <a:bodyPr/>
                    <a:lstStyle/>
                    <a:p>
                      <a:pPr algn="ctr" fontAlgn="b"/>
                      <a:r>
                        <a:rPr lang="en-US" sz="2400" u="none" strike="noStrike">
                          <a:effectLst/>
                        </a:rPr>
                        <a:t>3</a:t>
                      </a:r>
                      <a:endParaRPr lang="en-US" sz="2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US" sz="2400" u="none" strike="noStrike">
                          <a:effectLst/>
                        </a:rPr>
                        <a:t>62%</a:t>
                      </a:r>
                      <a:endParaRPr lang="en-US" sz="2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US" sz="2400" u="none" strike="noStrike" dirty="0">
                          <a:effectLst/>
                        </a:rPr>
                        <a:t>22%</a:t>
                      </a:r>
                      <a:endParaRPr lang="en-US" sz="2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r>
                        <a:rPr lang="en-US" sz="2400" u="none" strike="noStrike" dirty="0">
                          <a:effectLst/>
                        </a:rPr>
                        <a:t>53%</a:t>
                      </a:r>
                      <a:endParaRPr lang="en-US" sz="24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469691083"/>
                  </a:ext>
                </a:extLst>
              </a:tr>
              <a:tr h="484612">
                <a:tc>
                  <a:txBody>
                    <a:bodyPr/>
                    <a:lstStyle/>
                    <a:p>
                      <a:pPr algn="ctr" fontAlgn="b"/>
                      <a:r>
                        <a:rPr lang="en-US" sz="2400" u="none" strike="noStrike">
                          <a:effectLst/>
                        </a:rPr>
                        <a:t>4</a:t>
                      </a:r>
                      <a:endParaRPr lang="en-US" sz="2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US" sz="2400" u="none" strike="noStrike" dirty="0">
                          <a:effectLst/>
                        </a:rPr>
                        <a:t>58%</a:t>
                      </a:r>
                      <a:endParaRPr lang="en-US" sz="2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r>
                        <a:rPr lang="en-US" sz="2400" u="none" strike="noStrike">
                          <a:effectLst/>
                        </a:rPr>
                        <a:t>17%</a:t>
                      </a:r>
                      <a:endParaRPr lang="en-US" sz="2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US" sz="2400" u="none" strike="noStrike" dirty="0">
                          <a:effectLst/>
                        </a:rPr>
                        <a:t>54%</a:t>
                      </a:r>
                      <a:endParaRPr lang="en-US" sz="24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555607738"/>
                  </a:ext>
                </a:extLst>
              </a:tr>
            </a:tbl>
          </a:graphicData>
        </a:graphic>
      </p:graphicFrame>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20009ADA-9208-623C-2EED-BE0C4013BC3E}"/>
                  </a:ext>
                </a:extLst>
              </p:cNvPr>
              <p:cNvSpPr txBox="1"/>
              <p:nvPr/>
            </p:nvSpPr>
            <p:spPr>
              <a:xfrm>
                <a:off x="6370160" y="1407333"/>
                <a:ext cx="5247142" cy="584775"/>
              </a:xfrm>
              <a:prstGeom prst="rect">
                <a:avLst/>
              </a:prstGeom>
              <a:noFill/>
            </p:spPr>
            <p:txBody>
              <a:bodyPr wrap="none" rtlCol="0">
                <a:spAutoFit/>
              </a:bodyPr>
              <a:lstStyle/>
              <a:p>
                <a:r>
                  <a:rPr lang="en-US" sz="3200" dirty="0" err="1"/>
                  <a:t>Pr</a:t>
                </a:r>
                <a:r>
                  <a:rPr lang="en-US" sz="3200" dirty="0"/>
                  <a:t>(</a:t>
                </a:r>
                <a14:m>
                  <m:oMath xmlns:m="http://schemas.openxmlformats.org/officeDocument/2006/math">
                    <m:r>
                      <a:rPr lang="en-US" sz="3200" i="1" dirty="0" smtClean="0">
                        <a:latin typeface="Cambria Math" panose="02040503050406030204" pitchFamily="18" charset="0"/>
                      </a:rPr>
                      <m:t>𝑏</m:t>
                    </m:r>
                  </m:oMath>
                </a14:m>
                <a:r>
                  <a:rPr lang="en-US" sz="3200" dirty="0"/>
                  <a:t> is in field </a:t>
                </a:r>
                <a14:m>
                  <m:oMath xmlns:m="http://schemas.openxmlformats.org/officeDocument/2006/math">
                    <m:r>
                      <a:rPr lang="en-US" sz="3200" i="1" dirty="0" smtClean="0">
                        <a:latin typeface="Cambria Math" panose="02040503050406030204" pitchFamily="18" charset="0"/>
                      </a:rPr>
                      <m:t>𝑥</m:t>
                    </m:r>
                  </m:oMath>
                </a14:m>
                <a:r>
                  <a:rPr lang="en-US" sz="3200" dirty="0" err="1"/>
                  <a:t>|</a:t>
                </a:r>
                <a14:m>
                  <m:oMath xmlns:m="http://schemas.openxmlformats.org/officeDocument/2006/math">
                    <m:r>
                      <a:rPr lang="en-US" sz="3200" i="1" dirty="0" smtClean="0">
                        <a:latin typeface="Cambria Math" panose="02040503050406030204" pitchFamily="18" charset="0"/>
                      </a:rPr>
                      <m:t>𝑎</m:t>
                    </m:r>
                  </m:oMath>
                </a14:m>
                <a:r>
                  <a:rPr lang="en-US" sz="3200" dirty="0"/>
                  <a:t> is in field </a:t>
                </a:r>
                <a14:m>
                  <m:oMath xmlns:m="http://schemas.openxmlformats.org/officeDocument/2006/math">
                    <m:r>
                      <a:rPr lang="en-US" sz="3200" i="1" dirty="0" smtClean="0">
                        <a:latin typeface="Cambria Math" panose="02040503050406030204" pitchFamily="18" charset="0"/>
                      </a:rPr>
                      <m:t>𝑥</m:t>
                    </m:r>
                  </m:oMath>
                </a14:m>
                <a:r>
                  <a:rPr lang="en-US" sz="3200" dirty="0"/>
                  <a:t>)</a:t>
                </a:r>
              </a:p>
            </p:txBody>
          </p:sp>
        </mc:Choice>
        <mc:Fallback>
          <p:sp>
            <p:nvSpPr>
              <p:cNvPr id="10" name="TextBox 9">
                <a:extLst>
                  <a:ext uri="{FF2B5EF4-FFF2-40B4-BE49-F238E27FC236}">
                    <a16:creationId xmlns:a16="http://schemas.microsoft.com/office/drawing/2014/main" id="{20009ADA-9208-623C-2EED-BE0C4013BC3E}"/>
                  </a:ext>
                </a:extLst>
              </p:cNvPr>
              <p:cNvSpPr txBox="1">
                <a:spLocks noRot="1" noChangeAspect="1" noMove="1" noResize="1" noEditPoints="1" noAdjustHandles="1" noChangeArrowheads="1" noChangeShapeType="1" noTextEdit="1"/>
              </p:cNvSpPr>
              <p:nvPr/>
            </p:nvSpPr>
            <p:spPr>
              <a:xfrm>
                <a:off x="6370160" y="1407333"/>
                <a:ext cx="5247142" cy="584775"/>
              </a:xfrm>
              <a:prstGeom prst="rect">
                <a:avLst/>
              </a:prstGeom>
              <a:blipFill>
                <a:blip r:embed="rId2"/>
                <a:stretch>
                  <a:fillRect l="-2899" t="-12766" r="-2899" b="-34043"/>
                </a:stretch>
              </a:blipFill>
            </p:spPr>
            <p:txBody>
              <a:bodyPr/>
              <a:lstStyle/>
              <a:p>
                <a:r>
                  <a:rPr lang="en-US">
                    <a:noFill/>
                  </a:rPr>
                  <a:t> </a:t>
                </a:r>
              </a:p>
            </p:txBody>
          </p:sp>
        </mc:Fallback>
      </mc:AlternateContent>
    </p:spTree>
    <p:extLst>
      <p:ext uri="{BB962C8B-B14F-4D97-AF65-F5344CB8AC3E}">
        <p14:creationId xmlns:p14="http://schemas.microsoft.com/office/powerpoint/2010/main" val="4472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D87E6E-1B6F-1522-1CD4-F88E489739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BF23C4-DC4E-97FA-168E-D16BF0211F63}"/>
              </a:ext>
            </a:extLst>
          </p:cNvPr>
          <p:cNvSpPr>
            <a:spLocks noGrp="1"/>
          </p:cNvSpPr>
          <p:nvPr>
            <p:ph type="title"/>
          </p:nvPr>
        </p:nvSpPr>
        <p:spPr/>
        <p:txBody>
          <a:bodyPr/>
          <a:lstStyle/>
          <a:p>
            <a:r>
              <a:rPr lang="en-US" dirty="0"/>
              <a:t>Agenda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C091CDA-7748-0E91-D7E9-E55C34DDBBE3}"/>
                  </a:ext>
                </a:extLst>
              </p:cNvPr>
              <p:cNvSpPr>
                <a:spLocks noGrp="1"/>
              </p:cNvSpPr>
              <p:nvPr>
                <p:ph sz="half" idx="1"/>
              </p:nvPr>
            </p:nvSpPr>
            <p:spPr/>
            <p:txBody>
              <a:bodyPr>
                <a:normAutofit/>
              </a:bodyPr>
              <a:lstStyle/>
              <a:p>
                <a:pPr>
                  <a:buFont typeface="Wingdings" pitchFamily="2" charset="2"/>
                  <a:buChar char="ü"/>
                </a:pPr>
                <a:r>
                  <a:rPr lang="en-US" dirty="0">
                    <a:solidFill>
                      <a:schemeClr val="bg2">
                        <a:lumMod val="90000"/>
                      </a:schemeClr>
                    </a:solidFill>
                  </a:rPr>
                  <a:t>Data from Semantic Scholar</a:t>
                </a:r>
              </a:p>
              <a:p>
                <a:pPr>
                  <a:buFont typeface="Wingdings" pitchFamily="2" charset="2"/>
                  <a:buChar char="ü"/>
                </a:pPr>
                <a:r>
                  <a:rPr lang="en-US" dirty="0">
                    <a:solidFill>
                      <a:schemeClr val="bg2">
                        <a:lumMod val="90000"/>
                      </a:schemeClr>
                    </a:solidFill>
                  </a:rPr>
                  <a:t>Binning by Time</a:t>
                </a:r>
              </a:p>
              <a:p>
                <a:pPr>
                  <a:buFont typeface="Wingdings" pitchFamily="2" charset="2"/>
                  <a:buChar char="ü"/>
                </a:pPr>
                <a:r>
                  <a:rPr lang="en-US" dirty="0" err="1">
                    <a:solidFill>
                      <a:schemeClr val="bg2">
                        <a:lumMod val="90000"/>
                      </a:schemeClr>
                    </a:solidFill>
                  </a:rPr>
                  <a:t>TimeCite</a:t>
                </a:r>
                <a:r>
                  <a:rPr lang="en-US" dirty="0">
                    <a:solidFill>
                      <a:schemeClr val="bg2">
                        <a:lumMod val="90000"/>
                      </a:schemeClr>
                    </a:solidFill>
                  </a:rPr>
                  <a:t> Benchmark</a:t>
                </a:r>
              </a:p>
              <a:p>
                <a:pPr>
                  <a:buFont typeface="Wingdings" pitchFamily="2" charset="2"/>
                  <a:buChar char="ü"/>
                </a:pPr>
                <a:r>
                  <a:rPr lang="en-US" sz="2800" dirty="0">
                    <a:solidFill>
                      <a:schemeClr val="bg2">
                        <a:lumMod val="90000"/>
                      </a:schemeClr>
                    </a:solidFill>
                  </a:rPr>
                  <a:t>Prediction Task: </a:t>
                </a:r>
              </a:p>
              <a:p>
                <a:pPr lvl="1">
                  <a:buFont typeface="Wingdings" pitchFamily="2" charset="2"/>
                  <a:buChar char="ü"/>
                </a:pPr>
                <a:r>
                  <a:rPr lang="en-US" dirty="0">
                    <a:solidFill>
                      <a:schemeClr val="bg2">
                        <a:lumMod val="90000"/>
                      </a:schemeClr>
                    </a:solidFill>
                  </a:rPr>
                  <a:t>Does paper </a:t>
                </a:r>
                <a14:m>
                  <m:oMath xmlns:m="http://schemas.openxmlformats.org/officeDocument/2006/math">
                    <m:r>
                      <a:rPr lang="en-US" i="1" dirty="0" smtClean="0">
                        <a:solidFill>
                          <a:schemeClr val="bg2">
                            <a:lumMod val="90000"/>
                          </a:schemeClr>
                        </a:solidFill>
                        <a:latin typeface="Cambria Math" panose="02040503050406030204" pitchFamily="18" charset="0"/>
                      </a:rPr>
                      <m:t>𝑎</m:t>
                    </m:r>
                  </m:oMath>
                </a14:m>
                <a:r>
                  <a:rPr lang="en-US" dirty="0">
                    <a:solidFill>
                      <a:schemeClr val="bg2">
                        <a:lumMod val="90000"/>
                      </a:schemeClr>
                    </a:solidFill>
                  </a:rPr>
                  <a:t> cite paper </a:t>
                </a:r>
                <a14:m>
                  <m:oMath xmlns:m="http://schemas.openxmlformats.org/officeDocument/2006/math">
                    <m:r>
                      <a:rPr lang="en-US" i="1" dirty="0" smtClean="0">
                        <a:solidFill>
                          <a:schemeClr val="bg2">
                            <a:lumMod val="90000"/>
                          </a:schemeClr>
                        </a:solidFill>
                        <a:latin typeface="Cambria Math" panose="02040503050406030204" pitchFamily="18" charset="0"/>
                      </a:rPr>
                      <m:t>𝑏</m:t>
                    </m:r>
                  </m:oMath>
                </a14:m>
                <a:r>
                  <a:rPr lang="en-US" dirty="0">
                    <a:solidFill>
                      <a:schemeClr val="bg2">
                        <a:lumMod val="90000"/>
                      </a:schemeClr>
                    </a:solidFill>
                  </a:rPr>
                  <a:t>?</a:t>
                </a:r>
              </a:p>
              <a:p>
                <a:pPr>
                  <a:buFont typeface="Wingdings" pitchFamily="2" charset="2"/>
                  <a:buChar char="ü"/>
                </a:pPr>
                <a:r>
                  <a:rPr lang="en-US" sz="2800" dirty="0">
                    <a:solidFill>
                      <a:schemeClr val="bg2">
                        <a:lumMod val="90000"/>
                      </a:schemeClr>
                    </a:solidFill>
                  </a:rPr>
                  <a:t>Causal Splits:</a:t>
                </a:r>
              </a:p>
              <a:p>
                <a:pPr lvl="1">
                  <a:buFont typeface="Wingdings" pitchFamily="2" charset="2"/>
                  <a:buChar char="ü"/>
                </a:pPr>
                <a:r>
                  <a:rPr lang="en-US" dirty="0">
                    <a:solidFill>
                      <a:schemeClr val="bg2">
                        <a:lumMod val="90000"/>
                      </a:schemeClr>
                    </a:solidFill>
                  </a:rPr>
                  <a:t>Train on bins 0 to </a:t>
                </a:r>
                <a14:m>
                  <m:oMath xmlns:m="http://schemas.openxmlformats.org/officeDocument/2006/math">
                    <m:r>
                      <a:rPr lang="en-US" i="1" dirty="0" smtClean="0">
                        <a:solidFill>
                          <a:schemeClr val="bg2">
                            <a:lumMod val="90000"/>
                          </a:schemeClr>
                        </a:solidFill>
                        <a:latin typeface="Cambria Math" panose="02040503050406030204" pitchFamily="18" charset="0"/>
                      </a:rPr>
                      <m:t>𝑡</m:t>
                    </m:r>
                  </m:oMath>
                </a14:m>
                <a:endParaRPr lang="en-US" dirty="0">
                  <a:solidFill>
                    <a:schemeClr val="bg2">
                      <a:lumMod val="90000"/>
                    </a:schemeClr>
                  </a:solidFill>
                </a:endParaRPr>
              </a:p>
              <a:p>
                <a:pPr lvl="1">
                  <a:buFont typeface="Wingdings" pitchFamily="2" charset="2"/>
                  <a:buChar char="ü"/>
                </a:pPr>
                <a:r>
                  <a:rPr lang="en-US" dirty="0">
                    <a:solidFill>
                      <a:schemeClr val="bg2">
                        <a:lumMod val="90000"/>
                      </a:schemeClr>
                    </a:solidFill>
                  </a:rPr>
                  <a:t>Test on bin </a:t>
                </a:r>
                <a14:m>
                  <m:oMath xmlns:m="http://schemas.openxmlformats.org/officeDocument/2006/math">
                    <m:r>
                      <a:rPr lang="en-US" i="1" dirty="0" smtClean="0">
                        <a:solidFill>
                          <a:schemeClr val="bg2">
                            <a:lumMod val="90000"/>
                          </a:schemeClr>
                        </a:solidFill>
                        <a:latin typeface="Cambria Math" panose="02040503050406030204" pitchFamily="18" charset="0"/>
                      </a:rPr>
                      <m:t>𝑡</m:t>
                    </m:r>
                    <m:r>
                      <a:rPr lang="en-US" i="1" dirty="0" smtClean="0">
                        <a:solidFill>
                          <a:schemeClr val="bg2">
                            <a:lumMod val="90000"/>
                          </a:schemeClr>
                        </a:solidFill>
                        <a:latin typeface="Cambria Math" panose="02040503050406030204" pitchFamily="18" charset="0"/>
                      </a:rPr>
                      <m:t>+</m:t>
                    </m:r>
                    <m:r>
                      <a:rPr lang="en-US" i="1" dirty="0" smtClean="0">
                        <a:solidFill>
                          <a:schemeClr val="bg2">
                            <a:lumMod val="90000"/>
                          </a:schemeClr>
                        </a:solidFill>
                        <a:latin typeface="Cambria Math" panose="02040503050406030204" pitchFamily="18" charset="0"/>
                      </a:rPr>
                      <m:t>h</m:t>
                    </m:r>
                  </m:oMath>
                </a14:m>
                <a:r>
                  <a:rPr lang="en-US" dirty="0">
                    <a:solidFill>
                      <a:schemeClr val="bg2">
                        <a:lumMod val="90000"/>
                      </a:schemeClr>
                    </a:solidFill>
                  </a:rPr>
                  <a:t> </a:t>
                </a:r>
                <a:endParaRPr lang="en-US" dirty="0"/>
              </a:p>
              <a:p>
                <a:endParaRPr lang="en-US" dirty="0"/>
              </a:p>
            </p:txBody>
          </p:sp>
        </mc:Choice>
        <mc:Fallback>
          <p:sp>
            <p:nvSpPr>
              <p:cNvPr id="3" name="Content Placeholder 2">
                <a:extLst>
                  <a:ext uri="{FF2B5EF4-FFF2-40B4-BE49-F238E27FC236}">
                    <a16:creationId xmlns:a16="http://schemas.microsoft.com/office/drawing/2014/main" id="{DC091CDA-7748-0E91-D7E9-E55C34DDBBE3}"/>
                  </a:ext>
                </a:extLst>
              </p:cNvPr>
              <p:cNvSpPr>
                <a:spLocks noGrp="1" noRot="1" noChangeAspect="1" noMove="1" noResize="1" noEditPoints="1" noAdjustHandles="1" noChangeArrowheads="1" noChangeShapeType="1" noTextEdit="1"/>
              </p:cNvSpPr>
              <p:nvPr>
                <p:ph sz="half" idx="1"/>
              </p:nvPr>
            </p:nvSpPr>
            <p:spPr>
              <a:blipFill>
                <a:blip r:embed="rId2"/>
                <a:stretch>
                  <a:fillRect l="-2200" t="-2326"/>
                </a:stretch>
              </a:blipFill>
            </p:spPr>
            <p:txBody>
              <a:bodyPr/>
              <a:lstStyle/>
              <a:p>
                <a:r>
                  <a:rPr lang="en-US">
                    <a:noFill/>
                  </a:rPr>
                  <a:t> </a:t>
                </a:r>
              </a:p>
            </p:txBody>
          </p:sp>
        </mc:Fallback>
      </mc:AlternateContent>
      <p:sp>
        <p:nvSpPr>
          <p:cNvPr id="5" name="Content Placeholder 4">
            <a:extLst>
              <a:ext uri="{FF2B5EF4-FFF2-40B4-BE49-F238E27FC236}">
                <a16:creationId xmlns:a16="http://schemas.microsoft.com/office/drawing/2014/main" id="{A39ADBC3-71F8-448A-B6D5-5909BFACA799}"/>
              </a:ext>
            </a:extLst>
          </p:cNvPr>
          <p:cNvSpPr>
            <a:spLocks noGrp="1"/>
          </p:cNvSpPr>
          <p:nvPr>
            <p:ph sz="half" idx="2"/>
          </p:nvPr>
        </p:nvSpPr>
        <p:spPr/>
        <p:txBody>
          <a:bodyPr>
            <a:normAutofit/>
          </a:bodyPr>
          <a:lstStyle/>
          <a:p>
            <a:pPr>
              <a:buFont typeface="Wingdings" pitchFamily="2" charset="2"/>
              <a:buChar char="ü"/>
            </a:pPr>
            <a:r>
              <a:rPr lang="en-US" dirty="0">
                <a:solidFill>
                  <a:schemeClr val="bg2">
                    <a:lumMod val="90000"/>
                  </a:schemeClr>
                </a:solidFill>
              </a:rPr>
              <a:t>Methods:</a:t>
            </a:r>
          </a:p>
          <a:p>
            <a:pPr lvl="1">
              <a:buFont typeface="Wingdings" pitchFamily="2" charset="2"/>
              <a:buChar char="ü"/>
            </a:pPr>
            <a:r>
              <a:rPr lang="en-US" dirty="0">
                <a:solidFill>
                  <a:schemeClr val="bg2">
                    <a:lumMod val="90000"/>
                  </a:schemeClr>
                </a:solidFill>
              </a:rPr>
              <a:t>Node-based: </a:t>
            </a:r>
          </a:p>
          <a:p>
            <a:pPr lvl="2">
              <a:buFont typeface="Wingdings" pitchFamily="2" charset="2"/>
              <a:buChar char="ü"/>
            </a:pPr>
            <a:r>
              <a:rPr lang="en-US" dirty="0">
                <a:solidFill>
                  <a:schemeClr val="bg2">
                    <a:lumMod val="90000"/>
                  </a:schemeClr>
                </a:solidFill>
              </a:rPr>
              <a:t>Specter: BERT encoding of titles &amp; abstracts</a:t>
            </a:r>
          </a:p>
          <a:p>
            <a:pPr lvl="1">
              <a:buFont typeface="Wingdings" pitchFamily="2" charset="2"/>
              <a:buChar char="ü"/>
            </a:pPr>
            <a:r>
              <a:rPr lang="en-US" dirty="0">
                <a:solidFill>
                  <a:schemeClr val="bg2">
                    <a:lumMod val="90000"/>
                  </a:schemeClr>
                </a:solidFill>
              </a:rPr>
              <a:t>Edge-based: </a:t>
            </a:r>
          </a:p>
          <a:p>
            <a:pPr lvl="2">
              <a:buFont typeface="Wingdings" pitchFamily="2" charset="2"/>
              <a:buChar char="ü"/>
            </a:pPr>
            <a:r>
              <a:rPr lang="en-US" dirty="0" err="1">
                <a:solidFill>
                  <a:schemeClr val="bg2">
                    <a:lumMod val="90000"/>
                  </a:schemeClr>
                </a:solidFill>
              </a:rPr>
              <a:t>ProNE</a:t>
            </a:r>
            <a:r>
              <a:rPr lang="en-US" dirty="0">
                <a:solidFill>
                  <a:schemeClr val="bg2">
                    <a:lumMod val="90000"/>
                  </a:schemeClr>
                </a:solidFill>
              </a:rPr>
              <a:t>: spectral clustering of citation graph</a:t>
            </a:r>
          </a:p>
          <a:p>
            <a:pPr>
              <a:buFont typeface="Wingdings" pitchFamily="2" charset="2"/>
              <a:buChar char="ü"/>
            </a:pPr>
            <a:r>
              <a:rPr lang="en-US" dirty="0">
                <a:solidFill>
                  <a:schemeClr val="bg2">
                    <a:lumMod val="90000"/>
                  </a:schemeClr>
                </a:solidFill>
              </a:rPr>
              <a:t>Results</a:t>
            </a:r>
          </a:p>
          <a:p>
            <a:pPr>
              <a:buFont typeface="Wingdings" pitchFamily="2" charset="2"/>
              <a:buChar char="ü"/>
            </a:pPr>
            <a:r>
              <a:rPr lang="en-US" dirty="0">
                <a:solidFill>
                  <a:schemeClr val="bg2">
                    <a:lumMod val="90000"/>
                  </a:schemeClr>
                </a:solidFill>
              </a:rPr>
              <a:t>Related Work</a:t>
            </a:r>
          </a:p>
          <a:p>
            <a:pPr>
              <a:buFont typeface="Wingdings" pitchFamily="2" charset="2"/>
              <a:buChar char="Ø"/>
            </a:pPr>
            <a:r>
              <a:rPr lang="en-US" b="1" dirty="0"/>
              <a:t>Conclusions</a:t>
            </a:r>
          </a:p>
        </p:txBody>
      </p:sp>
    </p:spTree>
    <p:extLst>
      <p:ext uri="{BB962C8B-B14F-4D97-AF65-F5344CB8AC3E}">
        <p14:creationId xmlns:p14="http://schemas.microsoft.com/office/powerpoint/2010/main" val="273204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F92FB-1263-2AA3-DD5D-33BCA571DC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A72102-7E9A-76EE-B38B-90D6CD4178AE}"/>
              </a:ext>
            </a:extLst>
          </p:cNvPr>
          <p:cNvSpPr>
            <a:spLocks noGrp="1"/>
          </p:cNvSpPr>
          <p:nvPr>
            <p:ph type="title"/>
          </p:nvPr>
        </p:nvSpPr>
        <p:spPr/>
        <p:txBody>
          <a:bodyPr/>
          <a:lstStyle/>
          <a:p>
            <a:r>
              <a:rPr lang="en-US" dirty="0"/>
              <a:t>Conclusions (Spoiler Alert)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FB16048-2D5F-939B-6199-F35AF12DC052}"/>
                  </a:ext>
                </a:extLst>
              </p:cNvPr>
              <p:cNvSpPr>
                <a:spLocks noGrp="1"/>
              </p:cNvSpPr>
              <p:nvPr>
                <p:ph sz="half" idx="1"/>
              </p:nvPr>
            </p:nvSpPr>
            <p:spPr/>
            <p:txBody>
              <a:bodyPr>
                <a:normAutofit/>
              </a:bodyPr>
              <a:lstStyle/>
              <a:p>
                <a:r>
                  <a:rPr lang="en-US" dirty="0"/>
                  <a:t>Task: Predict whether </a:t>
                </a:r>
              </a:p>
              <a:p>
                <a:pPr lvl="1"/>
                <a:r>
                  <a:rPr lang="en-US" dirty="0"/>
                  <a:t>paper </a:t>
                </a:r>
                <a:r>
                  <a:rPr lang="en-US" i="1" dirty="0"/>
                  <a:t>a</a:t>
                </a:r>
                <a:r>
                  <a:rPr lang="en-US" dirty="0"/>
                  <a:t> cites paper </a:t>
                </a:r>
                <a:r>
                  <a:rPr lang="en-US" i="1" dirty="0"/>
                  <a:t>b</a:t>
                </a:r>
                <a:r>
                  <a:rPr lang="en-US" dirty="0"/>
                  <a:t> </a:t>
                </a:r>
              </a:p>
              <a:p>
                <a:r>
                  <a:rPr lang="en-US" dirty="0"/>
                  <a:t>Take-away Messages:</a:t>
                </a:r>
              </a:p>
              <a:p>
                <a:pPr lvl="1"/>
                <a:r>
                  <a:rPr lang="en-US" dirty="0"/>
                  <a:t>Task becomes </a:t>
                </a:r>
              </a:p>
              <a:p>
                <a:pPr lvl="2"/>
                <a:r>
                  <a:rPr lang="en-US" dirty="0"/>
                  <a:t>easier with </a:t>
                </a:r>
                <a14:m>
                  <m:oMath xmlns:m="http://schemas.openxmlformats.org/officeDocument/2006/math">
                    <m:r>
                      <a:rPr lang="en-US" i="1" dirty="0" smtClean="0">
                        <a:latin typeface="Cambria Math" panose="02040503050406030204" pitchFamily="18" charset="0"/>
                      </a:rPr>
                      <m:t>𝑡</m:t>
                    </m:r>
                  </m:oMath>
                </a14:m>
                <a:r>
                  <a:rPr lang="en-US" dirty="0"/>
                  <a:t> (size of training set)</a:t>
                </a:r>
              </a:p>
              <a:p>
                <a:pPr lvl="2"/>
                <a:r>
                  <a:rPr lang="en-US" dirty="0"/>
                  <a:t>and harder with </a:t>
                </a:r>
                <a14:m>
                  <m:oMath xmlns:m="http://schemas.openxmlformats.org/officeDocument/2006/math">
                    <m:r>
                      <a:rPr lang="en-US" i="1" dirty="0" smtClean="0">
                        <a:latin typeface="Cambria Math" panose="02040503050406030204" pitchFamily="18" charset="0"/>
                      </a:rPr>
                      <m:t>h</m:t>
                    </m:r>
                  </m:oMath>
                </a14:m>
                <a:r>
                  <a:rPr lang="en-US" dirty="0"/>
                  <a:t> (forecasting horizon)</a:t>
                </a:r>
              </a:p>
              <a:p>
                <a:pPr lvl="1"/>
                <a:r>
                  <a:rPr lang="en-US" dirty="0"/>
                  <a:t>Metcalfe’s Law (Network Effects)</a:t>
                </a:r>
              </a:p>
              <a:p>
                <a:pPr lvl="2"/>
                <a:r>
                  <a:rPr lang="en-US" dirty="0"/>
                  <a:t>Because nodes, paths and edges scale with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r>
                          <m:rPr>
                            <m:sty m:val="p"/>
                          </m:rPr>
                          <a:rPr lang="en-US" b="0" i="0" smtClean="0">
                            <a:latin typeface="Cambria Math" panose="02040503050406030204" pitchFamily="18" charset="0"/>
                          </a:rPr>
                          <m:t>and</m:t>
                        </m:r>
                        <m:r>
                          <a:rPr lang="en-US" b="0" i="1" smtClean="0">
                            <a:latin typeface="Cambria Math" panose="02040503050406030204" pitchFamily="18" charset="0"/>
                          </a:rPr>
                          <m:t> </m:t>
                        </m:r>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 </m:t>
                    </m:r>
                  </m:oMath>
                </a14:m>
                <a:endParaRPr lang="en-US" dirty="0"/>
              </a:p>
              <a:p>
                <a:pPr lvl="2"/>
                <a:r>
                  <a:rPr lang="en-US" dirty="0"/>
                  <a:t>Performance depends on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𝐺</m:t>
                        </m:r>
                      </m:e>
                    </m:d>
                  </m:oMath>
                </a14:m>
                <a:endParaRPr lang="en-US" dirty="0"/>
              </a:p>
            </p:txBody>
          </p:sp>
        </mc:Choice>
        <mc:Fallback>
          <p:sp>
            <p:nvSpPr>
              <p:cNvPr id="3" name="Content Placeholder 2">
                <a:extLst>
                  <a:ext uri="{FF2B5EF4-FFF2-40B4-BE49-F238E27FC236}">
                    <a16:creationId xmlns:a16="http://schemas.microsoft.com/office/drawing/2014/main" id="{0FB16048-2D5F-939B-6199-F35AF12DC052}"/>
                  </a:ext>
                </a:extLst>
              </p:cNvPr>
              <p:cNvSpPr>
                <a:spLocks noGrp="1" noRot="1" noChangeAspect="1" noMove="1" noResize="1" noEditPoints="1" noAdjustHandles="1" noChangeArrowheads="1" noChangeShapeType="1" noTextEdit="1"/>
              </p:cNvSpPr>
              <p:nvPr>
                <p:ph sz="half" idx="1"/>
              </p:nvPr>
            </p:nvSpPr>
            <p:spPr>
              <a:blipFill>
                <a:blip r:embed="rId2"/>
                <a:stretch>
                  <a:fillRect l="-2200" t="-2326" r="-978"/>
                </a:stretch>
              </a:blipFill>
            </p:spPr>
            <p:txBody>
              <a:bodyPr/>
              <a:lstStyle/>
              <a:p>
                <a:r>
                  <a:rPr lang="en-US">
                    <a:noFill/>
                  </a:rPr>
                  <a:t> </a:t>
                </a:r>
              </a:p>
            </p:txBody>
          </p:sp>
        </mc:Fallback>
      </mc:AlternateContent>
      <p:pic>
        <p:nvPicPr>
          <p:cNvPr id="6" name="Content Placeholder 5">
            <a:extLst>
              <a:ext uri="{FF2B5EF4-FFF2-40B4-BE49-F238E27FC236}">
                <a16:creationId xmlns:a16="http://schemas.microsoft.com/office/drawing/2014/main" id="{D6EDE7CA-6C93-A338-316D-BBEF015A71E8}"/>
              </a:ext>
            </a:extLst>
          </p:cNvPr>
          <p:cNvPicPr>
            <a:picLocks noGrp="1" noChangeAspect="1"/>
          </p:cNvPicPr>
          <p:nvPr>
            <p:ph sz="half" idx="2"/>
          </p:nvPr>
        </p:nvPicPr>
        <p:blipFill>
          <a:blip r:embed="rId3"/>
          <a:stretch>
            <a:fillRect/>
          </a:stretch>
        </p:blipFill>
        <p:spPr>
          <a:xfrm>
            <a:off x="6172200" y="2102006"/>
            <a:ext cx="5181600" cy="3798576"/>
          </a:xfr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E5EA42E6-D4AC-CA9B-1FA9-48BDC9B0067D}"/>
                  </a:ext>
                </a:extLst>
              </p:cNvPr>
              <p:cNvSpPr txBox="1"/>
              <p:nvPr/>
            </p:nvSpPr>
            <p:spPr>
              <a:xfrm>
                <a:off x="6282801" y="6176963"/>
                <a:ext cx="4960397" cy="461665"/>
              </a:xfrm>
              <a:prstGeom prst="rect">
                <a:avLst/>
              </a:prstGeom>
              <a:solidFill>
                <a:srgbClr val="FFFF00"/>
              </a:solidFill>
            </p:spPr>
            <p:txBody>
              <a:bodyPr wrap="none" rtlCol="0">
                <a:spAutoFit/>
              </a:bodyPr>
              <a:lstStyle/>
              <a:p>
                <a:r>
                  <a:rPr lang="en-US" sz="2400" dirty="0"/>
                  <a:t>Train on bins 0 to </a:t>
                </a:r>
                <a14:m>
                  <m:oMath xmlns:m="http://schemas.openxmlformats.org/officeDocument/2006/math">
                    <m:r>
                      <a:rPr lang="en-US" sz="2400" i="1" dirty="0" smtClean="0">
                        <a:latin typeface="Cambria Math" panose="02040503050406030204" pitchFamily="18" charset="0"/>
                      </a:rPr>
                      <m:t>𝑡</m:t>
                    </m:r>
                  </m:oMath>
                </a14:m>
                <a:r>
                  <a:rPr lang="en-US" sz="2400" dirty="0"/>
                  <a:t>; Test on bin </a:t>
                </a:r>
                <a14:m>
                  <m:oMath xmlns:m="http://schemas.openxmlformats.org/officeDocument/2006/math">
                    <m:r>
                      <a:rPr lang="en-US" sz="2400" i="1" dirty="0" smtClean="0">
                        <a:latin typeface="Cambria Math" panose="02040503050406030204" pitchFamily="18" charset="0"/>
                      </a:rPr>
                      <m:t>𝑡</m:t>
                    </m:r>
                    <m:r>
                      <a:rPr lang="en-US" sz="2400" i="1" dirty="0" smtClean="0">
                        <a:latin typeface="Cambria Math" panose="02040503050406030204" pitchFamily="18" charset="0"/>
                      </a:rPr>
                      <m:t>+</m:t>
                    </m:r>
                    <m:r>
                      <a:rPr lang="en-US" sz="2400" i="1" dirty="0" smtClean="0">
                        <a:latin typeface="Cambria Math" panose="02040503050406030204" pitchFamily="18" charset="0"/>
                      </a:rPr>
                      <m:t>h</m:t>
                    </m:r>
                  </m:oMath>
                </a14:m>
                <a:r>
                  <a:rPr lang="en-US" sz="2400" dirty="0"/>
                  <a:t> </a:t>
                </a:r>
              </a:p>
            </p:txBody>
          </p:sp>
        </mc:Choice>
        <mc:Fallback>
          <p:sp>
            <p:nvSpPr>
              <p:cNvPr id="7" name="TextBox 6">
                <a:extLst>
                  <a:ext uri="{FF2B5EF4-FFF2-40B4-BE49-F238E27FC236}">
                    <a16:creationId xmlns:a16="http://schemas.microsoft.com/office/drawing/2014/main" id="{E5EA42E6-D4AC-CA9B-1FA9-48BDC9B0067D}"/>
                  </a:ext>
                </a:extLst>
              </p:cNvPr>
              <p:cNvSpPr txBox="1">
                <a:spLocks noRot="1" noChangeAspect="1" noMove="1" noResize="1" noEditPoints="1" noAdjustHandles="1" noChangeArrowheads="1" noChangeShapeType="1" noTextEdit="1"/>
              </p:cNvSpPr>
              <p:nvPr/>
            </p:nvSpPr>
            <p:spPr>
              <a:xfrm>
                <a:off x="6282801" y="6176963"/>
                <a:ext cx="4960397" cy="461665"/>
              </a:xfrm>
              <a:prstGeom prst="rect">
                <a:avLst/>
              </a:prstGeom>
              <a:blipFill>
                <a:blip r:embed="rId4"/>
                <a:stretch>
                  <a:fillRect l="-1786" t="-10811" b="-2973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1493A67-5C1E-8CF3-5735-B62A83B4DB45}"/>
                  </a:ext>
                </a:extLst>
              </p:cNvPr>
              <p:cNvSpPr txBox="1"/>
              <p:nvPr/>
            </p:nvSpPr>
            <p:spPr>
              <a:xfrm>
                <a:off x="7737233" y="5531250"/>
                <a:ext cx="410306"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𝑡</m:t>
                      </m:r>
                    </m:oMath>
                  </m:oMathPara>
                </a14:m>
                <a:endParaRPr lang="en-US" dirty="0"/>
              </a:p>
            </p:txBody>
          </p:sp>
        </mc:Choice>
        <mc:Fallback>
          <p:sp>
            <p:nvSpPr>
              <p:cNvPr id="8" name="TextBox 7">
                <a:extLst>
                  <a:ext uri="{FF2B5EF4-FFF2-40B4-BE49-F238E27FC236}">
                    <a16:creationId xmlns:a16="http://schemas.microsoft.com/office/drawing/2014/main" id="{E1493A67-5C1E-8CF3-5735-B62A83B4DB45}"/>
                  </a:ext>
                </a:extLst>
              </p:cNvPr>
              <p:cNvSpPr txBox="1">
                <a:spLocks noRot="1" noChangeAspect="1" noMove="1" noResize="1" noEditPoints="1" noAdjustHandles="1" noChangeArrowheads="1" noChangeShapeType="1" noTextEdit="1"/>
              </p:cNvSpPr>
              <p:nvPr/>
            </p:nvSpPr>
            <p:spPr>
              <a:xfrm>
                <a:off x="7737233" y="5531250"/>
                <a:ext cx="410306" cy="36933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08687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3B02E-447B-439D-BA1A-68A91F7CC0DC}"/>
              </a:ext>
            </a:extLst>
          </p:cNvPr>
          <p:cNvSpPr>
            <a:spLocks noGrp="1"/>
          </p:cNvSpPr>
          <p:nvPr>
            <p:ph type="title"/>
          </p:nvPr>
        </p:nvSpPr>
        <p:spPr/>
        <p:txBody>
          <a:bodyPr/>
          <a:lstStyle/>
          <a:p>
            <a:r>
              <a:rPr lang="en-US" dirty="0"/>
              <a:t>Recommendation: More than Word Overlap</a:t>
            </a:r>
          </a:p>
        </p:txBody>
      </p:sp>
      <p:sp>
        <p:nvSpPr>
          <p:cNvPr id="5" name="Content Placeholder 4">
            <a:extLst>
              <a:ext uri="{FF2B5EF4-FFF2-40B4-BE49-F238E27FC236}">
                <a16:creationId xmlns:a16="http://schemas.microsoft.com/office/drawing/2014/main" id="{42D62BB0-4E2F-16CB-2C58-8500AE3F6813}"/>
              </a:ext>
            </a:extLst>
          </p:cNvPr>
          <p:cNvSpPr>
            <a:spLocks noGrp="1"/>
          </p:cNvSpPr>
          <p:nvPr>
            <p:ph idx="1"/>
          </p:nvPr>
        </p:nvSpPr>
        <p:spPr/>
        <p:txBody>
          <a:bodyPr>
            <a:normAutofit/>
          </a:bodyPr>
          <a:lstStyle/>
          <a:p>
            <a:r>
              <a:rPr lang="en-US" dirty="0"/>
              <a:t>Recommendations</a:t>
            </a:r>
          </a:p>
          <a:p>
            <a:pPr lvl="1"/>
            <a:r>
              <a:rPr lang="en-US" dirty="0"/>
              <a:t>What should I read?</a:t>
            </a:r>
          </a:p>
          <a:p>
            <a:pPr lvl="1"/>
            <a:r>
              <a:rPr lang="en-US" dirty="0"/>
              <a:t>What should I cite?</a:t>
            </a:r>
          </a:p>
          <a:p>
            <a:pPr lvl="1"/>
            <a:r>
              <a:rPr lang="en-US" dirty="0"/>
              <a:t>Who should review what?</a:t>
            </a:r>
          </a:p>
          <a:p>
            <a:r>
              <a:rPr lang="en-US" dirty="0"/>
              <a:t>Many systems focus on “relevance’’ (word overlap)</a:t>
            </a:r>
          </a:p>
          <a:p>
            <a:pPr lvl="1"/>
            <a:r>
              <a:rPr lang="en-US" dirty="0"/>
              <a:t>But we also want credibility</a:t>
            </a:r>
          </a:p>
          <a:p>
            <a:pPr lvl="1"/>
            <a:r>
              <a:rPr lang="en-US" dirty="0"/>
              <a:t>Don’t recommend papers that are buzz-word compliant</a:t>
            </a:r>
          </a:p>
          <a:p>
            <a:pPr lvl="2"/>
            <a:r>
              <a:rPr lang="en-US" dirty="0"/>
              <a:t>But not worth reading</a:t>
            </a:r>
          </a:p>
          <a:p>
            <a:pPr lvl="2"/>
            <a:r>
              <a:rPr lang="en-US" dirty="0"/>
              <a:t>(Most papers are never cited)</a:t>
            </a:r>
          </a:p>
        </p:txBody>
      </p:sp>
      <p:sp>
        <p:nvSpPr>
          <p:cNvPr id="11" name="Date Placeholder 10">
            <a:extLst>
              <a:ext uri="{FF2B5EF4-FFF2-40B4-BE49-F238E27FC236}">
                <a16:creationId xmlns:a16="http://schemas.microsoft.com/office/drawing/2014/main" id="{9721B977-8BB2-26AA-8CB5-444FA51AD58E}"/>
              </a:ext>
            </a:extLst>
          </p:cNvPr>
          <p:cNvSpPr>
            <a:spLocks noGrp="1"/>
          </p:cNvSpPr>
          <p:nvPr>
            <p:ph type="dt" sz="half" idx="10"/>
          </p:nvPr>
        </p:nvSpPr>
        <p:spPr/>
        <p:txBody>
          <a:bodyPr/>
          <a:lstStyle/>
          <a:p>
            <a:r>
              <a:rPr lang="en-US"/>
              <a:t>Aug 3, 2023</a:t>
            </a:r>
          </a:p>
        </p:txBody>
      </p:sp>
      <p:sp>
        <p:nvSpPr>
          <p:cNvPr id="12" name="Slide Number Placeholder 11">
            <a:extLst>
              <a:ext uri="{FF2B5EF4-FFF2-40B4-BE49-F238E27FC236}">
                <a16:creationId xmlns:a16="http://schemas.microsoft.com/office/drawing/2014/main" id="{863A1897-4D5B-E6A1-D0A5-7112CC82A9C9}"/>
              </a:ext>
            </a:extLst>
          </p:cNvPr>
          <p:cNvSpPr>
            <a:spLocks noGrp="1"/>
          </p:cNvSpPr>
          <p:nvPr>
            <p:ph type="sldNum" sz="quarter" idx="12"/>
          </p:nvPr>
        </p:nvSpPr>
        <p:spPr/>
        <p:txBody>
          <a:bodyPr/>
          <a:lstStyle/>
          <a:p>
            <a:fld id="{A368AD35-EA55-254F-AD80-EFD99CF0F10B}" type="slidenum">
              <a:rPr lang="en-US" smtClean="0"/>
              <a:t>3</a:t>
            </a:fld>
            <a:endParaRPr lang="en-US"/>
          </a:p>
        </p:txBody>
      </p:sp>
    </p:spTree>
    <p:extLst>
      <p:ext uri="{BB962C8B-B14F-4D97-AF65-F5344CB8AC3E}">
        <p14:creationId xmlns:p14="http://schemas.microsoft.com/office/powerpoint/2010/main" val="283250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F7875-47B9-204B-2260-9D16BBD602E8}"/>
              </a:ext>
            </a:extLst>
          </p:cNvPr>
          <p:cNvSpPr>
            <a:spLocks noGrp="1"/>
          </p:cNvSpPr>
          <p:nvPr>
            <p:ph type="title"/>
          </p:nvPr>
        </p:nvSpPr>
        <p:spPr/>
        <p:txBody>
          <a:bodyPr>
            <a:normAutofit/>
          </a:bodyPr>
          <a:lstStyle/>
          <a:p>
            <a:r>
              <a:rPr lang="en-US" sz="4000" dirty="0"/>
              <a:t>Standard Benchmarks are Small, Static and Clean</a:t>
            </a:r>
            <a:br>
              <a:rPr lang="en-US" sz="4000" dirty="0"/>
            </a:br>
            <a:r>
              <a:rPr lang="en-US" sz="4000" dirty="0"/>
              <a:t>(Open Graph Benchmark; </a:t>
            </a:r>
            <a:r>
              <a:rPr lang="en-US" sz="4000" dirty="0" err="1"/>
              <a:t>SciRepEval</a:t>
            </a:r>
            <a:r>
              <a:rPr lang="en-US" sz="4000" dirty="0"/>
              <a:t>)</a:t>
            </a:r>
          </a:p>
        </p:txBody>
      </p:sp>
      <p:pic>
        <p:nvPicPr>
          <p:cNvPr id="7" name="Content Placeholder 6" descr="A table with text on it&#10;&#10;Description automatically generated">
            <a:extLst>
              <a:ext uri="{FF2B5EF4-FFF2-40B4-BE49-F238E27FC236}">
                <a16:creationId xmlns:a16="http://schemas.microsoft.com/office/drawing/2014/main" id="{A50FAA45-B714-689E-1287-C1257898741B}"/>
              </a:ext>
            </a:extLst>
          </p:cNvPr>
          <p:cNvPicPr>
            <a:picLocks noGrp="1" noChangeAspect="1"/>
          </p:cNvPicPr>
          <p:nvPr>
            <p:ph idx="1"/>
          </p:nvPr>
        </p:nvPicPr>
        <p:blipFill rotWithShape="1">
          <a:blip r:embed="rId2"/>
          <a:srcRect t="14255"/>
          <a:stretch/>
        </p:blipFill>
        <p:spPr>
          <a:xfrm>
            <a:off x="1692774" y="1682730"/>
            <a:ext cx="8260118" cy="5013154"/>
          </a:xfrm>
        </p:spPr>
      </p:pic>
      <p:sp>
        <p:nvSpPr>
          <p:cNvPr id="4" name="Date Placeholder 3">
            <a:extLst>
              <a:ext uri="{FF2B5EF4-FFF2-40B4-BE49-F238E27FC236}">
                <a16:creationId xmlns:a16="http://schemas.microsoft.com/office/drawing/2014/main" id="{6335880E-7AFD-1FFA-C059-2797D63AF016}"/>
              </a:ext>
            </a:extLst>
          </p:cNvPr>
          <p:cNvSpPr>
            <a:spLocks noGrp="1"/>
          </p:cNvSpPr>
          <p:nvPr>
            <p:ph type="dt" sz="half" idx="10"/>
          </p:nvPr>
        </p:nvSpPr>
        <p:spPr/>
        <p:txBody>
          <a:bodyPr/>
          <a:lstStyle/>
          <a:p>
            <a:r>
              <a:rPr lang="en-US"/>
              <a:t>1/18/2024</a:t>
            </a:r>
          </a:p>
        </p:txBody>
      </p:sp>
      <p:sp>
        <p:nvSpPr>
          <p:cNvPr id="5" name="Slide Number Placeholder 4">
            <a:extLst>
              <a:ext uri="{FF2B5EF4-FFF2-40B4-BE49-F238E27FC236}">
                <a16:creationId xmlns:a16="http://schemas.microsoft.com/office/drawing/2014/main" id="{7628220F-6168-1FDB-EC29-C100F3A7EAAB}"/>
              </a:ext>
            </a:extLst>
          </p:cNvPr>
          <p:cNvSpPr>
            <a:spLocks noGrp="1"/>
          </p:cNvSpPr>
          <p:nvPr>
            <p:ph type="sldNum" sz="quarter" idx="12"/>
          </p:nvPr>
        </p:nvSpPr>
        <p:spPr/>
        <p:txBody>
          <a:bodyPr/>
          <a:lstStyle/>
          <a:p>
            <a:fld id="{A368AD35-EA55-254F-AD80-EFD99CF0F10B}" type="slidenum">
              <a:rPr lang="en-US" smtClean="0"/>
              <a:t>4</a:t>
            </a:fld>
            <a:endParaRPr lang="en-US"/>
          </a:p>
        </p:txBody>
      </p:sp>
    </p:spTree>
    <p:extLst>
      <p:ext uri="{BB962C8B-B14F-4D97-AF65-F5344CB8AC3E}">
        <p14:creationId xmlns:p14="http://schemas.microsoft.com/office/powerpoint/2010/main" val="776626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A13EF-C7B7-71A5-3C94-3E207CA83C03}"/>
              </a:ext>
            </a:extLst>
          </p:cNvPr>
          <p:cNvSpPr>
            <a:spLocks noGrp="1"/>
          </p:cNvSpPr>
          <p:nvPr>
            <p:ph type="title"/>
          </p:nvPr>
        </p:nvSpPr>
        <p:spPr/>
        <p:txBody>
          <a:bodyPr/>
          <a:lstStyle/>
          <a:p>
            <a:r>
              <a:rPr lang="en-US" dirty="0"/>
              <a:t>Spoiler Alert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4B75120-4D32-B8A2-F8AB-524AE8EBA0FD}"/>
                  </a:ext>
                </a:extLst>
              </p:cNvPr>
              <p:cNvSpPr>
                <a:spLocks noGrp="1"/>
              </p:cNvSpPr>
              <p:nvPr>
                <p:ph sz="half" idx="1"/>
              </p:nvPr>
            </p:nvSpPr>
            <p:spPr/>
            <p:txBody>
              <a:bodyPr>
                <a:normAutofit/>
              </a:bodyPr>
              <a:lstStyle/>
              <a:p>
                <a:r>
                  <a:rPr lang="en-US" dirty="0"/>
                  <a:t>Task: Predict whether </a:t>
                </a:r>
              </a:p>
              <a:p>
                <a:pPr lvl="1"/>
                <a:r>
                  <a:rPr lang="en-US" dirty="0"/>
                  <a:t>paper </a:t>
                </a:r>
                <a:r>
                  <a:rPr lang="en-US" i="1" dirty="0"/>
                  <a:t>a</a:t>
                </a:r>
                <a:r>
                  <a:rPr lang="en-US" dirty="0"/>
                  <a:t> cites paper </a:t>
                </a:r>
                <a:r>
                  <a:rPr lang="en-US" i="1" dirty="0"/>
                  <a:t>b</a:t>
                </a:r>
                <a:r>
                  <a:rPr lang="en-US" dirty="0"/>
                  <a:t> </a:t>
                </a:r>
              </a:p>
              <a:p>
                <a:r>
                  <a:rPr lang="en-US" dirty="0"/>
                  <a:t>Take-away Messages:</a:t>
                </a:r>
              </a:p>
              <a:p>
                <a:pPr lvl="1"/>
                <a:r>
                  <a:rPr lang="en-US" dirty="0"/>
                  <a:t>Task becomes </a:t>
                </a:r>
              </a:p>
              <a:p>
                <a:pPr lvl="2"/>
                <a:r>
                  <a:rPr lang="en-US" dirty="0"/>
                  <a:t>easier with </a:t>
                </a:r>
                <a14:m>
                  <m:oMath xmlns:m="http://schemas.openxmlformats.org/officeDocument/2006/math">
                    <m:r>
                      <a:rPr lang="en-US" i="1" dirty="0" smtClean="0">
                        <a:latin typeface="Cambria Math" panose="02040503050406030204" pitchFamily="18" charset="0"/>
                      </a:rPr>
                      <m:t>𝑡</m:t>
                    </m:r>
                  </m:oMath>
                </a14:m>
                <a:r>
                  <a:rPr lang="en-US" dirty="0"/>
                  <a:t> (size of training set)</a:t>
                </a:r>
              </a:p>
              <a:p>
                <a:pPr lvl="2"/>
                <a:r>
                  <a:rPr lang="en-US" dirty="0"/>
                  <a:t>and harder with </a:t>
                </a:r>
                <a14:m>
                  <m:oMath xmlns:m="http://schemas.openxmlformats.org/officeDocument/2006/math">
                    <m:r>
                      <a:rPr lang="en-US" i="1" dirty="0" smtClean="0">
                        <a:latin typeface="Cambria Math" panose="02040503050406030204" pitchFamily="18" charset="0"/>
                      </a:rPr>
                      <m:t>h</m:t>
                    </m:r>
                  </m:oMath>
                </a14:m>
                <a:r>
                  <a:rPr lang="en-US" dirty="0"/>
                  <a:t> (forecasting horizon)</a:t>
                </a:r>
              </a:p>
              <a:p>
                <a:pPr lvl="1"/>
                <a:r>
                  <a:rPr lang="en-US" dirty="0"/>
                  <a:t>Metcalfe’s Law (Network Effects)</a:t>
                </a:r>
              </a:p>
              <a:p>
                <a:pPr lvl="2"/>
                <a:r>
                  <a:rPr lang="en-US" dirty="0"/>
                  <a:t>Because nodes, paths and edges scale with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r>
                          <m:rPr>
                            <m:sty m:val="p"/>
                          </m:rPr>
                          <a:rPr lang="en-US" b="0" i="0" smtClean="0">
                            <a:latin typeface="Cambria Math" panose="02040503050406030204" pitchFamily="18" charset="0"/>
                          </a:rPr>
                          <m:t>and</m:t>
                        </m:r>
                        <m:r>
                          <a:rPr lang="en-US" b="0" i="1" smtClean="0">
                            <a:latin typeface="Cambria Math" panose="02040503050406030204" pitchFamily="18" charset="0"/>
                          </a:rPr>
                          <m:t> </m:t>
                        </m:r>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endParaRPr lang="en-US" b="0" dirty="0"/>
              </a:p>
              <a:p>
                <a:pPr lvl="2"/>
                <a:r>
                  <a:rPr lang="en-US" dirty="0"/>
                  <a:t>Performance depends on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𝐺</m:t>
                        </m:r>
                      </m:e>
                    </m:d>
                  </m:oMath>
                </a14:m>
                <a:endParaRPr lang="en-US" dirty="0"/>
              </a:p>
            </p:txBody>
          </p:sp>
        </mc:Choice>
        <mc:Fallback>
          <p:sp>
            <p:nvSpPr>
              <p:cNvPr id="3" name="Content Placeholder 2">
                <a:extLst>
                  <a:ext uri="{FF2B5EF4-FFF2-40B4-BE49-F238E27FC236}">
                    <a16:creationId xmlns:a16="http://schemas.microsoft.com/office/drawing/2014/main" id="{54B75120-4D32-B8A2-F8AB-524AE8EBA0FD}"/>
                  </a:ext>
                </a:extLst>
              </p:cNvPr>
              <p:cNvSpPr>
                <a:spLocks noGrp="1" noRot="1" noChangeAspect="1" noMove="1" noResize="1" noEditPoints="1" noAdjustHandles="1" noChangeArrowheads="1" noChangeShapeType="1" noTextEdit="1"/>
              </p:cNvSpPr>
              <p:nvPr>
                <p:ph sz="half" idx="1"/>
              </p:nvPr>
            </p:nvSpPr>
            <p:spPr>
              <a:blipFill>
                <a:blip r:embed="rId2"/>
                <a:stretch>
                  <a:fillRect l="-2200" t="-2326" r="-978"/>
                </a:stretch>
              </a:blipFill>
            </p:spPr>
            <p:txBody>
              <a:bodyPr/>
              <a:lstStyle/>
              <a:p>
                <a:r>
                  <a:rPr lang="en-US">
                    <a:noFill/>
                  </a:rPr>
                  <a:t> </a:t>
                </a:r>
              </a:p>
            </p:txBody>
          </p:sp>
        </mc:Fallback>
      </mc:AlternateContent>
      <p:pic>
        <p:nvPicPr>
          <p:cNvPr id="6" name="Content Placeholder 5">
            <a:extLst>
              <a:ext uri="{FF2B5EF4-FFF2-40B4-BE49-F238E27FC236}">
                <a16:creationId xmlns:a16="http://schemas.microsoft.com/office/drawing/2014/main" id="{B55923A0-55EB-F41D-3029-671B6FED8290}"/>
              </a:ext>
            </a:extLst>
          </p:cNvPr>
          <p:cNvPicPr>
            <a:picLocks noGrp="1" noChangeAspect="1"/>
          </p:cNvPicPr>
          <p:nvPr>
            <p:ph sz="half" idx="2"/>
          </p:nvPr>
        </p:nvPicPr>
        <p:blipFill>
          <a:blip r:embed="rId3"/>
          <a:stretch>
            <a:fillRect/>
          </a:stretch>
        </p:blipFill>
        <p:spPr>
          <a:xfrm>
            <a:off x="6172200" y="2102006"/>
            <a:ext cx="5181600" cy="3798576"/>
          </a:xfr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5F9EEC7-5EEE-363F-3810-8CE342622971}"/>
                  </a:ext>
                </a:extLst>
              </p:cNvPr>
              <p:cNvSpPr txBox="1"/>
              <p:nvPr/>
            </p:nvSpPr>
            <p:spPr>
              <a:xfrm>
                <a:off x="6282801" y="6176963"/>
                <a:ext cx="4960397" cy="461665"/>
              </a:xfrm>
              <a:prstGeom prst="rect">
                <a:avLst/>
              </a:prstGeom>
              <a:solidFill>
                <a:srgbClr val="FFFF00"/>
              </a:solidFill>
            </p:spPr>
            <p:txBody>
              <a:bodyPr wrap="none" rtlCol="0">
                <a:spAutoFit/>
              </a:bodyPr>
              <a:lstStyle/>
              <a:p>
                <a:r>
                  <a:rPr lang="en-US" sz="2400" dirty="0"/>
                  <a:t>Train on bins 0 to </a:t>
                </a:r>
                <a14:m>
                  <m:oMath xmlns:m="http://schemas.openxmlformats.org/officeDocument/2006/math">
                    <m:r>
                      <a:rPr lang="en-US" sz="2400" i="1" dirty="0" smtClean="0">
                        <a:latin typeface="Cambria Math" panose="02040503050406030204" pitchFamily="18" charset="0"/>
                      </a:rPr>
                      <m:t>𝑡</m:t>
                    </m:r>
                  </m:oMath>
                </a14:m>
                <a:r>
                  <a:rPr lang="en-US" sz="2400" dirty="0"/>
                  <a:t>; Test on bin </a:t>
                </a:r>
                <a14:m>
                  <m:oMath xmlns:m="http://schemas.openxmlformats.org/officeDocument/2006/math">
                    <m:r>
                      <a:rPr lang="en-US" sz="2400" i="1" dirty="0" smtClean="0">
                        <a:latin typeface="Cambria Math" panose="02040503050406030204" pitchFamily="18" charset="0"/>
                      </a:rPr>
                      <m:t>𝑡</m:t>
                    </m:r>
                    <m:r>
                      <a:rPr lang="en-US" sz="2400" i="1" dirty="0" smtClean="0">
                        <a:latin typeface="Cambria Math" panose="02040503050406030204" pitchFamily="18" charset="0"/>
                      </a:rPr>
                      <m:t>+</m:t>
                    </m:r>
                    <m:r>
                      <a:rPr lang="en-US" sz="2400" i="1" dirty="0" smtClean="0">
                        <a:latin typeface="Cambria Math" panose="02040503050406030204" pitchFamily="18" charset="0"/>
                      </a:rPr>
                      <m:t>h</m:t>
                    </m:r>
                  </m:oMath>
                </a14:m>
                <a:r>
                  <a:rPr lang="en-US" sz="2400" dirty="0"/>
                  <a:t> </a:t>
                </a:r>
              </a:p>
            </p:txBody>
          </p:sp>
        </mc:Choice>
        <mc:Fallback>
          <p:sp>
            <p:nvSpPr>
              <p:cNvPr id="7" name="TextBox 6">
                <a:extLst>
                  <a:ext uri="{FF2B5EF4-FFF2-40B4-BE49-F238E27FC236}">
                    <a16:creationId xmlns:a16="http://schemas.microsoft.com/office/drawing/2014/main" id="{A5F9EEC7-5EEE-363F-3810-8CE342622971}"/>
                  </a:ext>
                </a:extLst>
              </p:cNvPr>
              <p:cNvSpPr txBox="1">
                <a:spLocks noRot="1" noChangeAspect="1" noMove="1" noResize="1" noEditPoints="1" noAdjustHandles="1" noChangeArrowheads="1" noChangeShapeType="1" noTextEdit="1"/>
              </p:cNvSpPr>
              <p:nvPr/>
            </p:nvSpPr>
            <p:spPr>
              <a:xfrm>
                <a:off x="6282801" y="6176963"/>
                <a:ext cx="4960397" cy="461665"/>
              </a:xfrm>
              <a:prstGeom prst="rect">
                <a:avLst/>
              </a:prstGeom>
              <a:blipFill>
                <a:blip r:embed="rId4"/>
                <a:stretch>
                  <a:fillRect l="-1786" t="-10811" b="-2973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D7874E8-BBA7-AD4F-4FDF-7EF4494C347B}"/>
                  </a:ext>
                </a:extLst>
              </p:cNvPr>
              <p:cNvSpPr txBox="1"/>
              <p:nvPr/>
            </p:nvSpPr>
            <p:spPr>
              <a:xfrm>
                <a:off x="7737233" y="5531250"/>
                <a:ext cx="410306"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𝑡</m:t>
                      </m:r>
                    </m:oMath>
                  </m:oMathPara>
                </a14:m>
                <a:endParaRPr lang="en-US" dirty="0"/>
              </a:p>
            </p:txBody>
          </p:sp>
        </mc:Choice>
        <mc:Fallback>
          <p:sp>
            <p:nvSpPr>
              <p:cNvPr id="8" name="TextBox 7">
                <a:extLst>
                  <a:ext uri="{FF2B5EF4-FFF2-40B4-BE49-F238E27FC236}">
                    <a16:creationId xmlns:a16="http://schemas.microsoft.com/office/drawing/2014/main" id="{8D7874E8-BBA7-AD4F-4FDF-7EF4494C347B}"/>
                  </a:ext>
                </a:extLst>
              </p:cNvPr>
              <p:cNvSpPr txBox="1">
                <a:spLocks noRot="1" noChangeAspect="1" noMove="1" noResize="1" noEditPoints="1" noAdjustHandles="1" noChangeArrowheads="1" noChangeShapeType="1" noTextEdit="1"/>
              </p:cNvSpPr>
              <p:nvPr/>
            </p:nvSpPr>
            <p:spPr>
              <a:xfrm>
                <a:off x="7737233" y="5531250"/>
                <a:ext cx="410306" cy="36933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05523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23BC41-916F-3F2D-D325-D6C024FBF7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0B82D8-DD86-9D2B-610B-AE924471E187}"/>
              </a:ext>
            </a:extLst>
          </p:cNvPr>
          <p:cNvSpPr>
            <a:spLocks noGrp="1"/>
          </p:cNvSpPr>
          <p:nvPr>
            <p:ph type="title"/>
          </p:nvPr>
        </p:nvSpPr>
        <p:spPr/>
        <p:txBody>
          <a:bodyPr/>
          <a:lstStyle/>
          <a:p>
            <a:r>
              <a:rPr lang="en-US" dirty="0"/>
              <a:t>Asymptotic Performance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4328A45-872F-0A8F-BF05-C6D3CA24979C}"/>
                  </a:ext>
                </a:extLst>
              </p:cNvPr>
              <p:cNvSpPr>
                <a:spLocks noGrp="1"/>
              </p:cNvSpPr>
              <p:nvPr>
                <p:ph sz="half" idx="1"/>
              </p:nvPr>
            </p:nvSpPr>
            <p:spPr/>
            <p:txBody>
              <a:bodyPr>
                <a:normAutofit/>
              </a:bodyPr>
              <a:lstStyle/>
              <a:p>
                <a:r>
                  <a:rPr lang="en-US" dirty="0"/>
                  <a:t>Since performance depends on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𝐺</m:t>
                        </m:r>
                      </m:e>
                    </m:d>
                  </m:oMath>
                </a14:m>
                <a:endParaRPr lang="en-US" dirty="0"/>
              </a:p>
              <a:p>
                <a:r>
                  <a:rPr lang="en-US" dirty="0"/>
                  <a:t>Following algorithms,</a:t>
                </a:r>
              </a:p>
              <a:p>
                <a:pPr lvl="1"/>
                <a:r>
                  <a:rPr lang="en-US" dirty="0"/>
                  <a:t>there are opportunities for graph learning</a:t>
                </a:r>
              </a:p>
              <a:p>
                <a:pPr lvl="1"/>
                <a:r>
                  <a:rPr lang="en-US" dirty="0"/>
                  <a:t>to study asymptotic performance 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0" smtClean="0">
                        <a:latin typeface="Cambria Math" panose="02040503050406030204" pitchFamily="18" charset="0"/>
                      </a:rPr>
                      <m:t> </m:t>
                    </m:r>
                    <m:r>
                      <m:rPr>
                        <m:sty m:val="p"/>
                      </m:rPr>
                      <a:rPr lang="en-US" b="0" i="0" smtClean="0">
                        <a:latin typeface="Cambria Math" panose="02040503050406030204" pitchFamily="18" charset="0"/>
                      </a:rPr>
                      <m:t>as</m:t>
                    </m:r>
                    <m:r>
                      <a:rPr lang="en-US" b="0" i="0" smtClean="0">
                        <a:latin typeface="Cambria Math" panose="02040503050406030204" pitchFamily="18" charset="0"/>
                      </a:rPr>
                      <m:t> </m:t>
                    </m:r>
                    <m:r>
                      <m:rPr>
                        <m:sty m:val="p"/>
                      </m:rPr>
                      <a:rPr lang="en-US" b="0" i="0" smtClean="0">
                        <a:latin typeface="Cambria Math" panose="02040503050406030204" pitchFamily="18" charset="0"/>
                      </a:rPr>
                      <m:t>t</m:t>
                    </m:r>
                    <m:r>
                      <a:rPr lang="en-US" b="0" i="1" smtClean="0">
                        <a:latin typeface="Cambria Math" panose="02040503050406030204" pitchFamily="18" charset="0"/>
                        <a:ea typeface="Cambria Math" panose="02040503050406030204" pitchFamily="18" charset="0"/>
                      </a:rPr>
                      <m:t>→∞</m:t>
                    </m:r>
                  </m:oMath>
                </a14:m>
                <a:endParaRPr lang="en-US" dirty="0"/>
              </a:p>
              <a:p>
                <a:pPr lvl="2"/>
                <a:endParaRPr lang="en-US" dirty="0"/>
              </a:p>
            </p:txBody>
          </p:sp>
        </mc:Choice>
        <mc:Fallback>
          <p:sp>
            <p:nvSpPr>
              <p:cNvPr id="3" name="Content Placeholder 2">
                <a:extLst>
                  <a:ext uri="{FF2B5EF4-FFF2-40B4-BE49-F238E27FC236}">
                    <a16:creationId xmlns:a16="http://schemas.microsoft.com/office/drawing/2014/main" id="{F4328A45-872F-0A8F-BF05-C6D3CA24979C}"/>
                  </a:ext>
                </a:extLst>
              </p:cNvPr>
              <p:cNvSpPr>
                <a:spLocks noGrp="1" noRot="1" noChangeAspect="1" noMove="1" noResize="1" noEditPoints="1" noAdjustHandles="1" noChangeArrowheads="1" noChangeShapeType="1" noTextEdit="1"/>
              </p:cNvSpPr>
              <p:nvPr>
                <p:ph sz="half" idx="1"/>
              </p:nvPr>
            </p:nvSpPr>
            <p:spPr>
              <a:blipFill>
                <a:blip r:embed="rId2"/>
                <a:stretch>
                  <a:fillRect l="-2200" t="-2326" r="-1222"/>
                </a:stretch>
              </a:blipFill>
            </p:spPr>
            <p:txBody>
              <a:bodyPr/>
              <a:lstStyle/>
              <a:p>
                <a:r>
                  <a:rPr lang="en-US">
                    <a:noFill/>
                  </a:rPr>
                  <a:t> </a:t>
                </a:r>
              </a:p>
            </p:txBody>
          </p:sp>
        </mc:Fallback>
      </mc:AlternateContent>
      <p:pic>
        <p:nvPicPr>
          <p:cNvPr id="6" name="Content Placeholder 5">
            <a:extLst>
              <a:ext uri="{FF2B5EF4-FFF2-40B4-BE49-F238E27FC236}">
                <a16:creationId xmlns:a16="http://schemas.microsoft.com/office/drawing/2014/main" id="{9D3FFAC8-1C3F-BC76-66F0-66EA5E6F79CF}"/>
              </a:ext>
            </a:extLst>
          </p:cNvPr>
          <p:cNvPicPr>
            <a:picLocks noGrp="1" noChangeAspect="1"/>
          </p:cNvPicPr>
          <p:nvPr>
            <p:ph sz="half" idx="2"/>
          </p:nvPr>
        </p:nvPicPr>
        <p:blipFill>
          <a:blip r:embed="rId3"/>
          <a:stretch>
            <a:fillRect/>
          </a:stretch>
        </p:blipFill>
        <p:spPr>
          <a:xfrm>
            <a:off x="6172200" y="2102006"/>
            <a:ext cx="5181600" cy="3798576"/>
          </a:xfr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E6FCEB4C-B331-9F56-BA43-8A3B72FBBD9F}"/>
                  </a:ext>
                </a:extLst>
              </p:cNvPr>
              <p:cNvSpPr txBox="1"/>
              <p:nvPr/>
            </p:nvSpPr>
            <p:spPr>
              <a:xfrm>
                <a:off x="6282801" y="6176963"/>
                <a:ext cx="4960397" cy="461665"/>
              </a:xfrm>
              <a:prstGeom prst="rect">
                <a:avLst/>
              </a:prstGeom>
              <a:solidFill>
                <a:srgbClr val="FFFF00"/>
              </a:solidFill>
            </p:spPr>
            <p:txBody>
              <a:bodyPr wrap="none" rtlCol="0">
                <a:spAutoFit/>
              </a:bodyPr>
              <a:lstStyle/>
              <a:p>
                <a:r>
                  <a:rPr lang="en-US" sz="2400" dirty="0"/>
                  <a:t>Train on bins 0 to </a:t>
                </a:r>
                <a14:m>
                  <m:oMath xmlns:m="http://schemas.openxmlformats.org/officeDocument/2006/math">
                    <m:r>
                      <a:rPr lang="en-US" sz="2400" i="1" dirty="0" smtClean="0">
                        <a:latin typeface="Cambria Math" panose="02040503050406030204" pitchFamily="18" charset="0"/>
                      </a:rPr>
                      <m:t>𝑡</m:t>
                    </m:r>
                  </m:oMath>
                </a14:m>
                <a:r>
                  <a:rPr lang="en-US" sz="2400" dirty="0"/>
                  <a:t>; Test on bin </a:t>
                </a:r>
                <a14:m>
                  <m:oMath xmlns:m="http://schemas.openxmlformats.org/officeDocument/2006/math">
                    <m:r>
                      <a:rPr lang="en-US" sz="2400" i="1" dirty="0" smtClean="0">
                        <a:latin typeface="Cambria Math" panose="02040503050406030204" pitchFamily="18" charset="0"/>
                      </a:rPr>
                      <m:t>𝑡</m:t>
                    </m:r>
                    <m:r>
                      <a:rPr lang="en-US" sz="2400" i="1" dirty="0" smtClean="0">
                        <a:latin typeface="Cambria Math" panose="02040503050406030204" pitchFamily="18" charset="0"/>
                      </a:rPr>
                      <m:t>+</m:t>
                    </m:r>
                    <m:r>
                      <a:rPr lang="en-US" sz="2400" i="1" dirty="0" smtClean="0">
                        <a:latin typeface="Cambria Math" panose="02040503050406030204" pitchFamily="18" charset="0"/>
                      </a:rPr>
                      <m:t>h</m:t>
                    </m:r>
                  </m:oMath>
                </a14:m>
                <a:r>
                  <a:rPr lang="en-US" sz="2400" dirty="0"/>
                  <a:t> </a:t>
                </a:r>
              </a:p>
            </p:txBody>
          </p:sp>
        </mc:Choice>
        <mc:Fallback>
          <p:sp>
            <p:nvSpPr>
              <p:cNvPr id="7" name="TextBox 6">
                <a:extLst>
                  <a:ext uri="{FF2B5EF4-FFF2-40B4-BE49-F238E27FC236}">
                    <a16:creationId xmlns:a16="http://schemas.microsoft.com/office/drawing/2014/main" id="{E6FCEB4C-B331-9F56-BA43-8A3B72FBBD9F}"/>
                  </a:ext>
                </a:extLst>
              </p:cNvPr>
              <p:cNvSpPr txBox="1">
                <a:spLocks noRot="1" noChangeAspect="1" noMove="1" noResize="1" noEditPoints="1" noAdjustHandles="1" noChangeArrowheads="1" noChangeShapeType="1" noTextEdit="1"/>
              </p:cNvSpPr>
              <p:nvPr/>
            </p:nvSpPr>
            <p:spPr>
              <a:xfrm>
                <a:off x="6282801" y="6176963"/>
                <a:ext cx="4960397" cy="461665"/>
              </a:xfrm>
              <a:prstGeom prst="rect">
                <a:avLst/>
              </a:prstGeom>
              <a:blipFill>
                <a:blip r:embed="rId4"/>
                <a:stretch>
                  <a:fillRect l="-1786" t="-10811" b="-2973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2247AD16-0FFD-BF71-1706-CF5D6B982482}"/>
                  </a:ext>
                </a:extLst>
              </p:cNvPr>
              <p:cNvSpPr txBox="1"/>
              <p:nvPr/>
            </p:nvSpPr>
            <p:spPr>
              <a:xfrm>
                <a:off x="7737233" y="5531250"/>
                <a:ext cx="4103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𝑡</m:t>
                      </m:r>
                    </m:oMath>
                  </m:oMathPara>
                </a14:m>
                <a:endParaRPr lang="en-US" dirty="0"/>
              </a:p>
            </p:txBody>
          </p:sp>
        </mc:Choice>
        <mc:Fallback>
          <p:sp>
            <p:nvSpPr>
              <p:cNvPr id="8" name="TextBox 7">
                <a:extLst>
                  <a:ext uri="{FF2B5EF4-FFF2-40B4-BE49-F238E27FC236}">
                    <a16:creationId xmlns:a16="http://schemas.microsoft.com/office/drawing/2014/main" id="{2247AD16-0FFD-BF71-1706-CF5D6B982482}"/>
                  </a:ext>
                </a:extLst>
              </p:cNvPr>
              <p:cNvSpPr txBox="1">
                <a:spLocks noRot="1" noChangeAspect="1" noMove="1" noResize="1" noEditPoints="1" noAdjustHandles="1" noChangeArrowheads="1" noChangeShapeType="1" noTextEdit="1"/>
              </p:cNvSpPr>
              <p:nvPr/>
            </p:nvSpPr>
            <p:spPr>
              <a:xfrm>
                <a:off x="7737233" y="5531250"/>
                <a:ext cx="410306" cy="36933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44251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6B95E0F-C147-749D-5B0E-838CA5C3C858}"/>
              </a:ext>
            </a:extLst>
          </p:cNvPr>
          <p:cNvSpPr>
            <a:spLocks noGrp="1"/>
          </p:cNvSpPr>
          <p:nvPr>
            <p:ph type="title"/>
          </p:nvPr>
        </p:nvSpPr>
        <p:spPr>
          <a:xfrm>
            <a:off x="2865865" y="136525"/>
            <a:ext cx="4427034" cy="1325563"/>
          </a:xfrm>
        </p:spPr>
        <p:txBody>
          <a:bodyPr/>
          <a:lstStyle/>
          <a:p>
            <a:r>
              <a:rPr lang="en-US" dirty="0"/>
              <a:t>Metcalfe’s Law</a:t>
            </a:r>
            <a:br>
              <a:rPr lang="en-US" dirty="0"/>
            </a:br>
            <a:r>
              <a:rPr lang="en-US" dirty="0"/>
              <a:t>(Network Effects)</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CA74963E-AB80-B5CC-EE3E-6C40FD445F24}"/>
                  </a:ext>
                </a:extLst>
              </p:cNvPr>
              <p:cNvSpPr>
                <a:spLocks noGrp="1"/>
              </p:cNvSpPr>
              <p:nvPr>
                <p:ph sz="half" idx="1"/>
              </p:nvPr>
            </p:nvSpPr>
            <p:spPr>
              <a:xfrm>
                <a:off x="2676292" y="1516716"/>
                <a:ext cx="8987883" cy="5204759"/>
              </a:xfrm>
            </p:spPr>
            <p:txBody>
              <a:bodyPr>
                <a:normAutofit/>
              </a:bodyPr>
              <a:lstStyle/>
              <a:p>
                <a:r>
                  <a:rPr lang="en-US" dirty="0"/>
                  <a:t>History: 3Com was selling small networks</a:t>
                </a:r>
              </a:p>
              <a:p>
                <a:pPr lvl="1"/>
                <a:r>
                  <a:rPr lang="en-US" dirty="0"/>
                  <a:t>3 = 1 printer + 2 computers</a:t>
                </a:r>
              </a:p>
              <a:p>
                <a:pPr lvl="1"/>
                <a:r>
                  <a:rPr lang="en-US" dirty="0"/>
                  <a:t>Metcalfe argued they should sell bigger networks</a:t>
                </a:r>
              </a:p>
              <a:p>
                <a:pPr lvl="2"/>
                <a:r>
                  <a:rPr lang="en-US" dirty="0"/>
                  <a:t>(and more 3Com products)</a:t>
                </a:r>
              </a:p>
              <a:p>
                <a:pPr lvl="2"/>
                <a:r>
                  <a:rPr lang="en-US" dirty="0"/>
                  <a:t>because of economies of scale</a:t>
                </a:r>
              </a:p>
              <a:p>
                <a:r>
                  <a:rPr lang="en-US" dirty="0"/>
                  <a:t>Economy of Scale:</a:t>
                </a:r>
              </a:p>
              <a:p>
                <a:pPr lvl="1"/>
                <a:r>
                  <a:rPr lang="en-US" dirty="0"/>
                  <a:t>Benefits scale faster than costs</a:t>
                </a:r>
              </a:p>
              <a:p>
                <a:pPr lvl="2"/>
                <a:r>
                  <a:rPr lang="en-US" dirty="0"/>
                  <a:t>Benefits:  </a:t>
                </a:r>
                <a14:m>
                  <m:oMath xmlns:m="http://schemas.openxmlformats.org/officeDocument/2006/math">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𝑛</m:t>
                        </m:r>
                      </m:e>
                      <m:sup>
                        <m:r>
                          <a:rPr lang="en-US" b="0" i="1" dirty="0" smtClean="0">
                            <a:latin typeface="Cambria Math" panose="02040503050406030204" pitchFamily="18" charset="0"/>
                            <a:ea typeface="Cambria Math" panose="02040503050406030204" pitchFamily="18" charset="0"/>
                          </a:rPr>
                          <m:t>2</m:t>
                        </m:r>
                      </m:sup>
                    </m:sSup>
                  </m:oMath>
                </a14:m>
                <a:endParaRPr lang="en-US" dirty="0"/>
              </a:p>
              <a:p>
                <a:pPr lvl="2"/>
                <a:r>
                  <a:rPr lang="en-US" dirty="0"/>
                  <a:t>Costs:</a:t>
                </a:r>
                <a14:m>
                  <m:oMath xmlns:m="http://schemas.openxmlformats.org/officeDocument/2006/math">
                    <m:r>
                      <a:rPr lang="en-US" i="1" dirty="0" smtClean="0">
                        <a:latin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rPr>
                      <m:t>𝑛</m:t>
                    </m:r>
                  </m:oMath>
                </a14:m>
                <a:endParaRPr lang="en-US" dirty="0"/>
              </a:p>
              <a:p>
                <a:r>
                  <a:rPr lang="en-US" dirty="0"/>
                  <a:t>Law has been good for AT&amp;T, Google, Social Media</a:t>
                </a:r>
              </a:p>
              <a:p>
                <a:r>
                  <a:rPr lang="en-US" dirty="0"/>
                  <a:t>Hypo: also good for Academic Search</a:t>
                </a:r>
              </a:p>
              <a:p>
                <a:pPr lvl="1"/>
                <a:r>
                  <a:rPr lang="en-US" dirty="0"/>
                  <a:t>Consequently, we should experiment with large graphs</a:t>
                </a:r>
              </a:p>
              <a:p>
                <a:pPr lvl="1"/>
                <a:endParaRPr lang="en-US" dirty="0"/>
              </a:p>
            </p:txBody>
          </p:sp>
        </mc:Choice>
        <mc:Fallback xmlns="">
          <p:sp>
            <p:nvSpPr>
              <p:cNvPr id="8" name="Content Placeholder 7">
                <a:extLst>
                  <a:ext uri="{FF2B5EF4-FFF2-40B4-BE49-F238E27FC236}">
                    <a16:creationId xmlns:a16="http://schemas.microsoft.com/office/drawing/2014/main" id="{CA74963E-AB80-B5CC-EE3E-6C40FD445F24}"/>
                  </a:ext>
                </a:extLst>
              </p:cNvPr>
              <p:cNvSpPr>
                <a:spLocks noGrp="1" noRot="1" noChangeAspect="1" noMove="1" noResize="1" noEditPoints="1" noAdjustHandles="1" noChangeArrowheads="1" noChangeShapeType="1" noTextEdit="1"/>
              </p:cNvSpPr>
              <p:nvPr>
                <p:ph sz="half" idx="1"/>
              </p:nvPr>
            </p:nvSpPr>
            <p:spPr>
              <a:xfrm>
                <a:off x="2676292" y="1516716"/>
                <a:ext cx="8987883" cy="5204759"/>
              </a:xfrm>
              <a:blipFill>
                <a:blip r:embed="rId2"/>
                <a:stretch>
                  <a:fillRect l="-1128" t="-1946"/>
                </a:stretch>
              </a:blipFill>
            </p:spPr>
            <p:txBody>
              <a:bodyPr/>
              <a:lstStyle/>
              <a:p>
                <a:r>
                  <a:rPr lang="en-US">
                    <a:noFill/>
                  </a:rPr>
                  <a:t> </a:t>
                </a:r>
              </a:p>
            </p:txBody>
          </p:sp>
        </mc:Fallback>
      </mc:AlternateContent>
      <p:pic>
        <p:nvPicPr>
          <p:cNvPr id="1026" name="Picture 2">
            <a:extLst>
              <a:ext uri="{FF2B5EF4-FFF2-40B4-BE49-F238E27FC236}">
                <a16:creationId xmlns:a16="http://schemas.microsoft.com/office/drawing/2014/main" id="{23CA5BEF-2686-08DD-C766-6F5FDCD3F66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9936452" y="136525"/>
            <a:ext cx="2130426" cy="489998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85251D5-3C45-7681-CD11-6D358DD7665E}"/>
              </a:ext>
            </a:extLst>
          </p:cNvPr>
          <p:cNvSpPr txBox="1"/>
          <p:nvPr/>
        </p:nvSpPr>
        <p:spPr>
          <a:xfrm>
            <a:off x="5637810" y="2971800"/>
            <a:ext cx="65" cy="276999"/>
          </a:xfrm>
          <a:prstGeom prst="rect">
            <a:avLst/>
          </a:prstGeom>
          <a:noFill/>
        </p:spPr>
        <p:txBody>
          <a:bodyPr wrap="none" lIns="0" tIns="0" rIns="0" bIns="0" rtlCol="0">
            <a:spAutoFit/>
          </a:bodyPr>
          <a:lstStyle/>
          <a:p>
            <a:endParaRPr lang="en-US" dirty="0"/>
          </a:p>
        </p:txBody>
      </p:sp>
      <p:sp>
        <p:nvSpPr>
          <p:cNvPr id="11" name="Date Placeholder 10">
            <a:extLst>
              <a:ext uri="{FF2B5EF4-FFF2-40B4-BE49-F238E27FC236}">
                <a16:creationId xmlns:a16="http://schemas.microsoft.com/office/drawing/2014/main" id="{8DFF2231-C5FA-81BD-077C-1E3AE689568A}"/>
              </a:ext>
            </a:extLst>
          </p:cNvPr>
          <p:cNvSpPr>
            <a:spLocks noGrp="1"/>
          </p:cNvSpPr>
          <p:nvPr>
            <p:ph type="dt" sz="half" idx="10"/>
          </p:nvPr>
        </p:nvSpPr>
        <p:spPr/>
        <p:txBody>
          <a:bodyPr/>
          <a:lstStyle/>
          <a:p>
            <a:r>
              <a:rPr lang="en-US"/>
              <a:t>6/21/2023</a:t>
            </a:r>
          </a:p>
        </p:txBody>
      </p:sp>
      <p:sp>
        <p:nvSpPr>
          <p:cNvPr id="12" name="Slide Number Placeholder 11">
            <a:extLst>
              <a:ext uri="{FF2B5EF4-FFF2-40B4-BE49-F238E27FC236}">
                <a16:creationId xmlns:a16="http://schemas.microsoft.com/office/drawing/2014/main" id="{E5C9ADA1-B61D-9CAB-D6C7-FA4FB435383B}"/>
              </a:ext>
            </a:extLst>
          </p:cNvPr>
          <p:cNvSpPr>
            <a:spLocks noGrp="1"/>
          </p:cNvSpPr>
          <p:nvPr>
            <p:ph type="sldNum" sz="quarter" idx="12"/>
          </p:nvPr>
        </p:nvSpPr>
        <p:spPr/>
        <p:txBody>
          <a:bodyPr/>
          <a:lstStyle/>
          <a:p>
            <a:fld id="{A368AD35-EA55-254F-AD80-EFD99CF0F10B}" type="slidenum">
              <a:rPr lang="en-US" smtClean="0"/>
              <a:t>7</a:t>
            </a:fld>
            <a:endParaRPr lang="en-US"/>
          </a:p>
        </p:txBody>
      </p:sp>
      <p:pic>
        <p:nvPicPr>
          <p:cNvPr id="2" name="Picture 2" descr="Mark Wilson/Getty Images">
            <a:extLst>
              <a:ext uri="{FF2B5EF4-FFF2-40B4-BE49-F238E27FC236}">
                <a16:creationId xmlns:a16="http://schemas.microsoft.com/office/drawing/2014/main" id="{B1120AD7-1C91-99E9-5C2C-A1A18657DB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468"/>
            <a:ext cx="2503778" cy="32413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80411BC-87D5-CB7C-95E1-AF1456B91552}"/>
              </a:ext>
            </a:extLst>
          </p:cNvPr>
          <p:cNvSpPr txBox="1"/>
          <p:nvPr/>
        </p:nvSpPr>
        <p:spPr>
          <a:xfrm>
            <a:off x="-51577" y="3248799"/>
            <a:ext cx="2606932" cy="461665"/>
          </a:xfrm>
          <a:prstGeom prst="rect">
            <a:avLst/>
          </a:prstGeom>
          <a:noFill/>
        </p:spPr>
        <p:txBody>
          <a:bodyPr wrap="none" rtlCol="0">
            <a:spAutoFit/>
          </a:bodyPr>
          <a:lstStyle/>
          <a:p>
            <a:r>
              <a:rPr lang="en-US" sz="2400" dirty="0"/>
              <a:t>Turing Award 2022</a:t>
            </a:r>
          </a:p>
        </p:txBody>
      </p:sp>
    </p:spTree>
    <p:extLst>
      <p:ext uri="{BB962C8B-B14F-4D97-AF65-F5344CB8AC3E}">
        <p14:creationId xmlns:p14="http://schemas.microsoft.com/office/powerpoint/2010/main" val="385199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 calcmode="lin" valueType="num">
                                      <p:cBhvr additive="base">
                                        <p:cTn id="21" dur="500" fill="hold"/>
                                        <p:tgtEl>
                                          <p:spTgt spid="1026"/>
                                        </p:tgtEl>
                                        <p:attrNameLst>
                                          <p:attrName>ppt_x</p:attrName>
                                        </p:attrNameLst>
                                      </p:cBhvr>
                                      <p:tavLst>
                                        <p:tav tm="0">
                                          <p:val>
                                            <p:strVal val="#ppt_x"/>
                                          </p:val>
                                        </p:tav>
                                        <p:tav tm="100000">
                                          <p:val>
                                            <p:strVal val="#ppt_x"/>
                                          </p:val>
                                        </p:tav>
                                      </p:tavLst>
                                    </p:anim>
                                    <p:anim calcmode="lin" valueType="num">
                                      <p:cBhvr additive="base">
                                        <p:cTn id="2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44C5F-A4F7-6D08-D07F-B2C99147AABE}"/>
              </a:ext>
            </a:extLst>
          </p:cNvPr>
          <p:cNvSpPr>
            <a:spLocks noGrp="1"/>
          </p:cNvSpPr>
          <p:nvPr>
            <p:ph type="title"/>
          </p:nvPr>
        </p:nvSpPr>
        <p:spPr/>
        <p:txBody>
          <a:bodyPr/>
          <a:lstStyle/>
          <a:p>
            <a:r>
              <a:rPr lang="en-US" dirty="0"/>
              <a:t>Agenda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72125E8-727E-29C0-143A-ED8E98D83854}"/>
                  </a:ext>
                </a:extLst>
              </p:cNvPr>
              <p:cNvSpPr>
                <a:spLocks noGrp="1"/>
              </p:cNvSpPr>
              <p:nvPr>
                <p:ph sz="half" idx="1"/>
              </p:nvPr>
            </p:nvSpPr>
            <p:spPr/>
            <p:txBody>
              <a:bodyPr>
                <a:normAutofit/>
              </a:bodyPr>
              <a:lstStyle/>
              <a:p>
                <a:pPr>
                  <a:buFont typeface="Wingdings" pitchFamily="2" charset="2"/>
                  <a:buChar char="Ø"/>
                </a:pPr>
                <a:r>
                  <a:rPr lang="en-US" b="1" dirty="0"/>
                  <a:t>Data from Semantic Scholar</a:t>
                </a:r>
              </a:p>
              <a:p>
                <a:r>
                  <a:rPr lang="en-US" dirty="0"/>
                  <a:t>Binning by Time</a:t>
                </a:r>
              </a:p>
              <a:p>
                <a:r>
                  <a:rPr lang="en-US" dirty="0" err="1"/>
                  <a:t>TimeCite</a:t>
                </a:r>
                <a:r>
                  <a:rPr lang="en-US" dirty="0"/>
                  <a:t> Benchmark</a:t>
                </a:r>
              </a:p>
              <a:p>
                <a:r>
                  <a:rPr lang="en-US" sz="2800" dirty="0"/>
                  <a:t>Prediction Task: </a:t>
                </a:r>
              </a:p>
              <a:p>
                <a:pPr lvl="1"/>
                <a:r>
                  <a:rPr lang="en-US" dirty="0"/>
                  <a:t>Does paper </a:t>
                </a:r>
                <a14:m>
                  <m:oMath xmlns:m="http://schemas.openxmlformats.org/officeDocument/2006/math">
                    <m:r>
                      <a:rPr lang="en-US" i="1" dirty="0" smtClean="0">
                        <a:latin typeface="Cambria Math" panose="02040503050406030204" pitchFamily="18" charset="0"/>
                      </a:rPr>
                      <m:t>𝑎</m:t>
                    </m:r>
                  </m:oMath>
                </a14:m>
                <a:r>
                  <a:rPr lang="en-US" dirty="0"/>
                  <a:t> cite paper </a:t>
                </a:r>
                <a14:m>
                  <m:oMath xmlns:m="http://schemas.openxmlformats.org/officeDocument/2006/math">
                    <m:r>
                      <a:rPr lang="en-US" i="1" dirty="0" smtClean="0">
                        <a:latin typeface="Cambria Math" panose="02040503050406030204" pitchFamily="18" charset="0"/>
                      </a:rPr>
                      <m:t>𝑏</m:t>
                    </m:r>
                  </m:oMath>
                </a14:m>
                <a:r>
                  <a:rPr lang="en-US" dirty="0"/>
                  <a:t>?</a:t>
                </a:r>
              </a:p>
              <a:p>
                <a:r>
                  <a:rPr lang="en-US" sz="2800" dirty="0"/>
                  <a:t>Causal Splits:</a:t>
                </a:r>
              </a:p>
              <a:p>
                <a:pPr lvl="1"/>
                <a:r>
                  <a:rPr lang="en-US" dirty="0"/>
                  <a:t>Train on bins 0 to </a:t>
                </a:r>
                <a14:m>
                  <m:oMath xmlns:m="http://schemas.openxmlformats.org/officeDocument/2006/math">
                    <m:r>
                      <a:rPr lang="en-US" i="1" dirty="0" smtClean="0">
                        <a:latin typeface="Cambria Math" panose="02040503050406030204" pitchFamily="18" charset="0"/>
                      </a:rPr>
                      <m:t>𝑡</m:t>
                    </m:r>
                  </m:oMath>
                </a14:m>
                <a:endParaRPr lang="en-US" dirty="0"/>
              </a:p>
              <a:p>
                <a:pPr lvl="1"/>
                <a:r>
                  <a:rPr lang="en-US" dirty="0"/>
                  <a:t>Test on bin </a:t>
                </a:r>
                <a14:m>
                  <m:oMath xmlns:m="http://schemas.openxmlformats.org/officeDocument/2006/math">
                    <m:r>
                      <a:rPr lang="en-US" i="1" dirty="0" smtClean="0">
                        <a:latin typeface="Cambria Math" panose="02040503050406030204" pitchFamily="18" charset="0"/>
                      </a:rPr>
                      <m:t>𝑡</m:t>
                    </m:r>
                    <m:r>
                      <a:rPr lang="en-US" i="1" dirty="0" smtClean="0">
                        <a:latin typeface="Cambria Math" panose="02040503050406030204" pitchFamily="18" charset="0"/>
                      </a:rPr>
                      <m:t>+</m:t>
                    </m:r>
                    <m:r>
                      <a:rPr lang="en-US" i="1" dirty="0" smtClean="0">
                        <a:latin typeface="Cambria Math" panose="02040503050406030204" pitchFamily="18" charset="0"/>
                      </a:rPr>
                      <m:t>h</m:t>
                    </m:r>
                  </m:oMath>
                </a14:m>
                <a:r>
                  <a:rPr lang="en-US" dirty="0"/>
                  <a:t> </a:t>
                </a:r>
              </a:p>
              <a:p>
                <a:endParaRPr lang="en-US" dirty="0"/>
              </a:p>
              <a:p>
                <a:endParaRPr lang="en-US" dirty="0"/>
              </a:p>
            </p:txBody>
          </p:sp>
        </mc:Choice>
        <mc:Fallback>
          <p:sp>
            <p:nvSpPr>
              <p:cNvPr id="3" name="Content Placeholder 2">
                <a:extLst>
                  <a:ext uri="{FF2B5EF4-FFF2-40B4-BE49-F238E27FC236}">
                    <a16:creationId xmlns:a16="http://schemas.microsoft.com/office/drawing/2014/main" id="{B72125E8-727E-29C0-143A-ED8E98D83854}"/>
                  </a:ext>
                </a:extLst>
              </p:cNvPr>
              <p:cNvSpPr>
                <a:spLocks noGrp="1" noRot="1" noChangeAspect="1" noMove="1" noResize="1" noEditPoints="1" noAdjustHandles="1" noChangeArrowheads="1" noChangeShapeType="1" noTextEdit="1"/>
              </p:cNvSpPr>
              <p:nvPr>
                <p:ph sz="half" idx="1"/>
              </p:nvPr>
            </p:nvSpPr>
            <p:spPr>
              <a:blipFill>
                <a:blip r:embed="rId2"/>
                <a:stretch>
                  <a:fillRect l="-2200" t="-2326"/>
                </a:stretch>
              </a:blipFill>
            </p:spPr>
            <p:txBody>
              <a:bodyPr/>
              <a:lstStyle/>
              <a:p>
                <a:r>
                  <a:rPr lang="en-US">
                    <a:noFill/>
                  </a:rPr>
                  <a:t> </a:t>
                </a:r>
              </a:p>
            </p:txBody>
          </p:sp>
        </mc:Fallback>
      </mc:AlternateContent>
      <p:sp>
        <p:nvSpPr>
          <p:cNvPr id="5" name="Content Placeholder 4">
            <a:extLst>
              <a:ext uri="{FF2B5EF4-FFF2-40B4-BE49-F238E27FC236}">
                <a16:creationId xmlns:a16="http://schemas.microsoft.com/office/drawing/2014/main" id="{87C12422-E125-3423-DDE8-C1CE2830C179}"/>
              </a:ext>
            </a:extLst>
          </p:cNvPr>
          <p:cNvSpPr>
            <a:spLocks noGrp="1"/>
          </p:cNvSpPr>
          <p:nvPr>
            <p:ph sz="half" idx="2"/>
          </p:nvPr>
        </p:nvSpPr>
        <p:spPr/>
        <p:txBody>
          <a:bodyPr>
            <a:normAutofit/>
          </a:bodyPr>
          <a:lstStyle/>
          <a:p>
            <a:r>
              <a:rPr lang="en-US" dirty="0"/>
              <a:t>Methods:</a:t>
            </a:r>
          </a:p>
          <a:p>
            <a:pPr lvl="1"/>
            <a:r>
              <a:rPr lang="en-US" dirty="0"/>
              <a:t>Node-based: </a:t>
            </a:r>
          </a:p>
          <a:p>
            <a:pPr lvl="2"/>
            <a:r>
              <a:rPr lang="en-US" dirty="0"/>
              <a:t>Specter: BERT encoding of titles &amp; abstracts</a:t>
            </a:r>
          </a:p>
          <a:p>
            <a:pPr lvl="1"/>
            <a:r>
              <a:rPr lang="en-US" dirty="0"/>
              <a:t>Edge-based: </a:t>
            </a:r>
          </a:p>
          <a:p>
            <a:pPr lvl="2"/>
            <a:r>
              <a:rPr lang="en-US" dirty="0" err="1"/>
              <a:t>ProNE</a:t>
            </a:r>
            <a:r>
              <a:rPr lang="en-US" dirty="0"/>
              <a:t>: spectral clustering of citation graph</a:t>
            </a:r>
          </a:p>
          <a:p>
            <a:r>
              <a:rPr lang="en-US" dirty="0"/>
              <a:t>Results</a:t>
            </a:r>
          </a:p>
          <a:p>
            <a:r>
              <a:rPr lang="en-US" dirty="0"/>
              <a:t>Related Work</a:t>
            </a:r>
          </a:p>
          <a:p>
            <a:r>
              <a:rPr lang="en-US" dirty="0"/>
              <a:t>Conclusions</a:t>
            </a:r>
          </a:p>
        </p:txBody>
      </p:sp>
    </p:spTree>
    <p:extLst>
      <p:ext uri="{BB962C8B-B14F-4D97-AF65-F5344CB8AC3E}">
        <p14:creationId xmlns:p14="http://schemas.microsoft.com/office/powerpoint/2010/main" val="53737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D2FC2-FA94-96E7-2AC2-601F7257274B}"/>
              </a:ext>
            </a:extLst>
          </p:cNvPr>
          <p:cNvSpPr>
            <a:spLocks noGrp="1"/>
          </p:cNvSpPr>
          <p:nvPr>
            <p:ph type="title"/>
          </p:nvPr>
        </p:nvSpPr>
        <p:spPr/>
        <p:txBody>
          <a:bodyPr/>
          <a:lstStyle/>
          <a:p>
            <a:r>
              <a:rPr lang="en-US" dirty="0"/>
              <a:t>Data from Semantic Scholar</a:t>
            </a:r>
          </a:p>
        </p:txBody>
      </p:sp>
      <p:sp>
        <p:nvSpPr>
          <p:cNvPr id="5" name="Content Placeholder 4">
            <a:extLst>
              <a:ext uri="{FF2B5EF4-FFF2-40B4-BE49-F238E27FC236}">
                <a16:creationId xmlns:a16="http://schemas.microsoft.com/office/drawing/2014/main" id="{BC2C3381-50F2-93E7-23BF-F746D870DDA4}"/>
              </a:ext>
            </a:extLst>
          </p:cNvPr>
          <p:cNvSpPr>
            <a:spLocks noGrp="1"/>
          </p:cNvSpPr>
          <p:nvPr>
            <p:ph sz="half" idx="1"/>
          </p:nvPr>
        </p:nvSpPr>
        <p:spPr>
          <a:xfrm>
            <a:off x="518984" y="1458097"/>
            <a:ext cx="7364627" cy="4718866"/>
          </a:xfrm>
        </p:spPr>
        <p:txBody>
          <a:bodyPr>
            <a:normAutofit fontScale="92500" lnSpcReduction="10000"/>
          </a:bodyPr>
          <a:lstStyle/>
          <a:p>
            <a:r>
              <a:rPr lang="en-US" dirty="0"/>
              <a:t>Seven Sources:</a:t>
            </a:r>
          </a:p>
          <a:p>
            <a:pPr lvl="1"/>
            <a:r>
              <a:rPr lang="en-US" dirty="0"/>
              <a:t>Two Big Sources: MAG, DOI</a:t>
            </a:r>
          </a:p>
          <a:p>
            <a:pPr lvl="1"/>
            <a:r>
              <a:rPr lang="en-US" dirty="0"/>
              <a:t>Five More (</a:t>
            </a:r>
            <a:r>
              <a:rPr lang="en-US" i="1" dirty="0" err="1"/>
              <a:t>misc</a:t>
            </a:r>
            <a:r>
              <a:rPr lang="en-US" dirty="0"/>
              <a:t>): </a:t>
            </a:r>
          </a:p>
          <a:p>
            <a:pPr lvl="2"/>
            <a:r>
              <a:rPr lang="en-US" dirty="0"/>
              <a:t>PubMed, </a:t>
            </a:r>
            <a:r>
              <a:rPr lang="en-US" dirty="0" err="1"/>
              <a:t>PubMedCentral</a:t>
            </a:r>
            <a:r>
              <a:rPr lang="en-US" dirty="0"/>
              <a:t>, DBLP, </a:t>
            </a:r>
            <a:r>
              <a:rPr lang="en-US" dirty="0" err="1"/>
              <a:t>arXiv</a:t>
            </a:r>
            <a:r>
              <a:rPr lang="en-US" dirty="0"/>
              <a:t>, ACL</a:t>
            </a:r>
          </a:p>
          <a:p>
            <a:pPr lvl="2"/>
            <a:r>
              <a:rPr lang="en-US" b="1" dirty="0"/>
              <a:t>Note</a:t>
            </a:r>
            <a:r>
              <a:rPr lang="en-US" dirty="0"/>
              <a:t>: </a:t>
            </a:r>
            <a:r>
              <a:rPr lang="en-US" dirty="0" err="1"/>
              <a:t>arXiv</a:t>
            </a:r>
            <a:r>
              <a:rPr lang="en-US" dirty="0"/>
              <a:t> and ACL are tiny</a:t>
            </a:r>
          </a:p>
          <a:p>
            <a:r>
              <a:rPr lang="en-US" dirty="0"/>
              <a:t>Many fields of study:</a:t>
            </a:r>
          </a:p>
          <a:p>
            <a:pPr lvl="1"/>
            <a:r>
              <a:rPr lang="en-US" dirty="0"/>
              <a:t>Medicine (45M), Chemistry (13M), CS (13M), Biology (13M), Materials Science (10M), Engineering (8M), Physics (7M), Psychology (7M), Mathematics (5M), Political Science (4M), Business (4M), Sociology (3M), Geography (3M), Economics (3M), Environmental Science (3M), </a:t>
            </a:r>
            <a:r>
              <a:rPr lang="en-US" b="0" i="0" dirty="0">
                <a:effectLst/>
                <a:highlight>
                  <a:srgbClr val="FFFFFF"/>
                </a:highlight>
              </a:rPr>
              <a:t>Geology (3M), History (2M), Art (2M), Philosophy (1M)</a:t>
            </a:r>
          </a:p>
          <a:p>
            <a:pPr lvl="1"/>
            <a:r>
              <a:rPr lang="en-US" dirty="0"/>
              <a:t>Not just CS (Computer Science)</a:t>
            </a:r>
          </a:p>
          <a:p>
            <a:pPr lvl="1"/>
            <a:endParaRPr lang="en-US" dirty="0"/>
          </a:p>
        </p:txBody>
      </p:sp>
      <p:graphicFrame>
        <p:nvGraphicFramePr>
          <p:cNvPr id="3" name="Content Placeholder 8">
            <a:extLst>
              <a:ext uri="{FF2B5EF4-FFF2-40B4-BE49-F238E27FC236}">
                <a16:creationId xmlns:a16="http://schemas.microsoft.com/office/drawing/2014/main" id="{FCCDB8BB-0578-6705-A6DC-80E76EA7AEB0}"/>
              </a:ext>
            </a:extLst>
          </p:cNvPr>
          <p:cNvGraphicFramePr>
            <a:graphicFrameLocks/>
          </p:cNvGraphicFramePr>
          <p:nvPr>
            <p:extLst>
              <p:ext uri="{D42A27DB-BD31-4B8C-83A1-F6EECF244321}">
                <p14:modId xmlns:p14="http://schemas.microsoft.com/office/powerpoint/2010/main" val="1038578588"/>
              </p:ext>
            </p:extLst>
          </p:nvPr>
        </p:nvGraphicFramePr>
        <p:xfrm>
          <a:off x="8111448" y="0"/>
          <a:ext cx="4080552" cy="5553155"/>
        </p:xfrm>
        <a:graphic>
          <a:graphicData uri="http://schemas.openxmlformats.org/drawingml/2006/table">
            <a:tbl>
              <a:tblPr>
                <a:tableStyleId>{5C22544A-7EE6-4342-B048-85BDC9FD1C3A}</a:tableStyleId>
              </a:tblPr>
              <a:tblGrid>
                <a:gridCol w="655417">
                  <a:extLst>
                    <a:ext uri="{9D8B030D-6E8A-4147-A177-3AD203B41FA5}">
                      <a16:colId xmlns:a16="http://schemas.microsoft.com/office/drawing/2014/main" val="291880047"/>
                    </a:ext>
                  </a:extLst>
                </a:gridCol>
                <a:gridCol w="1939175">
                  <a:extLst>
                    <a:ext uri="{9D8B030D-6E8A-4147-A177-3AD203B41FA5}">
                      <a16:colId xmlns:a16="http://schemas.microsoft.com/office/drawing/2014/main" val="1216799004"/>
                    </a:ext>
                  </a:extLst>
                </a:gridCol>
                <a:gridCol w="1485960">
                  <a:extLst>
                    <a:ext uri="{9D8B030D-6E8A-4147-A177-3AD203B41FA5}">
                      <a16:colId xmlns:a16="http://schemas.microsoft.com/office/drawing/2014/main" val="1815117516"/>
                    </a:ext>
                  </a:extLst>
                </a:gridCol>
              </a:tblGrid>
              <a:tr h="778879">
                <a:tc gridSpan="3">
                  <a:txBody>
                    <a:bodyPr/>
                    <a:lstStyle/>
                    <a:p>
                      <a:pPr algn="ctr" fontAlgn="b"/>
                      <a:r>
                        <a:rPr lang="en-US" sz="3200" b="0" i="0" u="none" strike="noStrike" dirty="0">
                          <a:solidFill>
                            <a:srgbClr val="000000"/>
                          </a:solidFill>
                          <a:effectLst/>
                          <a:latin typeface="+mn-lt"/>
                        </a:rPr>
                        <a:t>SCALE</a:t>
                      </a:r>
                    </a:p>
                  </a:txBody>
                  <a:tcPr marL="9525" marR="9525" marT="9525" marB="0" anchor="ctr"/>
                </a:tc>
                <a:tc hMerge="1">
                  <a:txBody>
                    <a:bodyPr/>
                    <a:lstStyle/>
                    <a:p>
                      <a:pPr algn="l" fontAlgn="b"/>
                      <a:r>
                        <a:rPr lang="en-US" sz="4000" b="0" i="0" u="none" strike="noStrike" dirty="0">
                          <a:solidFill>
                            <a:srgbClr val="000000"/>
                          </a:solidFill>
                          <a:effectLst/>
                          <a:latin typeface="+mn-lt"/>
                        </a:rPr>
                        <a:t>SCALE</a:t>
                      </a:r>
                    </a:p>
                  </a:txBody>
                  <a:tcPr marL="9525" marR="9525" marT="9525" marB="0" anchor="ctr"/>
                </a:tc>
                <a:tc hMerge="1">
                  <a:txBody>
                    <a:bodyPr/>
                    <a:lstStyle/>
                    <a:p>
                      <a:pPr algn="r" fontAlgn="b"/>
                      <a:endParaRPr lang="en-US" sz="4000" b="0" i="0" u="sng" strike="noStrike" dirty="0">
                        <a:solidFill>
                          <a:srgbClr val="090909"/>
                        </a:solidFill>
                        <a:effectLst/>
                        <a:latin typeface="+mn-lt"/>
                      </a:endParaRPr>
                    </a:p>
                  </a:txBody>
                  <a:tcPr marL="9525" marR="9525" marT="9525" marB="0" anchor="ctr"/>
                </a:tc>
                <a:extLst>
                  <a:ext uri="{0D108BD9-81ED-4DB2-BD59-A6C34878D82A}">
                    <a16:rowId xmlns:a16="http://schemas.microsoft.com/office/drawing/2014/main" val="1755076597"/>
                  </a:ext>
                </a:extLst>
              </a:tr>
              <a:tr h="778879">
                <a:tc>
                  <a:txBody>
                    <a:bodyPr/>
                    <a:lstStyle/>
                    <a:p>
                      <a:pPr algn="l" fontAlgn="b"/>
                      <a:endParaRPr lang="en-US" sz="2000" b="1" i="0" u="sng" strike="noStrike" dirty="0">
                        <a:solidFill>
                          <a:srgbClr val="000000"/>
                        </a:solidFill>
                        <a:effectLst/>
                        <a:latin typeface="+mn-lt"/>
                      </a:endParaRPr>
                    </a:p>
                  </a:txBody>
                  <a:tcPr marL="9525" marR="9525" marT="9525" marB="0" anchor="ctr"/>
                </a:tc>
                <a:tc>
                  <a:txBody>
                    <a:bodyPr/>
                    <a:lstStyle/>
                    <a:p>
                      <a:pPr algn="l" fontAlgn="b"/>
                      <a:r>
                        <a:rPr lang="en-US" sz="2000" b="1" i="0" u="sng" strike="noStrike" dirty="0">
                          <a:solidFill>
                            <a:srgbClr val="000000"/>
                          </a:solidFill>
                          <a:effectLst/>
                          <a:latin typeface="+mn-lt"/>
                        </a:rPr>
                        <a:t>Source</a:t>
                      </a:r>
                    </a:p>
                  </a:txBody>
                  <a:tcPr marL="9525" marR="9525" marT="9525" marB="0" anchor="ctr"/>
                </a:tc>
                <a:tc>
                  <a:txBody>
                    <a:bodyPr/>
                    <a:lstStyle/>
                    <a:p>
                      <a:pPr algn="r" fontAlgn="b"/>
                      <a:r>
                        <a:rPr lang="en-US" sz="2000" b="1" i="0" u="none" strike="noStrike" dirty="0">
                          <a:solidFill>
                            <a:srgbClr val="090909"/>
                          </a:solidFill>
                          <a:effectLst/>
                          <a:latin typeface="+mn-lt"/>
                        </a:rPr>
                        <a:t>Papers</a:t>
                      </a:r>
                      <a:r>
                        <a:rPr lang="en-US" sz="2000" b="1" i="0" u="sng" strike="noStrike" dirty="0">
                          <a:solidFill>
                            <a:srgbClr val="090909"/>
                          </a:solidFill>
                          <a:effectLst/>
                          <a:latin typeface="+mn-lt"/>
                        </a:rPr>
                        <a:t> (millions)</a:t>
                      </a:r>
                    </a:p>
                  </a:txBody>
                  <a:tcPr marL="9525" marR="9525" marT="9525" marB="0" anchor="ctr"/>
                </a:tc>
                <a:extLst>
                  <a:ext uri="{0D108BD9-81ED-4DB2-BD59-A6C34878D82A}">
                    <a16:rowId xmlns:a16="http://schemas.microsoft.com/office/drawing/2014/main" val="1810586279"/>
                  </a:ext>
                </a:extLst>
              </a:tr>
              <a:tr h="476750">
                <a:tc>
                  <a:txBody>
                    <a:bodyPr/>
                    <a:lstStyle/>
                    <a:p>
                      <a:pPr algn="ctr" fontAlgn="b"/>
                      <a:r>
                        <a:rPr lang="en-US" sz="2000" b="0" i="0" u="none" strike="noStrike" dirty="0">
                          <a:solidFill>
                            <a:srgbClr val="000000"/>
                          </a:solidFill>
                          <a:effectLst/>
                          <a:latin typeface="+mn-lt"/>
                        </a:rPr>
                        <a:t>1</a:t>
                      </a:r>
                    </a:p>
                  </a:txBody>
                  <a:tcPr marL="9525" marR="9525" marT="9525" marB="0" anchor="ctr"/>
                </a:tc>
                <a:tc>
                  <a:txBody>
                    <a:bodyPr/>
                    <a:lstStyle/>
                    <a:p>
                      <a:pPr algn="l" fontAlgn="b"/>
                      <a:r>
                        <a:rPr lang="en-US" sz="2000" u="none" strike="noStrike" dirty="0" err="1">
                          <a:effectLst/>
                          <a:latin typeface="+mn-lt"/>
                        </a:rPr>
                        <a:t>CorpusId</a:t>
                      </a:r>
                      <a:endParaRPr lang="en-US" sz="2000" b="0" i="0" u="none" strike="noStrike" dirty="0">
                        <a:solidFill>
                          <a:srgbClr val="000000"/>
                        </a:solidFill>
                        <a:effectLst/>
                        <a:latin typeface="+mn-lt"/>
                      </a:endParaRPr>
                    </a:p>
                  </a:txBody>
                  <a:tcPr marL="9525" marR="9525" marT="9525" marB="0" anchor="ctr"/>
                </a:tc>
                <a:tc>
                  <a:txBody>
                    <a:bodyPr/>
                    <a:lstStyle/>
                    <a:p>
                      <a:pPr algn="r" fontAlgn="b"/>
                      <a:r>
                        <a:rPr lang="en-US" sz="2000" b="0" i="0" u="none" strike="noStrike" dirty="0">
                          <a:solidFill>
                            <a:srgbClr val="090909"/>
                          </a:solidFill>
                          <a:effectLst/>
                          <a:latin typeface="+mn-lt"/>
                        </a:rPr>
                        <a:t>207.80</a:t>
                      </a:r>
                    </a:p>
                  </a:txBody>
                  <a:tcPr marL="9525" marR="9525" marT="9525" marB="0" anchor="ctr"/>
                </a:tc>
                <a:extLst>
                  <a:ext uri="{0D108BD9-81ED-4DB2-BD59-A6C34878D82A}">
                    <a16:rowId xmlns:a16="http://schemas.microsoft.com/office/drawing/2014/main" val="833981243"/>
                  </a:ext>
                </a:extLst>
              </a:tr>
              <a:tr h="658147">
                <a:tc>
                  <a:txBody>
                    <a:bodyPr/>
                    <a:lstStyle/>
                    <a:p>
                      <a:pPr algn="ctr" fontAlgn="b"/>
                      <a:r>
                        <a:rPr lang="en-US" sz="2000" b="0" i="0" u="none" strike="noStrike" dirty="0">
                          <a:solidFill>
                            <a:srgbClr val="000000"/>
                          </a:solidFill>
                          <a:effectLst/>
                          <a:latin typeface="+mn-lt"/>
                        </a:rPr>
                        <a:t>2</a:t>
                      </a:r>
                    </a:p>
                  </a:txBody>
                  <a:tcPr marL="9525" marR="9525" marT="9525" marB="0" anchor="ctr"/>
                </a:tc>
                <a:tc>
                  <a:txBody>
                    <a:bodyPr/>
                    <a:lstStyle/>
                    <a:p>
                      <a:pPr algn="l" fontAlgn="b"/>
                      <a:r>
                        <a:rPr lang="en-US" sz="2000" u="none" strike="noStrike" dirty="0">
                          <a:effectLst/>
                          <a:latin typeface="+mn-lt"/>
                        </a:rPr>
                        <a:t>MAG </a:t>
                      </a:r>
                    </a:p>
                    <a:p>
                      <a:pPr algn="l" fontAlgn="b"/>
                      <a:r>
                        <a:rPr lang="en-US" sz="1200" u="none" strike="noStrike" dirty="0">
                          <a:effectLst/>
                          <a:latin typeface="+mn-lt"/>
                        </a:rPr>
                        <a:t>(Microsoft Academic Graph)</a:t>
                      </a:r>
                      <a:endParaRPr lang="en-US" sz="1200" b="0" i="0" u="none" strike="noStrike" dirty="0">
                        <a:solidFill>
                          <a:srgbClr val="000000"/>
                        </a:solidFill>
                        <a:effectLst/>
                        <a:latin typeface="+mn-lt"/>
                      </a:endParaRPr>
                    </a:p>
                  </a:txBody>
                  <a:tcPr marL="9525" marR="9525" marT="9525" marB="0" anchor="ctr"/>
                </a:tc>
                <a:tc>
                  <a:txBody>
                    <a:bodyPr/>
                    <a:lstStyle/>
                    <a:p>
                      <a:pPr algn="r" fontAlgn="b"/>
                      <a:r>
                        <a:rPr lang="en-US" sz="2000" b="0" i="0" u="none" strike="noStrike" dirty="0">
                          <a:solidFill>
                            <a:srgbClr val="090909"/>
                          </a:solidFill>
                          <a:effectLst/>
                          <a:latin typeface="+mn-lt"/>
                        </a:rPr>
                        <a:t>182.18</a:t>
                      </a:r>
                    </a:p>
                  </a:txBody>
                  <a:tcPr marL="9525" marR="9525" marT="9525" marB="0" anchor="ctr"/>
                </a:tc>
                <a:extLst>
                  <a:ext uri="{0D108BD9-81ED-4DB2-BD59-A6C34878D82A}">
                    <a16:rowId xmlns:a16="http://schemas.microsoft.com/office/drawing/2014/main" val="1524626358"/>
                  </a:ext>
                </a:extLst>
              </a:tr>
              <a:tr h="476750">
                <a:tc>
                  <a:txBody>
                    <a:bodyPr/>
                    <a:lstStyle/>
                    <a:p>
                      <a:pPr algn="ctr" fontAlgn="b"/>
                      <a:r>
                        <a:rPr lang="en-US" sz="2000" b="0" i="0" u="none" strike="noStrike" dirty="0">
                          <a:solidFill>
                            <a:srgbClr val="000000"/>
                          </a:solidFill>
                          <a:effectLst/>
                          <a:latin typeface="+mn-lt"/>
                        </a:rPr>
                        <a:t>3</a:t>
                      </a:r>
                    </a:p>
                  </a:txBody>
                  <a:tcPr marL="9525" marR="9525" marT="9525" marB="0" anchor="ctr"/>
                </a:tc>
                <a:tc>
                  <a:txBody>
                    <a:bodyPr/>
                    <a:lstStyle/>
                    <a:p>
                      <a:pPr algn="l" fontAlgn="b"/>
                      <a:r>
                        <a:rPr lang="en-US" sz="2000" u="none" strike="noStrike" dirty="0">
                          <a:effectLst/>
                          <a:latin typeface="+mn-lt"/>
                        </a:rPr>
                        <a:t>DOI</a:t>
                      </a:r>
                      <a:endParaRPr lang="en-US" sz="2000" b="0" i="0" u="none" strike="noStrike" dirty="0">
                        <a:solidFill>
                          <a:srgbClr val="000000"/>
                        </a:solidFill>
                        <a:effectLst/>
                        <a:latin typeface="+mn-lt"/>
                      </a:endParaRPr>
                    </a:p>
                  </a:txBody>
                  <a:tcPr marL="9525" marR="9525" marT="9525" marB="0" anchor="ctr"/>
                </a:tc>
                <a:tc>
                  <a:txBody>
                    <a:bodyPr/>
                    <a:lstStyle/>
                    <a:p>
                      <a:pPr algn="r" fontAlgn="b"/>
                      <a:r>
                        <a:rPr lang="en-US" sz="2000" b="0" i="0" u="none" strike="noStrike">
                          <a:solidFill>
                            <a:srgbClr val="090909"/>
                          </a:solidFill>
                          <a:effectLst/>
                          <a:latin typeface="+mn-lt"/>
                        </a:rPr>
                        <a:t>113.54</a:t>
                      </a:r>
                    </a:p>
                  </a:txBody>
                  <a:tcPr marL="9525" marR="9525" marT="9525" marB="0" anchor="ctr"/>
                </a:tc>
                <a:extLst>
                  <a:ext uri="{0D108BD9-81ED-4DB2-BD59-A6C34878D82A}">
                    <a16:rowId xmlns:a16="http://schemas.microsoft.com/office/drawing/2014/main" val="3254773438"/>
                  </a:ext>
                </a:extLst>
              </a:tr>
              <a:tr h="476750">
                <a:tc>
                  <a:txBody>
                    <a:bodyPr/>
                    <a:lstStyle/>
                    <a:p>
                      <a:pPr algn="ctr" fontAlgn="b"/>
                      <a:r>
                        <a:rPr lang="en-US" sz="2000" b="0" i="0" u="none" strike="noStrike" dirty="0">
                          <a:solidFill>
                            <a:srgbClr val="000000"/>
                          </a:solidFill>
                          <a:effectLst/>
                          <a:latin typeface="+mn-lt"/>
                        </a:rPr>
                        <a:t>4</a:t>
                      </a:r>
                    </a:p>
                  </a:txBody>
                  <a:tcPr marL="9525" marR="9525" marT="9525" marB="0" anchor="ctr"/>
                </a:tc>
                <a:tc>
                  <a:txBody>
                    <a:bodyPr/>
                    <a:lstStyle/>
                    <a:p>
                      <a:pPr algn="l" fontAlgn="b"/>
                      <a:r>
                        <a:rPr lang="en-US" sz="2000" u="none" strike="noStrike" dirty="0">
                          <a:effectLst/>
                          <a:latin typeface="+mn-lt"/>
                        </a:rPr>
                        <a:t>PubMed</a:t>
                      </a:r>
                      <a:endParaRPr lang="en-US" sz="2000" b="0" i="0" u="none" strike="noStrike" dirty="0">
                        <a:solidFill>
                          <a:srgbClr val="000000"/>
                        </a:solidFill>
                        <a:effectLst/>
                        <a:latin typeface="+mn-lt"/>
                      </a:endParaRPr>
                    </a:p>
                  </a:txBody>
                  <a:tcPr marL="9525" marR="9525" marT="9525" marB="0" anchor="ctr"/>
                </a:tc>
                <a:tc>
                  <a:txBody>
                    <a:bodyPr/>
                    <a:lstStyle/>
                    <a:p>
                      <a:pPr algn="r" fontAlgn="b"/>
                      <a:r>
                        <a:rPr lang="en-US" sz="2000" b="0" i="0" u="none" strike="noStrike">
                          <a:solidFill>
                            <a:srgbClr val="090909"/>
                          </a:solidFill>
                          <a:effectLst/>
                          <a:latin typeface="+mn-lt"/>
                        </a:rPr>
                        <a:t>35.03</a:t>
                      </a:r>
                    </a:p>
                  </a:txBody>
                  <a:tcPr marL="9525" marR="9525" marT="9525" marB="0" anchor="ctr"/>
                </a:tc>
                <a:extLst>
                  <a:ext uri="{0D108BD9-81ED-4DB2-BD59-A6C34878D82A}">
                    <a16:rowId xmlns:a16="http://schemas.microsoft.com/office/drawing/2014/main" val="636269536"/>
                  </a:ext>
                </a:extLst>
              </a:tr>
              <a:tr h="476750">
                <a:tc>
                  <a:txBody>
                    <a:bodyPr/>
                    <a:lstStyle/>
                    <a:p>
                      <a:pPr algn="ctr" fontAlgn="b"/>
                      <a:r>
                        <a:rPr lang="en-US" sz="2000" b="0" i="0" u="none" strike="noStrike" dirty="0">
                          <a:solidFill>
                            <a:srgbClr val="000000"/>
                          </a:solidFill>
                          <a:effectLst/>
                          <a:latin typeface="+mn-lt"/>
                        </a:rPr>
                        <a:t>5</a:t>
                      </a:r>
                    </a:p>
                  </a:txBody>
                  <a:tcPr marL="9525" marR="9525" marT="9525" marB="0" anchor="ctr"/>
                </a:tc>
                <a:tc>
                  <a:txBody>
                    <a:bodyPr/>
                    <a:lstStyle/>
                    <a:p>
                      <a:pPr algn="l" fontAlgn="b"/>
                      <a:r>
                        <a:rPr lang="en-US" sz="2000" u="none" strike="noStrike">
                          <a:effectLst/>
                          <a:latin typeface="+mn-lt"/>
                        </a:rPr>
                        <a:t>DBLP</a:t>
                      </a:r>
                      <a:endParaRPr lang="en-US" sz="2000" b="0" i="0" u="none" strike="noStrike">
                        <a:solidFill>
                          <a:srgbClr val="000000"/>
                        </a:solidFill>
                        <a:effectLst/>
                        <a:latin typeface="+mn-lt"/>
                      </a:endParaRPr>
                    </a:p>
                  </a:txBody>
                  <a:tcPr marL="9525" marR="9525" marT="9525" marB="0" anchor="ctr"/>
                </a:tc>
                <a:tc>
                  <a:txBody>
                    <a:bodyPr/>
                    <a:lstStyle/>
                    <a:p>
                      <a:pPr algn="r" fontAlgn="b"/>
                      <a:r>
                        <a:rPr lang="en-US" sz="2000" b="0" i="0" u="none" strike="noStrike" dirty="0">
                          <a:solidFill>
                            <a:srgbClr val="090909"/>
                          </a:solidFill>
                          <a:effectLst/>
                          <a:latin typeface="+mn-lt"/>
                        </a:rPr>
                        <a:t>6.06</a:t>
                      </a:r>
                    </a:p>
                  </a:txBody>
                  <a:tcPr marL="9525" marR="9525" marT="9525" marB="0" anchor="ctr"/>
                </a:tc>
                <a:extLst>
                  <a:ext uri="{0D108BD9-81ED-4DB2-BD59-A6C34878D82A}">
                    <a16:rowId xmlns:a16="http://schemas.microsoft.com/office/drawing/2014/main" val="2593049483"/>
                  </a:ext>
                </a:extLst>
              </a:tr>
              <a:tr h="476750">
                <a:tc>
                  <a:txBody>
                    <a:bodyPr/>
                    <a:lstStyle/>
                    <a:p>
                      <a:pPr algn="ctr" fontAlgn="b"/>
                      <a:r>
                        <a:rPr lang="en-US" sz="2000" b="0" i="0" u="none" strike="noStrike" dirty="0">
                          <a:solidFill>
                            <a:srgbClr val="000000"/>
                          </a:solidFill>
                          <a:effectLst/>
                          <a:latin typeface="+mn-lt"/>
                        </a:rPr>
                        <a:t>6</a:t>
                      </a:r>
                    </a:p>
                  </a:txBody>
                  <a:tcPr marL="9525" marR="9525" marT="9525" marB="0" anchor="ctr"/>
                </a:tc>
                <a:tc>
                  <a:txBody>
                    <a:bodyPr/>
                    <a:lstStyle/>
                    <a:p>
                      <a:pPr algn="l" fontAlgn="b"/>
                      <a:r>
                        <a:rPr lang="en-US" sz="2000" u="none" strike="noStrike" dirty="0" err="1">
                          <a:effectLst/>
                          <a:latin typeface="+mn-lt"/>
                        </a:rPr>
                        <a:t>PubMedCentral</a:t>
                      </a:r>
                      <a:endParaRPr lang="en-US" sz="2000" b="0" i="0" u="none" strike="noStrike" dirty="0">
                        <a:solidFill>
                          <a:srgbClr val="000000"/>
                        </a:solidFill>
                        <a:effectLst/>
                        <a:latin typeface="+mn-lt"/>
                      </a:endParaRPr>
                    </a:p>
                  </a:txBody>
                  <a:tcPr marL="9525" marR="9525" marT="9525" marB="0" anchor="ctr"/>
                </a:tc>
                <a:tc>
                  <a:txBody>
                    <a:bodyPr/>
                    <a:lstStyle/>
                    <a:p>
                      <a:pPr algn="r" fontAlgn="b"/>
                      <a:r>
                        <a:rPr lang="en-US" sz="2000" b="0" i="0" u="none" strike="noStrike" dirty="0">
                          <a:solidFill>
                            <a:srgbClr val="090909"/>
                          </a:solidFill>
                          <a:effectLst/>
                          <a:latin typeface="+mn-lt"/>
                        </a:rPr>
                        <a:t>4.86</a:t>
                      </a:r>
                    </a:p>
                  </a:txBody>
                  <a:tcPr marL="9525" marR="9525" marT="9525" marB="0" anchor="ctr"/>
                </a:tc>
                <a:extLst>
                  <a:ext uri="{0D108BD9-81ED-4DB2-BD59-A6C34878D82A}">
                    <a16:rowId xmlns:a16="http://schemas.microsoft.com/office/drawing/2014/main" val="2750687115"/>
                  </a:ext>
                </a:extLst>
              </a:tr>
              <a:tr h="476750">
                <a:tc>
                  <a:txBody>
                    <a:bodyPr/>
                    <a:lstStyle/>
                    <a:p>
                      <a:pPr algn="ctr" fontAlgn="b"/>
                      <a:r>
                        <a:rPr lang="en-US" sz="2000" b="0" i="0" u="none" strike="noStrike" dirty="0">
                          <a:solidFill>
                            <a:srgbClr val="000000"/>
                          </a:solidFill>
                          <a:effectLst/>
                          <a:latin typeface="+mn-lt"/>
                        </a:rPr>
                        <a:t>7</a:t>
                      </a:r>
                    </a:p>
                  </a:txBody>
                  <a:tcPr marL="9525" marR="9525" marT="9525" marB="0" anchor="ctr"/>
                </a:tc>
                <a:tc>
                  <a:txBody>
                    <a:bodyPr/>
                    <a:lstStyle/>
                    <a:p>
                      <a:pPr algn="l" fontAlgn="b"/>
                      <a:r>
                        <a:rPr lang="en-US" sz="2000" u="none" strike="noStrike" dirty="0" err="1">
                          <a:effectLst/>
                          <a:latin typeface="+mn-lt"/>
                        </a:rPr>
                        <a:t>ArXiv</a:t>
                      </a:r>
                      <a:endParaRPr lang="en-US" sz="2000" b="0" i="0" u="none" strike="noStrike" dirty="0">
                        <a:solidFill>
                          <a:srgbClr val="000000"/>
                        </a:solidFill>
                        <a:effectLst/>
                        <a:latin typeface="+mn-lt"/>
                      </a:endParaRPr>
                    </a:p>
                  </a:txBody>
                  <a:tcPr marL="9525" marR="9525" marT="9525" marB="0" anchor="ctr"/>
                </a:tc>
                <a:tc>
                  <a:txBody>
                    <a:bodyPr/>
                    <a:lstStyle/>
                    <a:p>
                      <a:pPr algn="r" fontAlgn="b"/>
                      <a:r>
                        <a:rPr lang="en-US" sz="2000" b="0" i="0" u="none" strike="noStrike" dirty="0">
                          <a:solidFill>
                            <a:srgbClr val="090909"/>
                          </a:solidFill>
                          <a:effectLst/>
                          <a:latin typeface="+mn-lt"/>
                        </a:rPr>
                        <a:t>2.15</a:t>
                      </a:r>
                    </a:p>
                  </a:txBody>
                  <a:tcPr marL="9525" marR="9525" marT="9525" marB="0" anchor="ctr"/>
                </a:tc>
                <a:extLst>
                  <a:ext uri="{0D108BD9-81ED-4DB2-BD59-A6C34878D82A}">
                    <a16:rowId xmlns:a16="http://schemas.microsoft.com/office/drawing/2014/main" val="333694121"/>
                  </a:ext>
                </a:extLst>
              </a:tr>
              <a:tr h="476750">
                <a:tc>
                  <a:txBody>
                    <a:bodyPr/>
                    <a:lstStyle/>
                    <a:p>
                      <a:pPr algn="ctr" fontAlgn="b"/>
                      <a:r>
                        <a:rPr lang="en-US" sz="2000" b="0" i="0" u="none" strike="noStrike" dirty="0">
                          <a:solidFill>
                            <a:srgbClr val="000000"/>
                          </a:solidFill>
                          <a:effectLst/>
                          <a:latin typeface="+mn-lt"/>
                        </a:rPr>
                        <a:t>8</a:t>
                      </a:r>
                    </a:p>
                  </a:txBody>
                  <a:tcPr marL="9525" marR="9525" marT="9525" marB="0" anchor="ctr"/>
                </a:tc>
                <a:tc>
                  <a:txBody>
                    <a:bodyPr/>
                    <a:lstStyle/>
                    <a:p>
                      <a:pPr algn="l" fontAlgn="b"/>
                      <a:r>
                        <a:rPr lang="en-US" sz="2000" u="none" strike="noStrike" dirty="0">
                          <a:effectLst/>
                          <a:latin typeface="+mn-lt"/>
                        </a:rPr>
                        <a:t>ACL</a:t>
                      </a:r>
                      <a:endParaRPr lang="en-US" sz="2000" b="0" i="0" u="none" strike="noStrike" dirty="0">
                        <a:solidFill>
                          <a:srgbClr val="000000"/>
                        </a:solidFill>
                        <a:effectLst/>
                        <a:latin typeface="+mn-lt"/>
                      </a:endParaRPr>
                    </a:p>
                  </a:txBody>
                  <a:tcPr marL="9525" marR="9525" marT="9525" marB="0" anchor="ctr"/>
                </a:tc>
                <a:tc>
                  <a:txBody>
                    <a:bodyPr/>
                    <a:lstStyle/>
                    <a:p>
                      <a:pPr algn="r" fontAlgn="b"/>
                      <a:r>
                        <a:rPr lang="en-US" sz="2000" b="0" i="0" u="none" strike="noStrike" dirty="0">
                          <a:solidFill>
                            <a:srgbClr val="090909"/>
                          </a:solidFill>
                          <a:effectLst/>
                          <a:latin typeface="+mn-lt"/>
                        </a:rPr>
                        <a:t>0.08</a:t>
                      </a:r>
                    </a:p>
                  </a:txBody>
                  <a:tcPr marL="9525" marR="9525" marT="9525" marB="0" anchor="ctr"/>
                </a:tc>
                <a:extLst>
                  <a:ext uri="{0D108BD9-81ED-4DB2-BD59-A6C34878D82A}">
                    <a16:rowId xmlns:a16="http://schemas.microsoft.com/office/drawing/2014/main" val="1192079813"/>
                  </a:ext>
                </a:extLst>
              </a:tr>
            </a:tbl>
          </a:graphicData>
        </a:graphic>
      </p:graphicFrame>
      <p:pic>
        <p:nvPicPr>
          <p:cNvPr id="12" name="Content Placeholder 11" descr="A diagram of different colors and numbers&#10;&#10;Description automatically generated">
            <a:extLst>
              <a:ext uri="{FF2B5EF4-FFF2-40B4-BE49-F238E27FC236}">
                <a16:creationId xmlns:a16="http://schemas.microsoft.com/office/drawing/2014/main" id="{1EA7235D-2F7D-F86C-0784-1B414852E6F4}"/>
              </a:ext>
            </a:extLst>
          </p:cNvPr>
          <p:cNvPicPr>
            <a:picLocks noGrp="1" noChangeAspect="1"/>
          </p:cNvPicPr>
          <p:nvPr>
            <p:ph sz="half" idx="2"/>
          </p:nvPr>
        </p:nvPicPr>
        <p:blipFill>
          <a:blip r:embed="rId2"/>
          <a:stretch>
            <a:fillRect/>
          </a:stretch>
        </p:blipFill>
        <p:spPr>
          <a:xfrm>
            <a:off x="4060969" y="3200002"/>
            <a:ext cx="3727195" cy="3521473"/>
          </a:xfrm>
          <a:solidFill>
            <a:srgbClr val="FFFF00"/>
          </a:solidFill>
          <a:ln>
            <a:solidFill>
              <a:schemeClr val="tx1"/>
            </a:solidFill>
          </a:ln>
        </p:spPr>
      </p:pic>
    </p:spTree>
    <p:extLst>
      <p:ext uri="{BB962C8B-B14F-4D97-AF65-F5344CB8AC3E}">
        <p14:creationId xmlns:p14="http://schemas.microsoft.com/office/powerpoint/2010/main" val="3264148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2405</TotalTime>
  <Words>1353</Words>
  <Application>Microsoft Macintosh PowerPoint</Application>
  <PresentationFormat>Widescreen</PresentationFormat>
  <Paragraphs>346</Paragraphs>
  <Slides>23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Aptos</vt:lpstr>
      <vt:lpstr>Aptos Display</vt:lpstr>
      <vt:lpstr>Aptos Narrow</vt:lpstr>
      <vt:lpstr>Arial</vt:lpstr>
      <vt:lpstr>Cambria Math</vt:lpstr>
      <vt:lpstr>Noto Sans</vt:lpstr>
      <vt:lpstr>Roboto</vt:lpstr>
      <vt:lpstr>Wingdings</vt:lpstr>
      <vt:lpstr>Office Theme</vt:lpstr>
      <vt:lpstr>Comparing Edge-based and Node-based Methods on a Citation Prediction Task https://github.com/petervickers/TimeCite</vt:lpstr>
      <vt:lpstr>Citation Prediction Task</vt:lpstr>
      <vt:lpstr>Recommendation: More than Word Overlap</vt:lpstr>
      <vt:lpstr>Standard Benchmarks are Small, Static and Clean (Open Graph Benchmark; SciRepEval)</vt:lpstr>
      <vt:lpstr>Spoiler Alert</vt:lpstr>
      <vt:lpstr>Asymptotic Performance</vt:lpstr>
      <vt:lpstr>Metcalfe’s Law (Network Effects)</vt:lpstr>
      <vt:lpstr>Agenda</vt:lpstr>
      <vt:lpstr>Data from Semantic Scholar</vt:lpstr>
      <vt:lpstr>Semantic Scholar: Significant Effort          (source: Dan Weld)</vt:lpstr>
      <vt:lpstr>Assign 200M papers to 100 bins (by time)</vt:lpstr>
      <vt:lpstr>Agenda</vt:lpstr>
      <vt:lpstr>TimeCite Benchmark (Test Set) https://github.com/petervickers/TimeCite </vt:lpstr>
      <vt:lpstr>Test/Train Splits:  Prediction (Causal) vs. Interpolation (Random)</vt:lpstr>
      <vt:lpstr>Agenda</vt:lpstr>
      <vt:lpstr>Methods</vt:lpstr>
      <vt:lpstr>Agenda</vt:lpstr>
      <vt:lpstr>Results</vt:lpstr>
      <vt:lpstr>Summaries of Results</vt:lpstr>
      <vt:lpstr>Related Work</vt:lpstr>
      <vt:lpstr>2-4 Hops are far from Random</vt:lpstr>
      <vt:lpstr>Agenda</vt:lpstr>
      <vt:lpstr>Conclusions (Spoiler Alert)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Kenneth Church</dc:creator>
  <cp:lastModifiedBy>Kenneth Church</cp:lastModifiedBy>
  <cp:revision>31</cp:revision>
  <dcterms:created xsi:type="dcterms:W3CDTF">2024-10-25T19:28:14Z</dcterms:created>
  <dcterms:modified xsi:type="dcterms:W3CDTF">2024-10-27T11:33:27Z</dcterms:modified>
</cp:coreProperties>
</file>