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859" r:id="rId2"/>
    <p:sldId id="1860" r:id="rId3"/>
    <p:sldId id="1861" r:id="rId4"/>
    <p:sldId id="543" r:id="rId5"/>
    <p:sldId id="683" r:id="rId6"/>
    <p:sldId id="684" r:id="rId7"/>
    <p:sldId id="9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7"/>
    <p:restoredTop sz="96327"/>
  </p:normalViewPr>
  <p:slideViewPr>
    <p:cSldViewPr snapToGrid="0">
      <p:cViewPr varScale="1">
        <p:scale>
          <a:sx n="239" d="100"/>
          <a:sy n="239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8265-8A35-4748-B69F-3D7F6DE41A76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C9A-AAE4-9A4B-A35C-9B9CCEADCB5E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A31-4E7B-5443-8BE8-8FC55A63063B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84DB-689D-B241-B8BC-9B87BE6A8975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AE9C-67BD-7041-B5C0-1780DF5AC170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BB15-4563-E84D-8F4C-05BF1CF098F2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D99B-AEB7-6C48-9162-E87D305C3206}" type="datetime1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513-FD58-4845-8221-8321140A3B42}" type="datetime1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0E15-C817-BF45-9CCF-370084374132}" type="datetime1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3A3F-5D72-5C48-989F-E8E065901ECA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EA13-EB6A-5E46-A903-FFA3844207B9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FF52-01BA-524B-B64D-3083683A5055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9E11-1CCB-6A09-2BD8-75F7492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A587-FE9F-1EF6-9A53-8131CD51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Academia vs industry</a:t>
            </a:r>
          </a:p>
          <a:p>
            <a:r>
              <a:rPr lang="en-US" dirty="0"/>
              <a:t>  Build an LLM; crawl the Web, build a production inverted index etc.</a:t>
            </a:r>
          </a:p>
          <a:p>
            <a:r>
              <a:rPr lang="en-US" dirty="0"/>
              <a:t>  Research opportunities; pros/cons; pointers to related work</a:t>
            </a:r>
          </a:p>
          <a:p>
            <a:endParaRPr lang="en-US" dirty="0"/>
          </a:p>
          <a:p>
            <a:r>
              <a:rPr lang="en-US" dirty="0"/>
              <a:t>Pre-Training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29B6-3659-0939-A6B4-CF465E7E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36562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A315-F5BD-1652-90FE-A58E21F3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8396-ABB2-D1F8-614F-C7780EA0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number of web-indexes available</a:t>
            </a:r>
          </a:p>
          <a:p>
            <a:pPr lvl="1"/>
            <a:r>
              <a:rPr lang="en-US" dirty="0"/>
              <a:t>English (Google and Bing), Chinese (Baidu), Russian (Yandex)</a:t>
            </a:r>
          </a:p>
          <a:p>
            <a:r>
              <a:rPr lang="en-US" dirty="0"/>
              <a:t>Inverted indexing techniques are well understood</a:t>
            </a:r>
          </a:p>
          <a:p>
            <a:r>
              <a:rPr lang="en-US" dirty="0"/>
              <a:t>Large scale is a different story</a:t>
            </a:r>
          </a:p>
          <a:p>
            <a:pPr lvl="1"/>
            <a:r>
              <a:rPr lang="en-US" dirty="0"/>
              <a:t>MapReduce architectures</a:t>
            </a:r>
          </a:p>
          <a:p>
            <a:r>
              <a:rPr lang="en-US" dirty="0"/>
              <a:t>Updating and serving</a:t>
            </a:r>
          </a:p>
          <a:p>
            <a:r>
              <a:rPr lang="en-US" dirty="0"/>
              <a:t>Ongoing crawling and data wrangling</a:t>
            </a:r>
          </a:p>
          <a:p>
            <a:r>
              <a:rPr lang="en-US" dirty="0"/>
              <a:t>Social networks</a:t>
            </a:r>
          </a:p>
          <a:p>
            <a:pPr lvl="1"/>
            <a:r>
              <a:rPr lang="en-US" dirty="0"/>
              <a:t>The Like economy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03F53-499A-D571-5B8E-E793DBD9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60915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28D8-0C25-4EFD-892B-BECA3E85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BAA4-6058-4EBA-AF6F-949FB674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factors affect whether a document satisfies a particular user’s information need </a:t>
            </a:r>
          </a:p>
          <a:p>
            <a:r>
              <a:rPr lang="en-US" dirty="0"/>
              <a:t>Topicality, novelty, freshness, authority, formatting, prior knowledge, expertise </a:t>
            </a:r>
          </a:p>
          <a:p>
            <a:r>
              <a:rPr lang="en-US" dirty="0"/>
              <a:t>Topical relevance: the document is on the same topic as the query </a:t>
            </a:r>
          </a:p>
          <a:p>
            <a:r>
              <a:rPr lang="en-US" dirty="0"/>
              <a:t>User relevance: everything else</a:t>
            </a:r>
          </a:p>
          <a:p>
            <a:r>
              <a:rPr lang="en-US" dirty="0"/>
              <a:t>Topical relevance</a:t>
            </a:r>
          </a:p>
          <a:p>
            <a:pPr lvl="1"/>
            <a:r>
              <a:rPr lang="en-US" dirty="0"/>
              <a:t>Focusing on topical relevance does not mean we’re ignoring everything else</a:t>
            </a:r>
          </a:p>
          <a:p>
            <a:pPr lvl="1"/>
            <a:r>
              <a:rPr lang="en-US" dirty="0"/>
              <a:t>It only means we’re focusing on one criteria by which users judge relevance </a:t>
            </a:r>
          </a:p>
          <a:p>
            <a:r>
              <a:rPr lang="en-US" dirty="0"/>
              <a:t>Domain </a:t>
            </a:r>
            <a:r>
              <a:rPr lang="en-US"/>
              <a:t>specific features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4D647-61E0-7F52-3B76-4E1601D9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233801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D5F4-64EB-4287-9208-A174EE8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CC73-998D-4756-8BC7-7E7AE90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Principles for designing, running and analyzing experiments</a:t>
            </a:r>
          </a:p>
          <a:p>
            <a:r>
              <a:rPr lang="en-US" dirty="0"/>
              <a:t>Imagine an e-commerce website where the user:</a:t>
            </a:r>
          </a:p>
          <a:p>
            <a:pPr lvl="1"/>
            <a:r>
              <a:rPr lang="en-US" dirty="0"/>
              <a:t>Visit the homepage -&gt; browse/search for items -&gt; add item to cart -&gt; start purchase process -&gt; complete purchase</a:t>
            </a:r>
          </a:p>
          <a:p>
            <a:r>
              <a:rPr lang="en-US" dirty="0"/>
              <a:t>Product team wants to add coupon feature to UX</a:t>
            </a:r>
          </a:p>
          <a:p>
            <a:r>
              <a:rPr lang="en-US" dirty="0"/>
              <a:t>We need to evaluate the impact of the change</a:t>
            </a:r>
          </a:p>
          <a:p>
            <a:r>
              <a:rPr lang="en-US" dirty="0"/>
              <a:t>Hypothesis: adding new feature will increase revenue</a:t>
            </a:r>
          </a:p>
          <a:p>
            <a:r>
              <a:rPr lang="en-US" dirty="0"/>
              <a:t>Two user interfaces:</a:t>
            </a:r>
          </a:p>
          <a:p>
            <a:pPr lvl="1"/>
            <a:r>
              <a:rPr lang="en-US" dirty="0"/>
              <a:t>Control (no changes)</a:t>
            </a:r>
          </a:p>
          <a:p>
            <a:pPr lvl="1"/>
            <a:r>
              <a:rPr lang="en-US" dirty="0"/>
              <a:t>Treatment (with coupon feature)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4C241-B030-41C0-00AC-3B80E0EC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6378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ABBE-771D-4E2F-8DA3-819CE337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experiments (A/B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ECC3-EC73-431D-A4DF-75DFF776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38965" cy="4351338"/>
          </a:xfrm>
        </p:spPr>
        <p:txBody>
          <a:bodyPr/>
          <a:lstStyle/>
          <a:p>
            <a:r>
              <a:rPr lang="en-US" dirty="0"/>
              <a:t>Randomization unit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How large does our experiment need to be</a:t>
            </a:r>
          </a:p>
          <a:p>
            <a:r>
              <a:rPr lang="en-US" dirty="0"/>
              <a:t>How long do we run the experiment</a:t>
            </a:r>
          </a:p>
          <a:p>
            <a:r>
              <a:rPr lang="en-US" dirty="0"/>
              <a:t>Does the experiment scale well?  (1%, 2%, 5%, 10%, … )</a:t>
            </a:r>
          </a:p>
          <a:p>
            <a:r>
              <a:rPr lang="en-US" dirty="0"/>
              <a:t>https://experimentguide.com/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C78E0-B8C4-4AA2-AC5E-6C7FB146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40" y="2025650"/>
            <a:ext cx="2552247" cy="361167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DD85-2AD9-3679-6BE5-619746B6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33543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1578-5854-3667-6A38-FE2A16C9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Pre-Training </a:t>
            </a:r>
            <a:r>
              <a:rPr lang="en-US" dirty="0"/>
              <a:t>Large Language Models (LLMs)</a:t>
            </a:r>
          </a:p>
        </p:txBody>
      </p:sp>
      <p:pic>
        <p:nvPicPr>
          <p:cNvPr id="5" name="Google Shape;239;p19">
            <a:extLst>
              <a:ext uri="{FF2B5EF4-FFF2-40B4-BE49-F238E27FC236}">
                <a16:creationId xmlns:a16="http://schemas.microsoft.com/office/drawing/2014/main" id="{FE979315-1148-ACF0-C1FC-F31A34E3369B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85034" y="2495837"/>
            <a:ext cx="6031041" cy="260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60563C-6F76-986A-C513-5059FD77E0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5FEE9A-D86D-50A9-1997-892E6475F2AF}"/>
              </a:ext>
            </a:extLst>
          </p:cNvPr>
          <p:cNvSpPr txBox="1"/>
          <p:nvPr/>
        </p:nvSpPr>
        <p:spPr>
          <a:xfrm rot="16200000">
            <a:off x="10016525" y="2892378"/>
            <a:ext cx="70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PaLM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C95D6-91FF-6B47-872A-2E7FE00C55D1}"/>
              </a:ext>
            </a:extLst>
          </p:cNvPr>
          <p:cNvSpPr txBox="1"/>
          <p:nvPr/>
        </p:nvSpPr>
        <p:spPr>
          <a:xfrm rot="16200000">
            <a:off x="7005187" y="4541751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C5F36-BF92-B2A1-DBAF-3DF4EF10F804}"/>
              </a:ext>
            </a:extLst>
          </p:cNvPr>
          <p:cNvSpPr txBox="1"/>
          <p:nvPr/>
        </p:nvSpPr>
        <p:spPr>
          <a:xfrm>
            <a:off x="8636472" y="2712318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GPT-3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0AC94-B51C-F32C-D37B-BCF5D8C73669}"/>
              </a:ext>
            </a:extLst>
          </p:cNvPr>
          <p:cNvSpPr txBox="1"/>
          <p:nvPr/>
        </p:nvSpPr>
        <p:spPr>
          <a:xfrm>
            <a:off x="9001412" y="3931552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3F47E-3266-5652-00EE-8EC11E153A0D}"/>
              </a:ext>
            </a:extLst>
          </p:cNvPr>
          <p:cNvSpPr txBox="1"/>
          <p:nvPr/>
        </p:nvSpPr>
        <p:spPr>
          <a:xfrm>
            <a:off x="9012772" y="4331938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424CA-F597-6C1B-7FEC-CC5A9D01377E}"/>
              </a:ext>
            </a:extLst>
          </p:cNvPr>
          <p:cNvSpPr txBox="1"/>
          <p:nvPr/>
        </p:nvSpPr>
        <p:spPr>
          <a:xfrm>
            <a:off x="149358" y="5231846"/>
            <a:ext cx="6916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users should not invest in pretraining </a:t>
            </a:r>
          </a:p>
          <a:p>
            <a:r>
              <a:rPr lang="en-US" sz="2800" dirty="0"/>
              <a:t>because growth (&amp; costs) are out of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840DD-7BBE-3E8E-59C0-B995E0B9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282192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409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Hard</vt:lpstr>
      <vt:lpstr>Hard: Outline</vt:lpstr>
      <vt:lpstr>Indexing and crawling</vt:lpstr>
      <vt:lpstr>Relevance</vt:lpstr>
      <vt:lpstr>Large scale experimentation</vt:lpstr>
      <vt:lpstr>Designing experiments (A/B testing)</vt:lpstr>
      <vt:lpstr>Pre-Training Large Language Models (LLMs)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Church, Kenneth</cp:lastModifiedBy>
  <cp:revision>47</cp:revision>
  <dcterms:created xsi:type="dcterms:W3CDTF">2023-08-31T19:51:53Z</dcterms:created>
  <dcterms:modified xsi:type="dcterms:W3CDTF">2024-02-26T23:22:01Z</dcterms:modified>
</cp:coreProperties>
</file>