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859" r:id="rId2"/>
    <p:sldId id="1860" r:id="rId3"/>
    <p:sldId id="1861" r:id="rId4"/>
    <p:sldId id="543" r:id="rId5"/>
    <p:sldId id="683" r:id="rId6"/>
    <p:sldId id="684" r:id="rId7"/>
    <p:sldId id="9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7"/>
    <p:restoredTop sz="96327"/>
  </p:normalViewPr>
  <p:slideViewPr>
    <p:cSldViewPr snapToGrid="0">
      <p:cViewPr varScale="1">
        <p:scale>
          <a:sx n="86" d="100"/>
          <a:sy n="86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7184D-24A8-7849-A93C-F6C4A28B9FE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4980-5301-9041-82BB-1FF3D0CA2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A98A-5A02-21A4-06A0-C41023BAA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4AAB1-C30B-A3B2-85CE-202BA9A0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6489-A51C-91FC-0D31-CC98E37D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8265-8A35-4748-B69F-3D7F6DE41A76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63E0-80E0-2D97-E3AF-36CBC55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AAAC-5CC5-8C1A-A571-6CDEF579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611-13F7-0688-5E1C-1A6AF23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944B4-DFA8-9197-2F29-92152EA0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C8C2A-9560-CA6D-B0F9-35A6CF2D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C9A-AAE4-9A4B-A35C-9B9CCEADCB5E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530C-3A7F-B54A-3C09-16BD176B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36F2-73DD-AD29-DE89-BDAE6F9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4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CD22-8B66-A131-E8F5-AFBCE56ED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C1F2D-95D1-658B-AF9D-2B65A02EA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F453-7DD8-6418-19E6-DFC7C9CB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1A31-4E7B-5443-8BE8-8FC55A63063B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99F2-A24F-867E-2285-EDD46092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EFC8-AF6A-9534-7064-451A491D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0DFC-38A4-12A4-588C-BA33B0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12EB-B6BD-05D1-5B65-6B31C00C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DABD-1536-F058-41B1-9103A6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84DB-689D-B241-B8BC-9B87BE6A8975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4E45-D576-D7BB-C639-569B3BA8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5E5C-DA11-93FC-F381-0D7C20D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C7A-19FD-179A-7355-ADAB697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DD7-959A-3BD1-2AFB-E8D6733FA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0471-D89E-DC5E-75EE-34DCEFAA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AE9C-67BD-7041-B5C0-1780DF5AC17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EDE-5C49-50C1-78A6-20A1E1F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349C-7E6C-0595-1F3E-FCC222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048D-A6D8-CA28-089B-93351891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7E-331E-273B-86AC-C2C0B797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2538-8027-D12F-3D58-90A3C5AC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6440-8058-E9F8-DBBA-723A8EF5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BB15-4563-E84D-8F4C-05BF1CF098F2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663C8-83B7-9D96-CCF3-D2010C15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05ED-F949-CE7F-F20B-4EE17101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6C62-E3D0-9EC5-E4A3-30D0B94A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6E3F-C598-FD18-389B-755F52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66C1-C15B-76BB-4F5F-9ED4A6A52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9290-A2C9-4DC0-7CD6-882FC7BAB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05C4-D420-C107-BF92-9BC85612E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5DD-CC67-1D26-A674-1DE2929D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D99B-AEB7-6C48-9162-E87D305C3206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405C5-3CF2-1265-5613-68970923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5798-72AE-CCB9-22BB-0524A4F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5E-D85B-7C6E-A2F3-22DA7BD2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F590B-C55C-EB7B-594F-01EA4125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B513-FD58-4845-8221-8321140A3B42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BF2C6-23EE-0E39-2ACC-17FCE42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A21F-76CA-F9DC-4C33-70C7C08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8A83-AB4C-4863-6B9D-6178C6CD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0E15-C817-BF45-9CCF-370084374132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11CA-DCF0-0C49-20D0-6416A1DD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28061-1280-FA6C-C1FD-BCAB346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A03-0338-F59F-EE33-C8CAE78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F2CD-F738-8BF4-4897-61A72673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C41F-D702-07DF-021B-45600C594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2CF6-0A82-A9F2-E9F3-2599D10A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3A3F-5D72-5C48-989F-E8E065901ECA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9E0F8-953C-A3A0-5F3F-779A6A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3E8E0-AEE9-424D-3631-D500283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9566-EC13-A7A5-2F52-C9FBE57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D892D-C614-2B9D-65DD-D21370E8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61C13-2140-E250-84D0-32D956A1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570E-23AA-0B25-E86F-C91F5983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EA13-EB6A-5E46-A903-FFA3844207B9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741B6-7CCB-0BA4-8C9F-E08E81A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61DF7-7655-2150-48D9-F46EF9BE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F9742-2923-5160-D00D-765AD3B1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5A0-EB88-899D-208F-CC57A0A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BF98-0F6A-7995-C044-B0A8A92C7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FF52-01BA-524B-B64D-3083683A5055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DA5E-34D4-818C-8CFA-1318258C3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https://github.com/kwchurch/WSDM_2024_tutorial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68D3-1A1A-3314-CA66-39150F5FE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9EE9-F5CC-E840-B721-2FE4EA623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2FF2-15DF-EBCB-FA3B-5792B3348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43BF1-E14F-6F51-40F9-00700CC7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8EAE5-38C8-1DE1-DAF6-4606432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42543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9E11-1CCB-6A09-2BD8-75F7492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Hard: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EA587-FE9F-1EF6-9A53-8131CD51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Academia vs industry</a:t>
            </a:r>
          </a:p>
          <a:p>
            <a:r>
              <a:rPr lang="en-US" dirty="0"/>
              <a:t>Build an LLM; crawl the Web, build a production inverted index etc.</a:t>
            </a:r>
          </a:p>
          <a:p>
            <a:r>
              <a:rPr lang="en-US" dirty="0"/>
              <a:t>Research opportunities; pros/cons; pointers to related work</a:t>
            </a:r>
          </a:p>
          <a:p>
            <a:r>
              <a:rPr lang="en-US" dirty="0"/>
              <a:t>Pre-Training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F29B6-3659-0939-A6B4-CF465E7E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3656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A315-F5BD-1652-90FE-A58E21F3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8396-ABB2-D1F8-614F-C7780EA0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number of web-indexes available</a:t>
            </a:r>
          </a:p>
          <a:p>
            <a:pPr lvl="1"/>
            <a:r>
              <a:rPr lang="en-US" dirty="0"/>
              <a:t>English (Google and Bing), Chinese (Baidu), Russian (Yandex)</a:t>
            </a:r>
          </a:p>
          <a:p>
            <a:r>
              <a:rPr lang="en-US" dirty="0"/>
              <a:t>Inverted indexing techniques are well understood</a:t>
            </a:r>
          </a:p>
          <a:p>
            <a:r>
              <a:rPr lang="en-US" dirty="0"/>
              <a:t>Large scale is a different story</a:t>
            </a:r>
          </a:p>
          <a:p>
            <a:pPr lvl="1"/>
            <a:r>
              <a:rPr lang="en-US" dirty="0"/>
              <a:t>MapReduce architectures</a:t>
            </a:r>
          </a:p>
          <a:p>
            <a:r>
              <a:rPr lang="en-US" dirty="0"/>
              <a:t>Updating and serving</a:t>
            </a:r>
          </a:p>
          <a:p>
            <a:r>
              <a:rPr lang="en-US" dirty="0"/>
              <a:t>Ongoing crawling and data wrangling</a:t>
            </a:r>
          </a:p>
          <a:p>
            <a:r>
              <a:rPr lang="en-US" dirty="0"/>
              <a:t>Social networks</a:t>
            </a:r>
          </a:p>
          <a:p>
            <a:pPr lvl="1"/>
            <a:r>
              <a:rPr lang="en-US" dirty="0"/>
              <a:t>The Like economy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03F53-499A-D571-5B8E-E793DBD9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60915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28D8-0C25-4EFD-892B-BECA3E85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BAA4-6058-4EBA-AF6F-949FB674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factors affect whether a document satisfies a particular user’s information need </a:t>
            </a:r>
          </a:p>
          <a:p>
            <a:r>
              <a:rPr lang="en-US" dirty="0"/>
              <a:t>Topicality, novelty, freshness, authority, formatting, prior knowledge, expertise </a:t>
            </a:r>
          </a:p>
          <a:p>
            <a:r>
              <a:rPr lang="en-US" dirty="0"/>
              <a:t>Topical relevance: the document is on the same topic as the query </a:t>
            </a:r>
          </a:p>
          <a:p>
            <a:r>
              <a:rPr lang="en-US" dirty="0"/>
              <a:t>User relevance: everything else</a:t>
            </a:r>
          </a:p>
          <a:p>
            <a:r>
              <a:rPr lang="en-US" dirty="0"/>
              <a:t>Topical relevance</a:t>
            </a:r>
          </a:p>
          <a:p>
            <a:pPr lvl="1"/>
            <a:r>
              <a:rPr lang="en-US" dirty="0"/>
              <a:t>Focusing on topical relevance does not mean we’re ignoring everything else</a:t>
            </a:r>
          </a:p>
          <a:p>
            <a:pPr lvl="1"/>
            <a:r>
              <a:rPr lang="en-US" dirty="0"/>
              <a:t>It only means we’re focusing on one criteria by which users judge relevance </a:t>
            </a:r>
          </a:p>
          <a:p>
            <a:r>
              <a:rPr lang="en-US" dirty="0"/>
              <a:t>Domain </a:t>
            </a:r>
            <a:r>
              <a:rPr lang="en-US"/>
              <a:t>specific features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4D647-61E0-7F52-3B76-4E1601D9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33801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D5F4-64EB-4287-9208-A174EE8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CC73-998D-4756-8BC7-7E7AE90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Principles for designing, running and analyzing experiments</a:t>
            </a:r>
          </a:p>
          <a:p>
            <a:r>
              <a:rPr lang="en-US" dirty="0"/>
              <a:t>Imagine an e-commerce website where the user:</a:t>
            </a:r>
          </a:p>
          <a:p>
            <a:pPr lvl="1"/>
            <a:r>
              <a:rPr lang="en-US" dirty="0"/>
              <a:t>Visit the homepage -&gt; browse/search for items -&gt; add item to cart -&gt; start purchase process -&gt; complete purchase</a:t>
            </a:r>
          </a:p>
          <a:p>
            <a:r>
              <a:rPr lang="en-US" dirty="0"/>
              <a:t>Product team wants to add coupon feature to UX</a:t>
            </a:r>
          </a:p>
          <a:p>
            <a:r>
              <a:rPr lang="en-US" dirty="0"/>
              <a:t>We need to evaluate the impact of the change</a:t>
            </a:r>
          </a:p>
          <a:p>
            <a:r>
              <a:rPr lang="en-US" dirty="0"/>
              <a:t>Hypothesis: adding new feature will increase revenue</a:t>
            </a:r>
          </a:p>
          <a:p>
            <a:r>
              <a:rPr lang="en-US" dirty="0"/>
              <a:t>Two user interfaces:</a:t>
            </a:r>
          </a:p>
          <a:p>
            <a:pPr lvl="1"/>
            <a:r>
              <a:rPr lang="en-US" dirty="0"/>
              <a:t>Control (no changes)</a:t>
            </a:r>
          </a:p>
          <a:p>
            <a:pPr lvl="1"/>
            <a:r>
              <a:rPr lang="en-US" dirty="0"/>
              <a:t>Treatment (with coupon feature)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4C241-B030-41C0-00AC-3B80E0E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16378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BBE-771D-4E2F-8DA3-819CE337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experiments (A/B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ECC3-EC73-431D-A4DF-75DFF77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38965" cy="4351338"/>
          </a:xfrm>
        </p:spPr>
        <p:txBody>
          <a:bodyPr/>
          <a:lstStyle/>
          <a:p>
            <a:r>
              <a:rPr lang="en-US" dirty="0"/>
              <a:t>Randomization unit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How large does our experiment need to be</a:t>
            </a:r>
          </a:p>
          <a:p>
            <a:r>
              <a:rPr lang="en-US" dirty="0"/>
              <a:t>How long do we run the experiment</a:t>
            </a:r>
          </a:p>
          <a:p>
            <a:r>
              <a:rPr lang="en-US" dirty="0"/>
              <a:t>Does the experiment scale well?  (1%, 2%, 5%, 10%, … )</a:t>
            </a:r>
          </a:p>
          <a:p>
            <a:r>
              <a:rPr lang="en-US" dirty="0"/>
              <a:t>https://experimentguide.com/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C78E0-B8C4-4AA2-AC5E-6C7FB146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40" y="2025650"/>
            <a:ext cx="2552247" cy="361167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DD85-2AD9-3679-6BE5-619746B6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33543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1578-5854-3667-6A38-FE2A16C9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Pre-Training </a:t>
            </a:r>
            <a:r>
              <a:rPr lang="en-US" dirty="0"/>
              <a:t>Large Language Models (LLMs)</a:t>
            </a:r>
          </a:p>
        </p:txBody>
      </p:sp>
      <p:pic>
        <p:nvPicPr>
          <p:cNvPr id="5" name="Google Shape;239;p19">
            <a:extLst>
              <a:ext uri="{FF2B5EF4-FFF2-40B4-BE49-F238E27FC236}">
                <a16:creationId xmlns:a16="http://schemas.microsoft.com/office/drawing/2014/main" id="{FE979315-1148-ACF0-C1FC-F31A34E3369B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85034" y="2495837"/>
            <a:ext cx="6031041" cy="260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60563C-6F76-986A-C513-5059FD77E0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5FEE9A-D86D-50A9-1997-892E6475F2AF}"/>
              </a:ext>
            </a:extLst>
          </p:cNvPr>
          <p:cNvSpPr txBox="1"/>
          <p:nvPr/>
        </p:nvSpPr>
        <p:spPr>
          <a:xfrm rot="16200000">
            <a:off x="10016525" y="2892378"/>
            <a:ext cx="70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PaLM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C95D6-91FF-6B47-872A-2E7FE00C55D1}"/>
              </a:ext>
            </a:extLst>
          </p:cNvPr>
          <p:cNvSpPr txBox="1"/>
          <p:nvPr/>
        </p:nvSpPr>
        <p:spPr>
          <a:xfrm rot="16200000">
            <a:off x="7005187" y="4541751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C5F36-BF92-B2A1-DBAF-3DF4EF10F804}"/>
              </a:ext>
            </a:extLst>
          </p:cNvPr>
          <p:cNvSpPr txBox="1"/>
          <p:nvPr/>
        </p:nvSpPr>
        <p:spPr>
          <a:xfrm>
            <a:off x="8636472" y="2712318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0AC94-B51C-F32C-D37B-BCF5D8C73669}"/>
              </a:ext>
            </a:extLst>
          </p:cNvPr>
          <p:cNvSpPr txBox="1"/>
          <p:nvPr/>
        </p:nvSpPr>
        <p:spPr>
          <a:xfrm>
            <a:off x="9001412" y="3931552"/>
            <a:ext cx="72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3F47E-3266-5652-00EE-8EC11E153A0D}"/>
              </a:ext>
            </a:extLst>
          </p:cNvPr>
          <p:cNvSpPr txBox="1"/>
          <p:nvPr/>
        </p:nvSpPr>
        <p:spPr>
          <a:xfrm>
            <a:off x="9012772" y="4331938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424CA-F597-6C1B-7FEC-CC5A9D01377E}"/>
              </a:ext>
            </a:extLst>
          </p:cNvPr>
          <p:cNvSpPr txBox="1"/>
          <p:nvPr/>
        </p:nvSpPr>
        <p:spPr>
          <a:xfrm>
            <a:off x="149358" y="5231846"/>
            <a:ext cx="6916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users should not invest in pretraining </a:t>
            </a:r>
          </a:p>
          <a:p>
            <a:r>
              <a:rPr lang="en-US" sz="2800" dirty="0"/>
              <a:t>because growth (&amp; costs) are out of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40DD-7BBE-3E8E-59C0-B995E0B9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https://github.com/kwchurch/WSDM_2024_tutorial</a:t>
            </a:r>
          </a:p>
        </p:txBody>
      </p:sp>
    </p:spTree>
    <p:extLst>
      <p:ext uri="{BB962C8B-B14F-4D97-AF65-F5344CB8AC3E}">
        <p14:creationId xmlns:p14="http://schemas.microsoft.com/office/powerpoint/2010/main" val="282192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406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Hard</vt:lpstr>
      <vt:lpstr>Hard: Outline</vt:lpstr>
      <vt:lpstr>Indexing and crawling</vt:lpstr>
      <vt:lpstr>Relevance</vt:lpstr>
      <vt:lpstr>Large scale experimentation</vt:lpstr>
      <vt:lpstr>Designing experiments (A/B testing)</vt:lpstr>
      <vt:lpstr>Pre-Training Large Language Models (LLMs)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Alonso, Omar</cp:lastModifiedBy>
  <cp:revision>48</cp:revision>
  <dcterms:created xsi:type="dcterms:W3CDTF">2023-08-31T19:51:53Z</dcterms:created>
  <dcterms:modified xsi:type="dcterms:W3CDTF">2024-02-28T15:38:37Z</dcterms:modified>
</cp:coreProperties>
</file>