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859" r:id="rId2"/>
    <p:sldId id="1861" r:id="rId3"/>
    <p:sldId id="1862" r:id="rId4"/>
    <p:sldId id="1863" r:id="rId5"/>
    <p:sldId id="1864" r:id="rId6"/>
    <p:sldId id="1865" r:id="rId7"/>
    <p:sldId id="1866" r:id="rId8"/>
    <p:sldId id="1868" r:id="rId9"/>
    <p:sldId id="1867" r:id="rId10"/>
    <p:sldId id="1869" r:id="rId11"/>
    <p:sldId id="1870" r:id="rId12"/>
    <p:sldId id="1871" r:id="rId13"/>
    <p:sldId id="1872" r:id="rId14"/>
    <p:sldId id="1873" r:id="rId15"/>
    <p:sldId id="1874" r:id="rId16"/>
    <p:sldId id="18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/>
    <p:restoredTop sz="96327"/>
  </p:normalViewPr>
  <p:slideViewPr>
    <p:cSldViewPr snapToGrid="0">
      <p:cViewPr varScale="1">
        <p:scale>
          <a:sx n="274" d="100"/>
          <a:sy n="274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58C1-8DF2-8844-B74F-75DAB7125FAF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25B-662A-4841-AF9F-90FC1EB4261F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5E7-ABF3-C541-B364-056AFFE59965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98E2-6998-074C-9686-997C6828CEA7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68CF-4B07-904A-8ADF-2DB1F181BD78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64C5-3D27-F147-BD60-1FAE41A2F8F5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1D88-CEE4-3F4A-A17A-1476BDCC9265}" type="datetime1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650-2FCE-5540-BF55-B72BF8D86135}" type="datetime1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1CD1-9F9F-C241-BDCC-0E9E4B65C507}" type="datetime1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AF4-9D3C-4B4E-80FB-2A66DCFFD4BE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AF2F-1D56-144B-B414-B66A67C777E0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BB56-09E8-714B-8BFE-C28023733B41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emnlp-main.501/" TargetMode="External"/><Relationship Id="rId2" Type="http://schemas.openxmlformats.org/officeDocument/2006/relationships/hyperlink" Target="https://aclanthology.org/2022.emnlp-main.80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dataset/wn18r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search/?q=inter-annotator+agre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02-104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02-104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J18-3002" TargetMode="External"/><Relationship Id="rId2" Type="http://schemas.openxmlformats.org/officeDocument/2006/relationships/hyperlink" Target="https://aclanthology.org/D17-1238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Evaluations:</a:t>
            </a:r>
            <a:br>
              <a:rPr lang="en-US" dirty="0"/>
            </a:br>
            <a:r>
              <a:rPr lang="en-US" dirty="0"/>
              <a:t>A Perspective on Benchmarks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367-D383-4F16-EC52-99A6CD7E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Validity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5BF2-7021-458A-E1CA-C6BC960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Unrepresentative Samples</a:t>
            </a:r>
          </a:p>
          <a:p>
            <a:r>
              <a:rPr lang="en-US" dirty="0"/>
              <a:t>Test/Train Splits: Interpolation vs. Extrapolation</a:t>
            </a:r>
          </a:p>
          <a:p>
            <a:r>
              <a:rPr lang="en-US" dirty="0"/>
              <a:t>Leakage</a:t>
            </a:r>
          </a:p>
          <a:p>
            <a:r>
              <a:rPr lang="en-US" dirty="0"/>
              <a:t>Labeling and Inter-annotator Agreement</a:t>
            </a:r>
          </a:p>
          <a:p>
            <a:r>
              <a:rPr lang="en-US" dirty="0"/>
              <a:t>Too many (irrelevant) tasks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DB5-9192-A54B-DACB-AB3BE067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44336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598-DC0C-1D3E-DFF2-39DBCF95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Unrepresentative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0956-1934-2CB1-5B40-C8990A7F81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Ideally, a benchmark should be</a:t>
            </a:r>
          </a:p>
          <a:p>
            <a:pPr lvl="1"/>
            <a:r>
              <a:rPr lang="en-US" dirty="0"/>
              <a:t>a representative sample </a:t>
            </a:r>
          </a:p>
          <a:p>
            <a:pPr lvl="1"/>
            <a:r>
              <a:rPr lang="en-US" dirty="0"/>
              <a:t>of a larger population of interest.</a:t>
            </a:r>
          </a:p>
          <a:p>
            <a:r>
              <a:rPr lang="en-US" dirty="0"/>
              <a:t>Balanced Corpora:</a:t>
            </a:r>
          </a:p>
          <a:p>
            <a:pPr lvl="1"/>
            <a:r>
              <a:rPr lang="en-US" dirty="0"/>
              <a:t>1960s: Brown Corpus</a:t>
            </a:r>
          </a:p>
          <a:p>
            <a:pPr lvl="1"/>
            <a:r>
              <a:rPr lang="en-US" dirty="0"/>
              <a:t>1990s: British National Corpus</a:t>
            </a:r>
          </a:p>
          <a:p>
            <a:r>
              <a:rPr lang="en-US" dirty="0"/>
              <a:t>Current view: catch as catch can</a:t>
            </a:r>
          </a:p>
          <a:p>
            <a:pPr lvl="1"/>
            <a:r>
              <a:rPr lang="en-US" i="1" dirty="0"/>
              <a:t>there is no data like more data </a:t>
            </a:r>
            <a:r>
              <a:rPr lang="en-US" dirty="0"/>
              <a:t>– Mercer</a:t>
            </a:r>
          </a:p>
          <a:p>
            <a:r>
              <a:rPr lang="en-US" dirty="0"/>
              <a:t>Representative samples </a:t>
            </a:r>
            <a:r>
              <a:rPr lang="en-US" dirty="0">
                <a:sym typeface="Wingdings" pitchFamily="2" charset="2"/>
              </a:rPr>
              <a:t> More credible generalizations</a:t>
            </a:r>
            <a:endParaRPr lang="en-US" dirty="0"/>
          </a:p>
        </p:txBody>
      </p:sp>
      <p:pic>
        <p:nvPicPr>
          <p:cNvPr id="7" name="Content Placeholder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EAED778-2430-8E0D-1BC1-0E34698C2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3652" y="1907283"/>
            <a:ext cx="5838611" cy="30035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B3A47-7EB2-7CD1-8C8D-2BC29AE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37340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45F328-BD42-0B2A-90F9-15B1DE9148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000" dirty="0"/>
                  <a:t>Test/Train Splits: Interpolation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/>
                  <a:t> Extrapolation</a:t>
                </a:r>
                <a:br>
                  <a:rPr lang="en-US" sz="4000" dirty="0"/>
                </a:br>
                <a:r>
                  <a:rPr lang="en-US" sz="3600" i="1" dirty="0"/>
                  <a:t>It’s Difficult to Make Predictions, Especially About the Future</a:t>
                </a:r>
                <a:endParaRPr lang="en-US" sz="4000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45F328-BD42-0B2A-90F9-15B1DE914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5FB6F-37EA-6E0D-EED3-C82CD3588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common for graphs to evolve over time. </a:t>
            </a:r>
          </a:p>
          <a:p>
            <a:pPr lvl="1"/>
            <a:r>
              <a:rPr lang="en-US" dirty="0"/>
              <a:t>For example, the academic literature is growing very quickly,</a:t>
            </a:r>
          </a:p>
          <a:p>
            <a:pPr lvl="1"/>
            <a:r>
              <a:rPr lang="en-US" dirty="0"/>
              <a:t>doubling every nine years</a:t>
            </a:r>
          </a:p>
          <a:p>
            <a:r>
              <a:rPr lang="en-US" dirty="0"/>
              <a:t>Benchmarks such as OGB focus on static snapshots from a few years ago, </a:t>
            </a:r>
          </a:p>
          <a:p>
            <a:pPr lvl="1"/>
            <a:r>
              <a:rPr lang="en-US" dirty="0"/>
              <a:t>missing opportunities to encourage the community to study growth and timeliness.</a:t>
            </a:r>
          </a:p>
          <a:p>
            <a:r>
              <a:rPr lang="en-US" dirty="0"/>
              <a:t>Random splits are common in graph learning benchmarks, e.g., WN18RR, </a:t>
            </a:r>
          </a:p>
          <a:p>
            <a:pPr lvl="1"/>
            <a:r>
              <a:rPr lang="en-US" dirty="0"/>
              <a:t>a popular Knowledge Graph Completion (KGC) task based on WordNet</a:t>
            </a:r>
          </a:p>
        </p:txBody>
      </p:sp>
      <p:pic>
        <p:nvPicPr>
          <p:cNvPr id="8" name="Content Placeholder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DCB97BC-BDD3-AD1C-115D-2F3E8E54A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0593" y="1528878"/>
            <a:ext cx="4354097" cy="50751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6851-C9BC-852C-5349-3A5B15D4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423634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920-8D29-A1FF-64E7-0621DD0A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FC54-7B9A-FABB-5A2D-AA5A5F10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Leakage is common in many benchmarks</a:t>
            </a:r>
          </a:p>
          <a:p>
            <a:pPr lvl="1"/>
            <a:r>
              <a:rPr lang="en-US" dirty="0"/>
              <a:t>There is considerable discussion of leakage in </a:t>
            </a:r>
            <a:r>
              <a:rPr lang="en-US" dirty="0" err="1"/>
              <a:t>SciDocs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(see 4.2 of </a:t>
            </a:r>
            <a:r>
              <a:rPr lang="en-US" dirty="0">
                <a:hlinkClick r:id="rId2"/>
              </a:rPr>
              <a:t>https://aclanthology.org/2022.emnlp-main.802/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WN18 </a:t>
            </a:r>
            <a:r>
              <a:rPr lang="en-US" dirty="0">
                <a:sym typeface="Wingdings" pitchFamily="2" charset="2"/>
              </a:rPr>
              <a:t> WN18RR (WordNet benchmarks)</a:t>
            </a:r>
          </a:p>
          <a:p>
            <a:pPr lvl="2"/>
            <a:r>
              <a:rPr lang="en-US" dirty="0"/>
              <a:t>If 𝑥 is-a 𝑦 (a car is a vehicle),</a:t>
            </a:r>
            <a:endParaRPr lang="en-US" dirty="0">
              <a:sym typeface="Wingdings" pitchFamily="2" charset="2"/>
            </a:endParaRPr>
          </a:p>
          <a:p>
            <a:pPr lvl="3"/>
            <a:r>
              <a:rPr lang="en-US" dirty="0">
                <a:sym typeface="Wingdings" pitchFamily="2" charset="2"/>
              </a:rPr>
              <a:t>then there will be two links between </a:t>
            </a:r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y</a:t>
            </a:r>
            <a:r>
              <a:rPr lang="en-US" dirty="0">
                <a:sym typeface="Wingdings" pitchFamily="2" charset="2"/>
              </a:rPr>
              <a:t>: hypernym and hyponym</a:t>
            </a:r>
          </a:p>
          <a:p>
            <a:pPr lvl="2"/>
            <a:r>
              <a:rPr lang="en-US" dirty="0">
                <a:sym typeface="Wingdings" pitchFamily="2" charset="2"/>
              </a:rPr>
              <a:t>Since WN18 randomly splits links into test and train,</a:t>
            </a:r>
          </a:p>
          <a:p>
            <a:pPr lvl="3"/>
            <a:r>
              <a:rPr lang="en-US" dirty="0">
                <a:sym typeface="Wingdings" pitchFamily="2" charset="2"/>
              </a:rPr>
              <a:t>one of these links is likely to be in test and the other in train</a:t>
            </a:r>
          </a:p>
          <a:p>
            <a:pPr lvl="2"/>
            <a:r>
              <a:rPr lang="en-US" dirty="0">
                <a:sym typeface="Wingdings" pitchFamily="2" charset="2"/>
              </a:rPr>
              <a:t>Unfortunately, WN18RR corrects some (but not all) of the leakage</a:t>
            </a:r>
          </a:p>
          <a:p>
            <a:pPr lvl="3"/>
            <a:r>
              <a:rPr lang="en-US" dirty="0">
                <a:sym typeface="Wingdings" pitchFamily="2" charset="2"/>
              </a:rPr>
              <a:t>See table 4 of </a:t>
            </a:r>
            <a:r>
              <a:rPr lang="en-US" dirty="0">
                <a:sym typeface="Wingdings" pitchFamily="2" charset="2"/>
                <a:hlinkClick r:id="rId3"/>
              </a:rPr>
              <a:t>https://aclanthology.org/2021.emnlp-main.501/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2"/>
            <a:r>
              <a:rPr lang="en-US" dirty="0">
                <a:sym typeface="Wingdings" pitchFamily="2" charset="2"/>
              </a:rPr>
              <a:t>Despite this leakage, there are many papers on WN18RR</a:t>
            </a:r>
          </a:p>
          <a:p>
            <a:pPr lvl="3"/>
            <a:r>
              <a:rPr lang="en-US" dirty="0">
                <a:sym typeface="Wingdings" pitchFamily="2" charset="2"/>
                <a:hlinkClick r:id="rId4"/>
              </a:rPr>
              <a:t>https://paperswithcode.com/dataset/wn18rr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D6D99-78BE-1828-F2FA-B629A27E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006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3BF1-7779-601F-8C6C-259AAE32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and Inter-annotator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5393-8119-30D0-9B08-850A0B2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documentation on </a:t>
            </a:r>
            <a:r>
              <a:rPr lang="en-US" dirty="0" err="1"/>
              <a:t>SciRepEval</a:t>
            </a:r>
            <a:r>
              <a:rPr lang="en-US" dirty="0"/>
              <a:t> makes it clear that some labels are “silver” (less reliable) [underlining added]: </a:t>
            </a:r>
          </a:p>
          <a:p>
            <a:pPr lvl="1"/>
            <a:r>
              <a:rPr lang="en-US" i="1" dirty="0"/>
              <a:t>... a new large-scale field of study (</a:t>
            </a:r>
            <a:r>
              <a:rPr lang="en-US" i="1" dirty="0" err="1"/>
              <a:t>FoS</a:t>
            </a:r>
            <a:r>
              <a:rPr lang="en-US" i="1" dirty="0"/>
              <a:t>) multi-label training set of more than 500K papers with </a:t>
            </a:r>
            <a:r>
              <a:rPr lang="en-US" b="1" i="1" u="sng" dirty="0"/>
              <a:t>silver</a:t>
            </a:r>
            <a:r>
              <a:rPr lang="en-US" i="1" dirty="0"/>
              <a:t> </a:t>
            </a:r>
            <a:r>
              <a:rPr lang="en-US" i="1" dirty="0" err="1"/>
              <a:t>FoS</a:t>
            </a:r>
            <a:r>
              <a:rPr lang="en-US" i="1" dirty="0"/>
              <a:t> labels based on publication venue</a:t>
            </a:r>
          </a:p>
          <a:p>
            <a:r>
              <a:rPr lang="en-US" dirty="0"/>
              <a:t>We compared </a:t>
            </a:r>
            <a:r>
              <a:rPr lang="en-US" dirty="0" err="1"/>
              <a:t>FoS</a:t>
            </a:r>
            <a:r>
              <a:rPr lang="en-US" dirty="0"/>
              <a:t> labels in </a:t>
            </a:r>
            <a:r>
              <a:rPr lang="en-US" dirty="0" err="1"/>
              <a:t>SciRepEval</a:t>
            </a:r>
            <a:r>
              <a:rPr lang="en-US" dirty="0"/>
              <a:t> with </a:t>
            </a:r>
            <a:r>
              <a:rPr lang="en-US" dirty="0" err="1"/>
              <a:t>FoS</a:t>
            </a:r>
            <a:r>
              <a:rPr lang="en-US" dirty="0"/>
              <a:t> labels in MAG and found large differences. </a:t>
            </a:r>
          </a:p>
          <a:p>
            <a:pPr lvl="1"/>
            <a:r>
              <a:rPr lang="en-US" dirty="0"/>
              <a:t>More agreement in some fields (Computer Science) </a:t>
            </a:r>
          </a:p>
          <a:p>
            <a:pPr lvl="2"/>
            <a:r>
              <a:rPr lang="en-US" dirty="0"/>
              <a:t>Less agreement in History, Sociology and Art. </a:t>
            </a:r>
          </a:p>
          <a:p>
            <a:pPr lvl="1"/>
            <a:r>
              <a:rPr lang="en-US" dirty="0"/>
              <a:t>It is possible that the annotators </a:t>
            </a:r>
          </a:p>
          <a:p>
            <a:pPr lvl="2"/>
            <a:r>
              <a:rPr lang="en-US" dirty="0"/>
              <a:t>are more familiar with Computer Science </a:t>
            </a:r>
          </a:p>
          <a:p>
            <a:pPr lvl="2"/>
            <a:r>
              <a:rPr lang="en-US" dirty="0"/>
              <a:t>than History, Sociology and Art.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05AF-4643-0C25-9256-8C8246C2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23468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D1D1-0AC0-167A-D31C-8CC32BE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(irrelevant)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9C98-0A05-C6A0-A4BA-1D151DE6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SciRepEval</a:t>
            </a:r>
            <a:endParaRPr lang="en-US" dirty="0"/>
          </a:p>
          <a:p>
            <a:pPr lvl="1"/>
            <a:r>
              <a:rPr lang="en-US" dirty="0"/>
              <a:t>There are so tasks that </a:t>
            </a:r>
          </a:p>
          <a:p>
            <a:pPr lvl="2"/>
            <a:r>
              <a:rPr lang="en-US" dirty="0"/>
              <a:t>some will be more relevant to our use cases,</a:t>
            </a:r>
          </a:p>
          <a:p>
            <a:pPr lvl="2"/>
            <a:r>
              <a:rPr lang="en-US" dirty="0"/>
              <a:t>and others will be less relevant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FoS</a:t>
            </a:r>
            <a:r>
              <a:rPr lang="en-US" dirty="0"/>
              <a:t> task, for example, classifies documents into 23 fields of study.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FoS</a:t>
            </a:r>
            <a:r>
              <a:rPr lang="en-US" dirty="0"/>
              <a:t> task is probably not relevant to recommendation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513A3-EF90-1293-D3E3-71CB563D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83222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0EA-096B-7EDB-4EB4-DE46DEE2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740DF-4435-07FA-AB77-0970CB1A8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Characterize use case &amp; audience</a:t>
            </a:r>
          </a:p>
          <a:p>
            <a:r>
              <a:rPr lang="en-US" dirty="0"/>
              <a:t>Validity: </a:t>
            </a:r>
          </a:p>
          <a:p>
            <a:pPr lvl="1"/>
            <a:r>
              <a:rPr lang="en-US" dirty="0"/>
              <a:t>Relevance of task to use case</a:t>
            </a:r>
          </a:p>
          <a:p>
            <a:r>
              <a:rPr lang="en-US" dirty="0"/>
              <a:t>Reliability: </a:t>
            </a:r>
          </a:p>
          <a:p>
            <a:pPr lvl="1"/>
            <a:r>
              <a:rPr lang="en-US" dirty="0"/>
              <a:t>Inter-rater agreement</a:t>
            </a:r>
          </a:p>
          <a:p>
            <a:r>
              <a:rPr lang="en-US" dirty="0"/>
              <a:t>Realistic workloads</a:t>
            </a:r>
          </a:p>
          <a:p>
            <a:r>
              <a:rPr lang="en-US" dirty="0"/>
              <a:t>Labeling and annotation</a:t>
            </a:r>
          </a:p>
          <a:p>
            <a:pPr lvl="1"/>
            <a:r>
              <a:rPr lang="en-US" dirty="0"/>
              <a:t>Documentation: </a:t>
            </a:r>
          </a:p>
          <a:p>
            <a:pPr lvl="2"/>
            <a:r>
              <a:rPr lang="en-US" dirty="0"/>
              <a:t>How was it done?</a:t>
            </a:r>
          </a:p>
          <a:p>
            <a:pPr lvl="2"/>
            <a:r>
              <a:rPr lang="en-US" dirty="0"/>
              <a:t>Availability of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9FE25-DA59-29B7-E74B-476306EFBE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Include a feedback loop mechanism to maximize adoption</a:t>
            </a:r>
          </a:p>
          <a:p>
            <a:pPr lvl="1"/>
            <a:r>
              <a:rPr lang="en-US" dirty="0"/>
              <a:t>Workload Evolution</a:t>
            </a:r>
          </a:p>
          <a:p>
            <a:pPr lvl="1"/>
            <a:r>
              <a:rPr lang="en-US" dirty="0"/>
              <a:t>Lessons learned and addendum(s)</a:t>
            </a:r>
          </a:p>
          <a:p>
            <a:pPr lvl="1"/>
            <a:r>
              <a:rPr lang="en-US" dirty="0"/>
              <a:t>Lifecyle and deprecation </a:t>
            </a:r>
          </a:p>
          <a:p>
            <a:r>
              <a:rPr lang="en-US" dirty="0"/>
              <a:t>High standards</a:t>
            </a:r>
          </a:p>
          <a:p>
            <a:pPr lvl="1"/>
            <a:r>
              <a:rPr lang="en-US" dirty="0"/>
              <a:t>(for high-stakes use cases) </a:t>
            </a:r>
          </a:p>
          <a:p>
            <a:pPr lvl="2"/>
            <a:r>
              <a:rPr lang="en-US" dirty="0"/>
              <a:t>Use of established software engineering and data management techniques </a:t>
            </a:r>
          </a:p>
          <a:p>
            <a:pPr lvl="3"/>
            <a:r>
              <a:rPr lang="en-US" dirty="0"/>
              <a:t>(e.g., code review, versioning, configurations, dependencies, and testing).</a:t>
            </a:r>
          </a:p>
          <a:p>
            <a:pPr lvl="2"/>
            <a:r>
              <a:rPr lang="en-US" dirty="0"/>
              <a:t>How was the data sourced? </a:t>
            </a:r>
          </a:p>
          <a:p>
            <a:pPr lvl="3"/>
            <a:r>
              <a:rPr lang="en-US" dirty="0"/>
              <a:t>Provenance? </a:t>
            </a:r>
          </a:p>
          <a:p>
            <a:pPr lvl="3"/>
            <a:r>
              <a:rPr lang="en-US" dirty="0"/>
              <a:t>Can we data set be generated again easily?</a:t>
            </a:r>
          </a:p>
          <a:p>
            <a:pPr lvl="2"/>
            <a:r>
              <a:rPr lang="en-US" dirty="0"/>
              <a:t>Clean and well-documented data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F115D-1979-C4D5-75CC-077D604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11458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21CA-992B-F316-4CA9-2D2B2F12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and Reliability</a:t>
            </a:r>
            <a:br>
              <a:rPr lang="en-US" dirty="0"/>
            </a:br>
            <a:r>
              <a:rPr lang="en-US" sz="2700" dirty="0" err="1"/>
              <a:t>Krippendorff</a:t>
            </a:r>
            <a:r>
              <a:rPr lang="en-US" sz="2700" dirty="0"/>
              <a:t> (2018) </a:t>
            </a:r>
            <a:r>
              <a:rPr lang="en-US" sz="2700" i="1" dirty="0"/>
              <a:t>Content analysis: An introduction to its methodology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80C6-C09C-F5C9-117E-0A544EF6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Reliability is about data, and validity is about truth:</a:t>
            </a:r>
          </a:p>
          <a:p>
            <a:pPr lvl="1"/>
            <a:r>
              <a:rPr lang="en-US" dirty="0"/>
              <a:t>Reliability: </a:t>
            </a:r>
          </a:p>
          <a:p>
            <a:pPr lvl="2"/>
            <a:r>
              <a:rPr lang="en-US" dirty="0"/>
              <a:t>The attribute of Data on which researchers can rely in answering their Research questions – </a:t>
            </a:r>
            <a:r>
              <a:rPr lang="en-US" dirty="0" err="1"/>
              <a:t>Krippendorff</a:t>
            </a:r>
            <a:r>
              <a:rPr lang="en-US" dirty="0"/>
              <a:t>, p. 411</a:t>
            </a:r>
          </a:p>
          <a:p>
            <a:pPr lvl="1"/>
            <a:r>
              <a:rPr lang="en-US" dirty="0"/>
              <a:t>Validity: </a:t>
            </a:r>
          </a:p>
          <a:p>
            <a:pPr lvl="2"/>
            <a:r>
              <a:rPr lang="en-US" dirty="0"/>
              <a:t>The quality of a claim to be as stated, true, or correct. – </a:t>
            </a:r>
            <a:r>
              <a:rPr lang="en-US" dirty="0" err="1"/>
              <a:t>Krippendorff</a:t>
            </a:r>
            <a:r>
              <a:rPr lang="en-US" dirty="0"/>
              <a:t>, p. 413</a:t>
            </a:r>
          </a:p>
          <a:p>
            <a:r>
              <a:rPr lang="en-US" dirty="0"/>
              <a:t>Validity assumes a hypothesis/claim.</a:t>
            </a:r>
          </a:p>
          <a:p>
            <a:pPr lvl="1"/>
            <a:r>
              <a:rPr lang="en-US" dirty="0"/>
              <a:t>Hard to test validity without a clearly stated hypothesis</a:t>
            </a:r>
          </a:p>
          <a:p>
            <a:r>
              <a:rPr lang="en-US" dirty="0"/>
              <a:t>There are more papers on reliability than validity in our field(s).</a:t>
            </a:r>
          </a:p>
          <a:p>
            <a:pPr lvl="1"/>
            <a:r>
              <a:rPr lang="en-US" dirty="0"/>
              <a:t>18k matches for “inter-annotator agreement” in ACL Anthology</a:t>
            </a:r>
          </a:p>
          <a:p>
            <a:pPr lvl="1"/>
            <a:r>
              <a:rPr lang="en-US" dirty="0">
                <a:hlinkClick r:id="rId2"/>
              </a:rPr>
              <a:t>https://aclanthology.org/search/?q=inter-annotator+agreement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B2758-47E9-0C27-F573-5E5A69D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99763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323D-E963-2844-0277-2E88E854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BLEU</a:t>
            </a:r>
            <a:br>
              <a:rPr lang="en-US" dirty="0"/>
            </a:br>
            <a:r>
              <a:rPr lang="en-US" dirty="0">
                <a:hlinkClick r:id="rId2"/>
              </a:rPr>
              <a:t>https://aclanthology.org/P02-1040/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0BF8-A715-D4CB-42BA-5546A47E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paper asks 3 excellent questions about reliability</a:t>
            </a:r>
          </a:p>
          <a:p>
            <a:pPr lvl="1"/>
            <a:r>
              <a:rPr lang="en-US" dirty="0"/>
              <a:t>How reliable is the difference in BLEU metric?</a:t>
            </a:r>
          </a:p>
          <a:p>
            <a:pPr lvl="1"/>
            <a:r>
              <a:rPr lang="en-US" dirty="0"/>
              <a:t>What is the variance of BLEU score?</a:t>
            </a:r>
          </a:p>
          <a:p>
            <a:pPr lvl="1"/>
            <a:r>
              <a:rPr lang="en-US" dirty="0"/>
              <a:t>If we were to pick another random set of 500 sentences, </a:t>
            </a:r>
          </a:p>
          <a:p>
            <a:pPr lvl="2"/>
            <a:r>
              <a:rPr lang="en-US" dirty="0"/>
              <a:t>would we still judge S3 to be better than S2?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9E347-82BE-7B98-16E8-700B174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4255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2C207B-9A95-8229-BDD6-87E3D086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BLEU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4E33D-87CC-6E05-2564-3DE006BB2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their Figure 7, </a:t>
            </a:r>
          </a:p>
          <a:p>
            <a:pPr lvl="1"/>
            <a:r>
              <a:rPr lang="en-US" dirty="0"/>
              <a:t>they use BLEU to compare three machine translation systems (S1, S2 and S3) and </a:t>
            </a:r>
          </a:p>
          <a:p>
            <a:pPr lvl="1"/>
            <a:r>
              <a:rPr lang="en-US" dirty="0"/>
              <a:t>two human (non-professional) translators (H1 and H2). </a:t>
            </a:r>
          </a:p>
          <a:p>
            <a:r>
              <a:rPr lang="en-US" dirty="0"/>
              <a:t>They report that humans score better than machines.</a:t>
            </a:r>
          </a:p>
          <a:p>
            <a:r>
              <a:rPr lang="en-US" dirty="0"/>
              <a:t>They conclude:</a:t>
            </a:r>
          </a:p>
          <a:p>
            <a:pPr lvl="1"/>
            <a:r>
              <a:rPr lang="en-US" dirty="0"/>
              <a:t>“BLEU’s strength is that it correlates highly with human judgments </a:t>
            </a:r>
          </a:p>
          <a:p>
            <a:pPr lvl="2"/>
            <a:r>
              <a:rPr lang="en-US" dirty="0"/>
              <a:t>by averaging out individual sentence judgment errors over a test corpus </a:t>
            </a:r>
          </a:p>
          <a:p>
            <a:pPr lvl="2"/>
            <a:r>
              <a:rPr lang="en-US" dirty="0"/>
              <a:t>rather than attempting to divine the exact human judgment for every sentence: </a:t>
            </a:r>
          </a:p>
          <a:p>
            <a:pPr lvl="2"/>
            <a:r>
              <a:rPr lang="en-US" i="1" dirty="0"/>
              <a:t>quantity leads to quality</a:t>
            </a:r>
            <a:r>
              <a:rPr lang="en-US" dirty="0"/>
              <a:t>.”</a:t>
            </a:r>
          </a:p>
        </p:txBody>
      </p:sp>
      <p:pic>
        <p:nvPicPr>
          <p:cNvPr id="9" name="Content Placeholder 8" descr="A graph with a line graph and a chart with numbers&#10;&#10;Description automatically generated with medium confidence">
            <a:extLst>
              <a:ext uri="{FF2B5EF4-FFF2-40B4-BE49-F238E27FC236}">
                <a16:creationId xmlns:a16="http://schemas.microsoft.com/office/drawing/2014/main" id="{B856AF6B-FC5B-F683-D589-6FD3E0CCAE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0479" y="1458549"/>
            <a:ext cx="5181600" cy="43139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A6C92-05A7-75B4-EED8-A6389782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D580E-1FCE-E1B0-1C2C-5B945CE2DCFC}"/>
              </a:ext>
            </a:extLst>
          </p:cNvPr>
          <p:cNvSpPr txBox="1"/>
          <p:nvPr/>
        </p:nvSpPr>
        <p:spPr>
          <a:xfrm>
            <a:off x="7394128" y="5807631"/>
            <a:ext cx="35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https://aclanthology.org/P02-1040/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8695-A010-E05E-7519-B62AD04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of BLEU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D1EA-6EB3-01CD-CFA3-35076CE30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Less discussion of validity in original paper</a:t>
            </a:r>
          </a:p>
          <a:p>
            <a:r>
              <a:rPr lang="en-US" dirty="0"/>
              <a:t>Some papers raise serious questions about validity </a:t>
            </a:r>
          </a:p>
          <a:p>
            <a:pPr lvl="1"/>
            <a:r>
              <a:rPr lang="en-US" dirty="0"/>
              <a:t>of BLEU and other metrics</a:t>
            </a:r>
          </a:p>
          <a:p>
            <a:pPr lvl="1"/>
            <a:r>
              <a:rPr lang="en-US" dirty="0"/>
              <a:t>at least, for some use cases that go beyond the original BLEU paper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229DD-1358-EF46-656D-CD827994B9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hard to talk about validity without a clearly stated use case</a:t>
            </a:r>
          </a:p>
          <a:p>
            <a:pPr lvl="1"/>
            <a:r>
              <a:rPr lang="en-US" i="1" dirty="0">
                <a:hlinkClick r:id="rId2"/>
              </a:rPr>
              <a:t>https://aclanthology.org/D17-1238/</a:t>
            </a:r>
            <a:r>
              <a:rPr lang="en-US" i="1" dirty="0"/>
              <a:t> </a:t>
            </a:r>
          </a:p>
          <a:p>
            <a:pPr lvl="2"/>
            <a:r>
              <a:rPr lang="en-US" i="1" dirty="0"/>
              <a:t>This paper shows that state-of-the-art automatic evaluation metrics for NLG systems </a:t>
            </a:r>
          </a:p>
          <a:p>
            <a:pPr lvl="3"/>
            <a:r>
              <a:rPr lang="en-US" i="1" dirty="0"/>
              <a:t>do not sufficiently reflect human ratings, </a:t>
            </a:r>
          </a:p>
          <a:p>
            <a:pPr lvl="3"/>
            <a:r>
              <a:rPr lang="en-US" i="1" dirty="0"/>
              <a:t>which stresses the need for human evaluations.</a:t>
            </a:r>
          </a:p>
          <a:p>
            <a:pPr lvl="1"/>
            <a:r>
              <a:rPr lang="en-US" i="1" dirty="0">
                <a:hlinkClick r:id="rId3"/>
              </a:rPr>
              <a:t>https://aclanthology.org/J18-3002</a:t>
            </a:r>
            <a:r>
              <a:rPr lang="en-US" i="1" dirty="0"/>
              <a:t> </a:t>
            </a:r>
          </a:p>
          <a:p>
            <a:pPr lvl="2"/>
            <a:r>
              <a:rPr lang="en-US" i="1" dirty="0"/>
              <a:t>Overall, the evidence supports using BLEU for diagnostic evaluation of MT systems </a:t>
            </a:r>
          </a:p>
          <a:p>
            <a:pPr lvl="3"/>
            <a:r>
              <a:rPr lang="en-US" i="1" dirty="0"/>
              <a:t>(which is what it was originally proposed for), </a:t>
            </a:r>
          </a:p>
          <a:p>
            <a:pPr lvl="2"/>
            <a:r>
              <a:rPr lang="en-US" i="1" dirty="0"/>
              <a:t>but does not support using BLEU outside of MT, for evaluation of individual texts, or for scientific hypothesis testing.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2D50-8378-7665-9AAB-0DE35C7A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64634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1AFE-B30C-6626-1765-AFF58E42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5690-237A-9211-3719-B624B0A6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BLEU was originally proposed </a:t>
            </a:r>
          </a:p>
          <a:p>
            <a:pPr lvl="1"/>
            <a:r>
              <a:rPr lang="en-US" dirty="0"/>
              <a:t>to compare a small number of systems for DARPA competitions. </a:t>
            </a:r>
          </a:p>
          <a:p>
            <a:r>
              <a:rPr lang="en-US" dirty="0"/>
              <a:t>But soon after BLEU was introduced, </a:t>
            </a:r>
          </a:p>
          <a:p>
            <a:pPr lvl="1"/>
            <a:r>
              <a:rPr lang="en-US" dirty="0" err="1"/>
              <a:t>Och</a:t>
            </a:r>
            <a:r>
              <a:rPr lang="en-US" dirty="0"/>
              <a:t> suggested using BLEU for a very different use case. </a:t>
            </a:r>
          </a:p>
          <a:p>
            <a:r>
              <a:rPr lang="en-US" dirty="0"/>
              <a:t>It had been standard practice to to use </a:t>
            </a:r>
          </a:p>
          <a:p>
            <a:pPr lvl="1"/>
            <a:r>
              <a:rPr lang="en-US" dirty="0"/>
              <a:t>different metrics for testing and training. </a:t>
            </a:r>
          </a:p>
          <a:p>
            <a:r>
              <a:rPr lang="en-US" dirty="0" err="1"/>
              <a:t>Och</a:t>
            </a:r>
            <a:r>
              <a:rPr lang="en-US" dirty="0"/>
              <a:t> found that if one is going to use BLEU to evaluate systems, </a:t>
            </a:r>
          </a:p>
          <a:p>
            <a:pPr lvl="1"/>
            <a:r>
              <a:rPr lang="en-US" dirty="0"/>
              <a:t>then his system would do better in the evaluation if he also used BLEU for training. </a:t>
            </a:r>
          </a:p>
          <a:p>
            <a:r>
              <a:rPr lang="en-US" dirty="0" err="1"/>
              <a:t>Och’s</a:t>
            </a:r>
            <a:r>
              <a:rPr lang="en-US" dirty="0"/>
              <a:t> suggestion did well in competitions, </a:t>
            </a:r>
          </a:p>
          <a:p>
            <a:pPr lvl="1"/>
            <a:r>
              <a:rPr lang="en-US" dirty="0"/>
              <a:t>but raises questions about reliability and validity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CDD5-F25F-8F0F-6226-D5CE635F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4801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22EF-3F01-CA4F-A734-F4E29416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 of Evaluation:</a:t>
            </a:r>
            <a:br>
              <a:rPr lang="en-US" dirty="0"/>
            </a:br>
            <a:r>
              <a:rPr lang="en-US" dirty="0"/>
              <a:t>Proposed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0BE7-CD9A-B3CB-035C-913DFC85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Minor: e.g., SOTA-chasing, leaderboards</a:t>
            </a:r>
          </a:p>
          <a:p>
            <a:r>
              <a:rPr lang="en-US" dirty="0"/>
              <a:t>Moderate: e.g., Multitask learning</a:t>
            </a:r>
          </a:p>
          <a:p>
            <a:pPr lvl="1"/>
            <a:r>
              <a:rPr lang="en-US" dirty="0"/>
              <a:t>Generalizing results over workloads and tasks.</a:t>
            </a:r>
          </a:p>
          <a:p>
            <a:r>
              <a:rPr lang="en-US" dirty="0"/>
              <a:t>Major: e.g., </a:t>
            </a:r>
            <a:r>
              <a:rPr lang="en-US" dirty="0" err="1"/>
              <a:t>Och</a:t>
            </a:r>
            <a:r>
              <a:rPr lang="en-US" dirty="0"/>
              <a:t> training</a:t>
            </a:r>
          </a:p>
          <a:p>
            <a:pPr lvl="1"/>
            <a:r>
              <a:rPr lang="en-US" dirty="0"/>
              <a:t>Significant consequences for system performance</a:t>
            </a:r>
          </a:p>
          <a:p>
            <a:r>
              <a:rPr lang="en-US" dirty="0"/>
              <a:t>Mission Critical: e.g., SPEC</a:t>
            </a:r>
          </a:p>
          <a:p>
            <a:pPr lvl="1"/>
            <a:r>
              <a:rPr lang="en-US" dirty="0"/>
              <a:t>What should I buy? And what performance should I expect on my workloads?</a:t>
            </a:r>
          </a:p>
          <a:p>
            <a:pPr lvl="1"/>
            <a:r>
              <a:rPr lang="en-US" dirty="0"/>
              <a:t>Go/No-go decisions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3E21C-6FD8-4385-643A-36A1A161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736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BB3-147C-F428-B8AB-56DB4FE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Averaging: Arithmetic vs. Geometric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63EC-7825-3D44-6672-B3C0B7E53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benchmarks in our field:</a:t>
            </a:r>
          </a:p>
          <a:p>
            <a:pPr lvl="1"/>
            <a:r>
              <a:rPr lang="en-US" dirty="0"/>
              <a:t>e.g., GLUE, </a:t>
            </a:r>
            <a:r>
              <a:rPr lang="en-US" dirty="0" err="1"/>
              <a:t>SciRepEval</a:t>
            </a:r>
            <a:r>
              <a:rPr lang="en-US" dirty="0"/>
              <a:t>, MS MARCO and Big Bench</a:t>
            </a:r>
          </a:p>
          <a:p>
            <a:r>
              <a:rPr lang="en-US" dirty="0"/>
              <a:t>Many designed for SOTA-chasing, </a:t>
            </a:r>
          </a:p>
          <a:p>
            <a:pPr lvl="1"/>
            <a:r>
              <a:rPr lang="en-US" dirty="0"/>
              <a:t>but hopefully, results will generalize to more important use cases. </a:t>
            </a:r>
          </a:p>
          <a:p>
            <a:r>
              <a:rPr lang="en-US" dirty="0"/>
              <a:t>More likely to generalize to more important use cases </a:t>
            </a:r>
          </a:p>
          <a:p>
            <a:pPr lvl="1"/>
            <a:r>
              <a:rPr lang="en-US" dirty="0"/>
              <a:t>if they were designed to do so in the first place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C3EFC-D023-C4A8-2425-38F097BE7C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 was designed to report performance relative to baseline</a:t>
            </a:r>
          </a:p>
          <a:p>
            <a:pPr lvl="1"/>
            <a:r>
              <a:rPr lang="en-US" dirty="0"/>
              <a:t>How much better is the candidate CPU relative to VAX 11/780?</a:t>
            </a:r>
          </a:p>
          <a:p>
            <a:pPr lvl="1"/>
            <a:r>
              <a:rPr lang="en-US" dirty="0"/>
              <a:t>On the user’s (unspecified) workload?</a:t>
            </a:r>
          </a:p>
          <a:p>
            <a:r>
              <a:rPr lang="en-US" dirty="0" err="1"/>
              <a:t>Mashey</a:t>
            </a:r>
            <a:r>
              <a:rPr lang="en-US" dirty="0"/>
              <a:t> argues that </a:t>
            </a:r>
          </a:p>
          <a:p>
            <a:pPr lvl="1"/>
            <a:r>
              <a:rPr lang="en-US" dirty="0"/>
              <a:t>geometric means generalize better </a:t>
            </a:r>
          </a:p>
          <a:p>
            <a:pPr lvl="1"/>
            <a:r>
              <a:rPr lang="en-US" dirty="0"/>
              <a:t>over workloads than arithmetic means. </a:t>
            </a:r>
          </a:p>
          <a:p>
            <a:r>
              <a:rPr lang="en-US" dirty="0" err="1"/>
              <a:t>Mashey</a:t>
            </a:r>
            <a:r>
              <a:rPr lang="en-US" dirty="0"/>
              <a:t> suggests that results on our benchmarks would </a:t>
            </a:r>
          </a:p>
          <a:p>
            <a:pPr lvl="1"/>
            <a:r>
              <a:rPr lang="en-US" dirty="0"/>
              <a:t>generalize beyond less important SOTA-chasing use cases </a:t>
            </a:r>
          </a:p>
          <a:p>
            <a:pPr lvl="1"/>
            <a:r>
              <a:rPr lang="en-US" dirty="0"/>
              <a:t>if we replaced arithmetic means with geometric means in GLUE </a:t>
            </a:r>
          </a:p>
          <a:p>
            <a:pPr lvl="1"/>
            <a:r>
              <a:rPr lang="en-US" dirty="0"/>
              <a:t>(and many of our other benchmarks).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3B4B1-52C6-6AAD-C458-27A6627F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7716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CCB56-10A9-15EC-7995-BCC04A7D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SPEC: A benchmark for evaluating CPUs</a:t>
            </a:r>
          </a:p>
        </p:txBody>
      </p:sp>
      <p:pic>
        <p:nvPicPr>
          <p:cNvPr id="9" name="Content Placeholder 8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8F2F916C-F67A-3FE4-E831-E4A2DC327E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3144"/>
            <a:ext cx="5181600" cy="3836300"/>
          </a:xfrm>
        </p:spPr>
      </p:pic>
      <p:pic>
        <p:nvPicPr>
          <p:cNvPr id="11" name="Content Placeholder 10" descr="A table of information&#10;&#10;Description automatically generated">
            <a:extLst>
              <a:ext uri="{FF2B5EF4-FFF2-40B4-BE49-F238E27FC236}">
                <a16:creationId xmlns:a16="http://schemas.microsoft.com/office/drawing/2014/main" id="{81430A0C-F440-FA6C-796F-F4C007385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1605" y="1825625"/>
            <a:ext cx="398279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57DBA-2F34-A7BE-6B71-932FC6FD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59849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1528</Words>
  <Application>Microsoft Macintosh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Evaluating Evaluations: A Perspective on Benchmarks</vt:lpstr>
      <vt:lpstr>Validity and Reliability Krippendorff (2018) Content analysis: An introduction to its methodology</vt:lpstr>
      <vt:lpstr>Reliability of BLEU https://aclanthology.org/P02-1040/ </vt:lpstr>
      <vt:lpstr>Reliability of BLEU</vt:lpstr>
      <vt:lpstr>Validity of BLEU</vt:lpstr>
      <vt:lpstr>Use Cases</vt:lpstr>
      <vt:lpstr>Consequence of Evaluation: Proposed Scale</vt:lpstr>
      <vt:lpstr>Averaging: Arithmetic vs. Geometric</vt:lpstr>
      <vt:lpstr>SPEC: A benchmark for evaluating CPUs</vt:lpstr>
      <vt:lpstr>Challenges for Validity and Reliability</vt:lpstr>
      <vt:lpstr>Unrepresentative Samples</vt:lpstr>
      <vt:lpstr>Test/Train Splits: Interpolation ≠ Extrapolation It’s Difficult to Make Predictions, Especially About the Future</vt:lpstr>
      <vt:lpstr>Leakage</vt:lpstr>
      <vt:lpstr>Labeling and Inter-annotator Agreement</vt:lpstr>
      <vt:lpstr>Too many (irrelevant) tasks</vt:lpstr>
      <vt:lpstr>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Church, Kenneth</cp:lastModifiedBy>
  <cp:revision>61</cp:revision>
  <dcterms:created xsi:type="dcterms:W3CDTF">2023-08-31T19:51:53Z</dcterms:created>
  <dcterms:modified xsi:type="dcterms:W3CDTF">2024-02-25T23:21:37Z</dcterms:modified>
</cp:coreProperties>
</file>