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1859" r:id="rId2"/>
    <p:sldId id="1860" r:id="rId3"/>
    <p:sldId id="1861" r:id="rId4"/>
    <p:sldId id="1863" r:id="rId5"/>
    <p:sldId id="1862" r:id="rId6"/>
    <p:sldId id="1864" r:id="rId7"/>
    <p:sldId id="1865" r:id="rId8"/>
    <p:sldId id="1866" r:id="rId9"/>
    <p:sldId id="18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6"/>
    <p:restoredTop sz="96327"/>
  </p:normalViewPr>
  <p:slideViewPr>
    <p:cSldViewPr snapToGrid="0">
      <p:cViewPr varScale="1">
        <p:scale>
          <a:sx n="220" d="100"/>
          <a:sy n="220" d="100"/>
        </p:scale>
        <p:origin x="216" y="162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7184D-24A8-7849-A93C-F6C4A28B9FEB}"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74980-5301-9041-82BB-1FF3D0CA203E}" type="slidenum">
              <a:rPr lang="en-US" smtClean="0"/>
              <a:t>‹#›</a:t>
            </a:fld>
            <a:endParaRPr lang="en-US"/>
          </a:p>
        </p:txBody>
      </p:sp>
    </p:spTree>
    <p:extLst>
      <p:ext uri="{BB962C8B-B14F-4D97-AF65-F5344CB8AC3E}">
        <p14:creationId xmlns:p14="http://schemas.microsoft.com/office/powerpoint/2010/main" val="3602217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A98A-5A02-21A4-06A0-C41023BAA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4AAB1-C30B-A3B2-85CE-202BA9A09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236489-A51C-91FC-0D31-CC98E37D128B}"/>
              </a:ext>
            </a:extLst>
          </p:cNvPr>
          <p:cNvSpPr>
            <a:spLocks noGrp="1"/>
          </p:cNvSpPr>
          <p:nvPr>
            <p:ph type="dt" sz="half" idx="10"/>
          </p:nvPr>
        </p:nvSpPr>
        <p:spPr/>
        <p:txBody>
          <a:bodyPr/>
          <a:lstStyle/>
          <a:p>
            <a:fld id="{49D958C1-8DF2-8844-B74F-75DAB7125FAF}" type="datetime1">
              <a:rPr lang="en-US" smtClean="0"/>
              <a:t>2/25/24</a:t>
            </a:fld>
            <a:endParaRPr lang="en-US"/>
          </a:p>
        </p:txBody>
      </p:sp>
      <p:sp>
        <p:nvSpPr>
          <p:cNvPr id="5" name="Footer Placeholder 4">
            <a:extLst>
              <a:ext uri="{FF2B5EF4-FFF2-40B4-BE49-F238E27FC236}">
                <a16:creationId xmlns:a16="http://schemas.microsoft.com/office/drawing/2014/main" id="{437463E0-80E0-2D97-E3AF-36CBC5526F2A}"/>
              </a:ext>
            </a:extLst>
          </p:cNvPr>
          <p:cNvSpPr>
            <a:spLocks noGrp="1"/>
          </p:cNvSpPr>
          <p:nvPr>
            <p:ph type="ftr" sz="quarter" idx="11"/>
          </p:nvPr>
        </p:nvSpPr>
        <p:spPr/>
        <p:txBody>
          <a:bodyPr/>
          <a:lstStyle/>
          <a:p>
            <a:r>
              <a:rPr lang="en-US"/>
              <a:t>https://github.com/kwchurch/WSDM_2024_tutorial</a:t>
            </a:r>
          </a:p>
        </p:txBody>
      </p:sp>
      <p:sp>
        <p:nvSpPr>
          <p:cNvPr id="6" name="Slide Number Placeholder 5">
            <a:extLst>
              <a:ext uri="{FF2B5EF4-FFF2-40B4-BE49-F238E27FC236}">
                <a16:creationId xmlns:a16="http://schemas.microsoft.com/office/drawing/2014/main" id="{FF2AAAAC-5CC5-8C1A-A571-6CDEF579B83B}"/>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33363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7611-13F7-0688-5E1C-1A6AF23FC4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2944B4-DFA8-9197-2F29-92152EA0D6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C8C2A-9560-CA6D-B0F9-35A6CF2DDE6D}"/>
              </a:ext>
            </a:extLst>
          </p:cNvPr>
          <p:cNvSpPr>
            <a:spLocks noGrp="1"/>
          </p:cNvSpPr>
          <p:nvPr>
            <p:ph type="dt" sz="half" idx="10"/>
          </p:nvPr>
        </p:nvSpPr>
        <p:spPr/>
        <p:txBody>
          <a:bodyPr/>
          <a:lstStyle/>
          <a:p>
            <a:fld id="{FB76425B-662A-4841-AF9F-90FC1EB4261F}" type="datetime1">
              <a:rPr lang="en-US" smtClean="0"/>
              <a:t>2/25/24</a:t>
            </a:fld>
            <a:endParaRPr lang="en-US"/>
          </a:p>
        </p:txBody>
      </p:sp>
      <p:sp>
        <p:nvSpPr>
          <p:cNvPr id="5" name="Footer Placeholder 4">
            <a:extLst>
              <a:ext uri="{FF2B5EF4-FFF2-40B4-BE49-F238E27FC236}">
                <a16:creationId xmlns:a16="http://schemas.microsoft.com/office/drawing/2014/main" id="{3A3C530C-3A7F-B54A-3C09-16BD176B054E}"/>
              </a:ext>
            </a:extLst>
          </p:cNvPr>
          <p:cNvSpPr>
            <a:spLocks noGrp="1"/>
          </p:cNvSpPr>
          <p:nvPr>
            <p:ph type="ftr" sz="quarter" idx="11"/>
          </p:nvPr>
        </p:nvSpPr>
        <p:spPr/>
        <p:txBody>
          <a:bodyPr/>
          <a:lstStyle/>
          <a:p>
            <a:r>
              <a:rPr lang="en-US"/>
              <a:t>https://github.com/kwchurch/WSDM_2024_tutorial</a:t>
            </a:r>
          </a:p>
        </p:txBody>
      </p:sp>
      <p:sp>
        <p:nvSpPr>
          <p:cNvPr id="6" name="Slide Number Placeholder 5">
            <a:extLst>
              <a:ext uri="{FF2B5EF4-FFF2-40B4-BE49-F238E27FC236}">
                <a16:creationId xmlns:a16="http://schemas.microsoft.com/office/drawing/2014/main" id="{BB5836F2-73DD-AD29-DE89-BDAE6F9174EC}"/>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117684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1CD22-8B66-A131-E8F5-AFBCE56ED5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7C1F2D-95D1-658B-AF9D-2B65A02EAE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8F453-7DD8-6418-19E6-DFC7C9CBC1FB}"/>
              </a:ext>
            </a:extLst>
          </p:cNvPr>
          <p:cNvSpPr>
            <a:spLocks noGrp="1"/>
          </p:cNvSpPr>
          <p:nvPr>
            <p:ph type="dt" sz="half" idx="10"/>
          </p:nvPr>
        </p:nvSpPr>
        <p:spPr/>
        <p:txBody>
          <a:bodyPr/>
          <a:lstStyle/>
          <a:p>
            <a:fld id="{E370A5E7-ABF3-C541-B364-056AFFE59965}" type="datetime1">
              <a:rPr lang="en-US" smtClean="0"/>
              <a:t>2/25/24</a:t>
            </a:fld>
            <a:endParaRPr lang="en-US"/>
          </a:p>
        </p:txBody>
      </p:sp>
      <p:sp>
        <p:nvSpPr>
          <p:cNvPr id="5" name="Footer Placeholder 4">
            <a:extLst>
              <a:ext uri="{FF2B5EF4-FFF2-40B4-BE49-F238E27FC236}">
                <a16:creationId xmlns:a16="http://schemas.microsoft.com/office/drawing/2014/main" id="{930B99F2-A24F-867E-2285-EDD460922F4F}"/>
              </a:ext>
            </a:extLst>
          </p:cNvPr>
          <p:cNvSpPr>
            <a:spLocks noGrp="1"/>
          </p:cNvSpPr>
          <p:nvPr>
            <p:ph type="ftr" sz="quarter" idx="11"/>
          </p:nvPr>
        </p:nvSpPr>
        <p:spPr/>
        <p:txBody>
          <a:bodyPr/>
          <a:lstStyle/>
          <a:p>
            <a:r>
              <a:rPr lang="en-US"/>
              <a:t>https://github.com/kwchurch/WSDM_2024_tutorial</a:t>
            </a:r>
          </a:p>
        </p:txBody>
      </p:sp>
      <p:sp>
        <p:nvSpPr>
          <p:cNvPr id="6" name="Slide Number Placeholder 5">
            <a:extLst>
              <a:ext uri="{FF2B5EF4-FFF2-40B4-BE49-F238E27FC236}">
                <a16:creationId xmlns:a16="http://schemas.microsoft.com/office/drawing/2014/main" id="{51B7EFC8-AF6A-9534-7064-451A491D1A03}"/>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33780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0DFC-38A4-12A4-588C-BA33B031F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B12EB-B6BD-05D1-5B65-6B31C00C8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0DABD-1536-F058-41B1-9103A67EF6DE}"/>
              </a:ext>
            </a:extLst>
          </p:cNvPr>
          <p:cNvSpPr>
            <a:spLocks noGrp="1"/>
          </p:cNvSpPr>
          <p:nvPr>
            <p:ph type="dt" sz="half" idx="10"/>
          </p:nvPr>
        </p:nvSpPr>
        <p:spPr/>
        <p:txBody>
          <a:bodyPr/>
          <a:lstStyle/>
          <a:p>
            <a:fld id="{F61F98E2-6998-074C-9686-997C6828CEA7}" type="datetime1">
              <a:rPr lang="en-US" smtClean="0"/>
              <a:t>2/25/24</a:t>
            </a:fld>
            <a:endParaRPr lang="en-US"/>
          </a:p>
        </p:txBody>
      </p:sp>
      <p:sp>
        <p:nvSpPr>
          <p:cNvPr id="5" name="Footer Placeholder 4">
            <a:extLst>
              <a:ext uri="{FF2B5EF4-FFF2-40B4-BE49-F238E27FC236}">
                <a16:creationId xmlns:a16="http://schemas.microsoft.com/office/drawing/2014/main" id="{89694E45-D576-D7BB-C639-569B3BA831DC}"/>
              </a:ext>
            </a:extLst>
          </p:cNvPr>
          <p:cNvSpPr>
            <a:spLocks noGrp="1"/>
          </p:cNvSpPr>
          <p:nvPr>
            <p:ph type="ftr" sz="quarter" idx="11"/>
          </p:nvPr>
        </p:nvSpPr>
        <p:spPr/>
        <p:txBody>
          <a:bodyPr/>
          <a:lstStyle/>
          <a:p>
            <a:r>
              <a:rPr lang="en-US"/>
              <a:t>https://github.com/kwchurch/WSDM_2024_tutorial</a:t>
            </a:r>
          </a:p>
        </p:txBody>
      </p:sp>
      <p:sp>
        <p:nvSpPr>
          <p:cNvPr id="6" name="Slide Number Placeholder 5">
            <a:extLst>
              <a:ext uri="{FF2B5EF4-FFF2-40B4-BE49-F238E27FC236}">
                <a16:creationId xmlns:a16="http://schemas.microsoft.com/office/drawing/2014/main" id="{CF2D5E5C-DA11-93FC-F381-0D7C20DE7DDB}"/>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375931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CC7A-19FD-179A-7355-ADAB697B0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40DD7-959A-3BD1-2AFB-E8D6733FA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F0471-D89E-DC5E-75EE-34DCEFAA0980}"/>
              </a:ext>
            </a:extLst>
          </p:cNvPr>
          <p:cNvSpPr>
            <a:spLocks noGrp="1"/>
          </p:cNvSpPr>
          <p:nvPr>
            <p:ph type="dt" sz="half" idx="10"/>
          </p:nvPr>
        </p:nvSpPr>
        <p:spPr/>
        <p:txBody>
          <a:bodyPr/>
          <a:lstStyle/>
          <a:p>
            <a:fld id="{9F4568CF-4B07-904A-8ADF-2DB1F181BD78}" type="datetime1">
              <a:rPr lang="en-US" smtClean="0"/>
              <a:t>2/25/24</a:t>
            </a:fld>
            <a:endParaRPr lang="en-US"/>
          </a:p>
        </p:txBody>
      </p:sp>
      <p:sp>
        <p:nvSpPr>
          <p:cNvPr id="5" name="Footer Placeholder 4">
            <a:extLst>
              <a:ext uri="{FF2B5EF4-FFF2-40B4-BE49-F238E27FC236}">
                <a16:creationId xmlns:a16="http://schemas.microsoft.com/office/drawing/2014/main" id="{697A5EDE-5C49-50C1-78A6-20A1E1FF655B}"/>
              </a:ext>
            </a:extLst>
          </p:cNvPr>
          <p:cNvSpPr>
            <a:spLocks noGrp="1"/>
          </p:cNvSpPr>
          <p:nvPr>
            <p:ph type="ftr" sz="quarter" idx="11"/>
          </p:nvPr>
        </p:nvSpPr>
        <p:spPr/>
        <p:txBody>
          <a:bodyPr/>
          <a:lstStyle/>
          <a:p>
            <a:r>
              <a:rPr lang="en-US"/>
              <a:t>https://github.com/kwchurch/WSDM_2024_tutorial</a:t>
            </a:r>
          </a:p>
        </p:txBody>
      </p:sp>
      <p:sp>
        <p:nvSpPr>
          <p:cNvPr id="6" name="Slide Number Placeholder 5">
            <a:extLst>
              <a:ext uri="{FF2B5EF4-FFF2-40B4-BE49-F238E27FC236}">
                <a16:creationId xmlns:a16="http://schemas.microsoft.com/office/drawing/2014/main" id="{0057349C-7E6C-0595-1F3E-FCC2228C7F9F}"/>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194668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048D-A6D8-CA28-089B-93351891D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FB27E-331E-273B-86AC-C2C0B7974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02538-8027-D12F-3D58-90A3C5AC45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206440-8058-E9F8-DBBA-723A8EF56911}"/>
              </a:ext>
            </a:extLst>
          </p:cNvPr>
          <p:cNvSpPr>
            <a:spLocks noGrp="1"/>
          </p:cNvSpPr>
          <p:nvPr>
            <p:ph type="dt" sz="half" idx="10"/>
          </p:nvPr>
        </p:nvSpPr>
        <p:spPr/>
        <p:txBody>
          <a:bodyPr/>
          <a:lstStyle/>
          <a:p>
            <a:fld id="{CF2564C5-3D27-F147-BD60-1FAE41A2F8F5}" type="datetime1">
              <a:rPr lang="en-US" smtClean="0"/>
              <a:t>2/25/24</a:t>
            </a:fld>
            <a:endParaRPr lang="en-US"/>
          </a:p>
        </p:txBody>
      </p:sp>
      <p:sp>
        <p:nvSpPr>
          <p:cNvPr id="6" name="Footer Placeholder 5">
            <a:extLst>
              <a:ext uri="{FF2B5EF4-FFF2-40B4-BE49-F238E27FC236}">
                <a16:creationId xmlns:a16="http://schemas.microsoft.com/office/drawing/2014/main" id="{5F6663C8-83B7-9D96-CCF3-D2010C15C723}"/>
              </a:ext>
            </a:extLst>
          </p:cNvPr>
          <p:cNvSpPr>
            <a:spLocks noGrp="1"/>
          </p:cNvSpPr>
          <p:nvPr>
            <p:ph type="ftr" sz="quarter" idx="11"/>
          </p:nvPr>
        </p:nvSpPr>
        <p:spPr/>
        <p:txBody>
          <a:bodyPr/>
          <a:lstStyle/>
          <a:p>
            <a:r>
              <a:rPr lang="en-US"/>
              <a:t>https://github.com/kwchurch/WSDM_2024_tutorial</a:t>
            </a:r>
          </a:p>
        </p:txBody>
      </p:sp>
      <p:sp>
        <p:nvSpPr>
          <p:cNvPr id="7" name="Slide Number Placeholder 6">
            <a:extLst>
              <a:ext uri="{FF2B5EF4-FFF2-40B4-BE49-F238E27FC236}">
                <a16:creationId xmlns:a16="http://schemas.microsoft.com/office/drawing/2014/main" id="{FAF205ED-F949-CE7F-F20B-4EE17101D2AD}"/>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5836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6C62-E3D0-9EC5-E4A3-30D0B94AAD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E16E3F-C598-FD18-389B-755F52E79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A66C1-C15B-76BB-4F5F-9ED4A6A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DE9290-A2C9-4DC0-7CD6-882FC7BAB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F405C4-D420-C107-BF92-9BC85612E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C3C5DD-CC67-1D26-A674-1DE2929DEE2E}"/>
              </a:ext>
            </a:extLst>
          </p:cNvPr>
          <p:cNvSpPr>
            <a:spLocks noGrp="1"/>
          </p:cNvSpPr>
          <p:nvPr>
            <p:ph type="dt" sz="half" idx="10"/>
          </p:nvPr>
        </p:nvSpPr>
        <p:spPr/>
        <p:txBody>
          <a:bodyPr/>
          <a:lstStyle/>
          <a:p>
            <a:fld id="{C8A01D88-CEE4-3F4A-A17A-1476BDCC9265}" type="datetime1">
              <a:rPr lang="en-US" smtClean="0"/>
              <a:t>2/25/24</a:t>
            </a:fld>
            <a:endParaRPr lang="en-US"/>
          </a:p>
        </p:txBody>
      </p:sp>
      <p:sp>
        <p:nvSpPr>
          <p:cNvPr id="8" name="Footer Placeholder 7">
            <a:extLst>
              <a:ext uri="{FF2B5EF4-FFF2-40B4-BE49-F238E27FC236}">
                <a16:creationId xmlns:a16="http://schemas.microsoft.com/office/drawing/2014/main" id="{DDE405C5-3CF2-1265-5613-689709238B18}"/>
              </a:ext>
            </a:extLst>
          </p:cNvPr>
          <p:cNvSpPr>
            <a:spLocks noGrp="1"/>
          </p:cNvSpPr>
          <p:nvPr>
            <p:ph type="ftr" sz="quarter" idx="11"/>
          </p:nvPr>
        </p:nvSpPr>
        <p:spPr/>
        <p:txBody>
          <a:bodyPr/>
          <a:lstStyle/>
          <a:p>
            <a:r>
              <a:rPr lang="en-US"/>
              <a:t>https://github.com/kwchurch/WSDM_2024_tutorial</a:t>
            </a:r>
          </a:p>
        </p:txBody>
      </p:sp>
      <p:sp>
        <p:nvSpPr>
          <p:cNvPr id="9" name="Slide Number Placeholder 8">
            <a:extLst>
              <a:ext uri="{FF2B5EF4-FFF2-40B4-BE49-F238E27FC236}">
                <a16:creationId xmlns:a16="http://schemas.microsoft.com/office/drawing/2014/main" id="{2F2F5798-72AE-CCB9-22BB-0524A4FAD90A}"/>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314589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B75E-D85B-7C6E-A2F3-22DA7BD2D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9F590B-C55C-EB7B-594F-01EA412599D2}"/>
              </a:ext>
            </a:extLst>
          </p:cNvPr>
          <p:cNvSpPr>
            <a:spLocks noGrp="1"/>
          </p:cNvSpPr>
          <p:nvPr>
            <p:ph type="dt" sz="half" idx="10"/>
          </p:nvPr>
        </p:nvSpPr>
        <p:spPr/>
        <p:txBody>
          <a:bodyPr/>
          <a:lstStyle/>
          <a:p>
            <a:fld id="{7A6FC650-2FCE-5540-BF55-B72BF8D86135}" type="datetime1">
              <a:rPr lang="en-US" smtClean="0"/>
              <a:t>2/25/24</a:t>
            </a:fld>
            <a:endParaRPr lang="en-US"/>
          </a:p>
        </p:txBody>
      </p:sp>
      <p:sp>
        <p:nvSpPr>
          <p:cNvPr id="4" name="Footer Placeholder 3">
            <a:extLst>
              <a:ext uri="{FF2B5EF4-FFF2-40B4-BE49-F238E27FC236}">
                <a16:creationId xmlns:a16="http://schemas.microsoft.com/office/drawing/2014/main" id="{982BF2C6-23EE-0E39-2ACC-17FCE425CB66}"/>
              </a:ext>
            </a:extLst>
          </p:cNvPr>
          <p:cNvSpPr>
            <a:spLocks noGrp="1"/>
          </p:cNvSpPr>
          <p:nvPr>
            <p:ph type="ftr" sz="quarter" idx="11"/>
          </p:nvPr>
        </p:nvSpPr>
        <p:spPr/>
        <p:txBody>
          <a:bodyPr/>
          <a:lstStyle/>
          <a:p>
            <a:r>
              <a:rPr lang="en-US"/>
              <a:t>https://github.com/kwchurch/WSDM_2024_tutorial</a:t>
            </a:r>
          </a:p>
        </p:txBody>
      </p:sp>
      <p:sp>
        <p:nvSpPr>
          <p:cNvPr id="5" name="Slide Number Placeholder 4">
            <a:extLst>
              <a:ext uri="{FF2B5EF4-FFF2-40B4-BE49-F238E27FC236}">
                <a16:creationId xmlns:a16="http://schemas.microsoft.com/office/drawing/2014/main" id="{EFF6A21F-76CA-F9DC-4C33-70C7C08C445D}"/>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276895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48A83-AB4C-4863-6B9D-6178C6CDE12D}"/>
              </a:ext>
            </a:extLst>
          </p:cNvPr>
          <p:cNvSpPr>
            <a:spLocks noGrp="1"/>
          </p:cNvSpPr>
          <p:nvPr>
            <p:ph type="dt" sz="half" idx="10"/>
          </p:nvPr>
        </p:nvSpPr>
        <p:spPr/>
        <p:txBody>
          <a:bodyPr/>
          <a:lstStyle/>
          <a:p>
            <a:fld id="{4B001CD1-9F9F-C241-BDCC-0E9E4B65C507}" type="datetime1">
              <a:rPr lang="en-US" smtClean="0"/>
              <a:t>2/25/24</a:t>
            </a:fld>
            <a:endParaRPr lang="en-US"/>
          </a:p>
        </p:txBody>
      </p:sp>
      <p:sp>
        <p:nvSpPr>
          <p:cNvPr id="3" name="Footer Placeholder 2">
            <a:extLst>
              <a:ext uri="{FF2B5EF4-FFF2-40B4-BE49-F238E27FC236}">
                <a16:creationId xmlns:a16="http://schemas.microsoft.com/office/drawing/2014/main" id="{743711CA-DCF0-0C49-20D0-6416A1DD6DFC}"/>
              </a:ext>
            </a:extLst>
          </p:cNvPr>
          <p:cNvSpPr>
            <a:spLocks noGrp="1"/>
          </p:cNvSpPr>
          <p:nvPr>
            <p:ph type="ftr" sz="quarter" idx="11"/>
          </p:nvPr>
        </p:nvSpPr>
        <p:spPr/>
        <p:txBody>
          <a:bodyPr/>
          <a:lstStyle/>
          <a:p>
            <a:r>
              <a:rPr lang="en-US"/>
              <a:t>https://github.com/kwchurch/WSDM_2024_tutorial</a:t>
            </a:r>
          </a:p>
        </p:txBody>
      </p:sp>
      <p:sp>
        <p:nvSpPr>
          <p:cNvPr id="4" name="Slide Number Placeholder 3">
            <a:extLst>
              <a:ext uri="{FF2B5EF4-FFF2-40B4-BE49-F238E27FC236}">
                <a16:creationId xmlns:a16="http://schemas.microsoft.com/office/drawing/2014/main" id="{83E28061-1280-FA6C-C1FD-BCAB3464F68B}"/>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262574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9A03-0338-F59F-EE33-C8CAE7881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C9F2CD-F738-8BF4-4897-61A72673F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09C41F-D702-07DF-021B-45600C594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42CF6-0A82-A9F2-E9F3-2599D10A4BFE}"/>
              </a:ext>
            </a:extLst>
          </p:cNvPr>
          <p:cNvSpPr>
            <a:spLocks noGrp="1"/>
          </p:cNvSpPr>
          <p:nvPr>
            <p:ph type="dt" sz="half" idx="10"/>
          </p:nvPr>
        </p:nvSpPr>
        <p:spPr/>
        <p:txBody>
          <a:bodyPr/>
          <a:lstStyle/>
          <a:p>
            <a:fld id="{1CC6BAF4-9D3C-4B4E-80FB-2A66DCFFD4BE}" type="datetime1">
              <a:rPr lang="en-US" smtClean="0"/>
              <a:t>2/25/24</a:t>
            </a:fld>
            <a:endParaRPr lang="en-US"/>
          </a:p>
        </p:txBody>
      </p:sp>
      <p:sp>
        <p:nvSpPr>
          <p:cNvPr id="6" name="Footer Placeholder 5">
            <a:extLst>
              <a:ext uri="{FF2B5EF4-FFF2-40B4-BE49-F238E27FC236}">
                <a16:creationId xmlns:a16="http://schemas.microsoft.com/office/drawing/2014/main" id="{D549E0F8-953C-A3A0-5F3F-779A6AF633AD}"/>
              </a:ext>
            </a:extLst>
          </p:cNvPr>
          <p:cNvSpPr>
            <a:spLocks noGrp="1"/>
          </p:cNvSpPr>
          <p:nvPr>
            <p:ph type="ftr" sz="quarter" idx="11"/>
          </p:nvPr>
        </p:nvSpPr>
        <p:spPr/>
        <p:txBody>
          <a:bodyPr/>
          <a:lstStyle/>
          <a:p>
            <a:r>
              <a:rPr lang="en-US"/>
              <a:t>https://github.com/kwchurch/WSDM_2024_tutorial</a:t>
            </a:r>
          </a:p>
        </p:txBody>
      </p:sp>
      <p:sp>
        <p:nvSpPr>
          <p:cNvPr id="7" name="Slide Number Placeholder 6">
            <a:extLst>
              <a:ext uri="{FF2B5EF4-FFF2-40B4-BE49-F238E27FC236}">
                <a16:creationId xmlns:a16="http://schemas.microsoft.com/office/drawing/2014/main" id="{D223E8E0-AEE9-424D-3631-D5002832740E}"/>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171424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9566-EC13-A7A5-2F52-C9FBE579E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2D892D-C614-2B9D-65DD-D21370E8A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B61C13-2140-E250-84D0-32D956A12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B570E-23AA-0B25-E86F-C91F598391EC}"/>
              </a:ext>
            </a:extLst>
          </p:cNvPr>
          <p:cNvSpPr>
            <a:spLocks noGrp="1"/>
          </p:cNvSpPr>
          <p:nvPr>
            <p:ph type="dt" sz="half" idx="10"/>
          </p:nvPr>
        </p:nvSpPr>
        <p:spPr/>
        <p:txBody>
          <a:bodyPr/>
          <a:lstStyle/>
          <a:p>
            <a:fld id="{BC11AF2F-1D56-144B-B414-B66A67C777E0}" type="datetime1">
              <a:rPr lang="en-US" smtClean="0"/>
              <a:t>2/25/24</a:t>
            </a:fld>
            <a:endParaRPr lang="en-US"/>
          </a:p>
        </p:txBody>
      </p:sp>
      <p:sp>
        <p:nvSpPr>
          <p:cNvPr id="6" name="Footer Placeholder 5">
            <a:extLst>
              <a:ext uri="{FF2B5EF4-FFF2-40B4-BE49-F238E27FC236}">
                <a16:creationId xmlns:a16="http://schemas.microsoft.com/office/drawing/2014/main" id="{E47741B6-7CCB-0BA4-8C9F-E08E81A393E3}"/>
              </a:ext>
            </a:extLst>
          </p:cNvPr>
          <p:cNvSpPr>
            <a:spLocks noGrp="1"/>
          </p:cNvSpPr>
          <p:nvPr>
            <p:ph type="ftr" sz="quarter" idx="11"/>
          </p:nvPr>
        </p:nvSpPr>
        <p:spPr/>
        <p:txBody>
          <a:bodyPr/>
          <a:lstStyle/>
          <a:p>
            <a:r>
              <a:rPr lang="en-US"/>
              <a:t>https://github.com/kwchurch/WSDM_2024_tutorial</a:t>
            </a:r>
          </a:p>
        </p:txBody>
      </p:sp>
      <p:sp>
        <p:nvSpPr>
          <p:cNvPr id="7" name="Slide Number Placeholder 6">
            <a:extLst>
              <a:ext uri="{FF2B5EF4-FFF2-40B4-BE49-F238E27FC236}">
                <a16:creationId xmlns:a16="http://schemas.microsoft.com/office/drawing/2014/main" id="{B5B61DF7-7655-2150-48D9-F46EF9BE3F2A}"/>
              </a:ext>
            </a:extLst>
          </p:cNvPr>
          <p:cNvSpPr>
            <a:spLocks noGrp="1"/>
          </p:cNvSpPr>
          <p:nvPr>
            <p:ph type="sldNum" sz="quarter" idx="12"/>
          </p:nvPr>
        </p:nvSpPr>
        <p:spPr/>
        <p:txBody>
          <a:bodyPr/>
          <a:lstStyle/>
          <a:p>
            <a:fld id="{968D9EE9-F5CC-E840-B721-2FE4EA623452}" type="slidenum">
              <a:rPr lang="en-US" smtClean="0"/>
              <a:t>‹#›</a:t>
            </a:fld>
            <a:endParaRPr lang="en-US"/>
          </a:p>
        </p:txBody>
      </p:sp>
    </p:spTree>
    <p:extLst>
      <p:ext uri="{BB962C8B-B14F-4D97-AF65-F5344CB8AC3E}">
        <p14:creationId xmlns:p14="http://schemas.microsoft.com/office/powerpoint/2010/main" val="252939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F9742-2923-5160-D00D-765AD3B1E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055A0-EB88-899D-208F-CC57A0A97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DBF98-0F6A-7995-C044-B0A8A92C7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9BB56-09E8-714B-8BFE-C28023733B41}" type="datetime1">
              <a:rPr lang="en-US" smtClean="0"/>
              <a:t>2/25/24</a:t>
            </a:fld>
            <a:endParaRPr lang="en-US"/>
          </a:p>
        </p:txBody>
      </p:sp>
      <p:sp>
        <p:nvSpPr>
          <p:cNvPr id="5" name="Footer Placeholder 4">
            <a:extLst>
              <a:ext uri="{FF2B5EF4-FFF2-40B4-BE49-F238E27FC236}">
                <a16:creationId xmlns:a16="http://schemas.microsoft.com/office/drawing/2014/main" id="{F583DA5E-34D4-818C-8CFA-1318258C3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https://github.com/kwchurch/WSDM_2024_tutorial</a:t>
            </a:r>
          </a:p>
        </p:txBody>
      </p:sp>
      <p:sp>
        <p:nvSpPr>
          <p:cNvPr id="6" name="Slide Number Placeholder 5">
            <a:extLst>
              <a:ext uri="{FF2B5EF4-FFF2-40B4-BE49-F238E27FC236}">
                <a16:creationId xmlns:a16="http://schemas.microsoft.com/office/drawing/2014/main" id="{0EA268D3-1A1A-3314-CA66-39150F5FE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D9EE9-F5CC-E840-B721-2FE4EA623452}" type="slidenum">
              <a:rPr lang="en-US" smtClean="0"/>
              <a:t>‹#›</a:t>
            </a:fld>
            <a:endParaRPr lang="en-US"/>
          </a:p>
        </p:txBody>
      </p:sp>
    </p:spTree>
    <p:extLst>
      <p:ext uri="{BB962C8B-B14F-4D97-AF65-F5344CB8AC3E}">
        <p14:creationId xmlns:p14="http://schemas.microsoft.com/office/powerpoint/2010/main" val="33836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eb.archive.org/web/20220921124220id_/https:/dl.acm.org/doi/pdf/10.5555/3374430.337446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semanticscholar.org/recommendations/v1/papers/forpaper/21321bad706a9f9dbb502588b0bb393cf15fa052?from=all-cs&amp;fields=title,externalIds,citationCou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34.204.188.58/WSDM/WSDM.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34.204.188.58/WSDM/S2_recommendations/264487180.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34.204.188.58/WSDM/compare_and_contrast/264487180.html#CorpusId:221095847"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vecm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2FF2-15DF-EBCB-FA3B-5792B3348FB5}"/>
              </a:ext>
            </a:extLst>
          </p:cNvPr>
          <p:cNvSpPr>
            <a:spLocks noGrp="1"/>
          </p:cNvSpPr>
          <p:nvPr>
            <p:ph type="ctrTitle"/>
          </p:nvPr>
        </p:nvSpPr>
        <p:spPr/>
        <p:txBody>
          <a:bodyPr>
            <a:normAutofit fontScale="90000"/>
          </a:bodyPr>
          <a:lstStyle/>
          <a:p>
            <a:r>
              <a:rPr lang="en-US" dirty="0"/>
              <a:t>Example:</a:t>
            </a:r>
            <a:br>
              <a:rPr lang="en-US" dirty="0"/>
            </a:br>
            <a:r>
              <a:rPr lang="en-US" dirty="0"/>
              <a:t>Recommendations and Compare/Contrast</a:t>
            </a:r>
          </a:p>
        </p:txBody>
      </p:sp>
      <p:sp>
        <p:nvSpPr>
          <p:cNvPr id="3" name="Subtitle 2">
            <a:extLst>
              <a:ext uri="{FF2B5EF4-FFF2-40B4-BE49-F238E27FC236}">
                <a16:creationId xmlns:a16="http://schemas.microsoft.com/office/drawing/2014/main" id="{A7443BF1-E14F-6F51-40F9-00700CC7BFE4}"/>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6B68EAE5-38C8-1DE1-DAF6-460643283D1C}"/>
              </a:ext>
            </a:extLst>
          </p:cNvPr>
          <p:cNvSpPr>
            <a:spLocks noGrp="1"/>
          </p:cNvSpPr>
          <p:nvPr>
            <p:ph type="ftr" sz="quarter" idx="11"/>
          </p:nvPr>
        </p:nvSpPr>
        <p:spPr/>
        <p:txBody>
          <a:bodyPr/>
          <a:lstStyle/>
          <a:p>
            <a:r>
              <a:rPr lang="en-US"/>
              <a:t>https://github.com/kwchurch/WSDM_2024_tutorial</a:t>
            </a:r>
          </a:p>
        </p:txBody>
      </p:sp>
    </p:spTree>
    <p:extLst>
      <p:ext uri="{BB962C8B-B14F-4D97-AF65-F5344CB8AC3E}">
        <p14:creationId xmlns:p14="http://schemas.microsoft.com/office/powerpoint/2010/main" val="42543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D67B-C34D-9954-4A41-B6418E5ED7E2}"/>
              </a:ext>
            </a:extLst>
          </p:cNvPr>
          <p:cNvSpPr>
            <a:spLocks noGrp="1"/>
          </p:cNvSpPr>
          <p:nvPr>
            <p:ph type="title"/>
          </p:nvPr>
        </p:nvSpPr>
        <p:spPr/>
        <p:txBody>
          <a:bodyPr/>
          <a:lstStyle/>
          <a:p>
            <a:r>
              <a:rPr lang="en-US" dirty="0"/>
              <a:t>Recommendation Use Cases</a:t>
            </a:r>
          </a:p>
        </p:txBody>
      </p:sp>
      <p:sp>
        <p:nvSpPr>
          <p:cNvPr id="3" name="Content Placeholder 2">
            <a:extLst>
              <a:ext uri="{FF2B5EF4-FFF2-40B4-BE49-F238E27FC236}">
                <a16:creationId xmlns:a16="http://schemas.microsoft.com/office/drawing/2014/main" id="{DACED375-3D77-11FB-8231-3E23A179BED7}"/>
              </a:ext>
            </a:extLst>
          </p:cNvPr>
          <p:cNvSpPr>
            <a:spLocks noGrp="1"/>
          </p:cNvSpPr>
          <p:nvPr>
            <p:ph idx="1"/>
          </p:nvPr>
        </p:nvSpPr>
        <p:spPr/>
        <p:txBody>
          <a:bodyPr/>
          <a:lstStyle/>
          <a:p>
            <a:r>
              <a:rPr lang="en-US" dirty="0"/>
              <a:t>For readers:</a:t>
            </a:r>
          </a:p>
          <a:p>
            <a:pPr lvl="1"/>
            <a:r>
              <a:rPr lang="en-US" dirty="0"/>
              <a:t>What should I read?</a:t>
            </a:r>
          </a:p>
          <a:p>
            <a:r>
              <a:rPr lang="en-US" dirty="0"/>
              <a:t>For authors:</a:t>
            </a:r>
          </a:p>
          <a:p>
            <a:pPr lvl="1"/>
            <a:r>
              <a:rPr lang="en-US" dirty="0"/>
              <a:t>What should I cite?</a:t>
            </a:r>
          </a:p>
          <a:p>
            <a:r>
              <a:rPr lang="en-US" dirty="0"/>
              <a:t>For conference organizers:</a:t>
            </a:r>
          </a:p>
          <a:p>
            <a:pPr lvl="1"/>
            <a:r>
              <a:rPr lang="en-US" dirty="0"/>
              <a:t>Who should review what?</a:t>
            </a:r>
          </a:p>
          <a:p>
            <a:r>
              <a:rPr lang="en-US" dirty="0"/>
              <a:t>Finding experts:</a:t>
            </a:r>
          </a:p>
          <a:p>
            <a:pPr lvl="1"/>
            <a:r>
              <a:rPr lang="en-US" dirty="0"/>
              <a:t>Who knows? (</a:t>
            </a:r>
            <a:r>
              <a:rPr lang="en-US" dirty="0">
                <a:hlinkClick r:id="rId2"/>
              </a:rPr>
              <a:t>Streeter &amp; </a:t>
            </a:r>
            <a:r>
              <a:rPr lang="en-US" dirty="0" err="1">
                <a:hlinkClick r:id="rId2"/>
              </a:rPr>
              <a:t>Lochbaum</a:t>
            </a:r>
            <a:r>
              <a:rPr lang="en-US" dirty="0">
                <a:hlinkClick r:id="rId2"/>
              </a:rPr>
              <a:t>, 1998</a:t>
            </a:r>
            <a:r>
              <a:rPr lang="en-US" dirty="0"/>
              <a:t>)</a:t>
            </a:r>
          </a:p>
        </p:txBody>
      </p:sp>
      <p:sp>
        <p:nvSpPr>
          <p:cNvPr id="4" name="Footer Placeholder 3">
            <a:extLst>
              <a:ext uri="{FF2B5EF4-FFF2-40B4-BE49-F238E27FC236}">
                <a16:creationId xmlns:a16="http://schemas.microsoft.com/office/drawing/2014/main" id="{88FBEC13-2775-DD45-9811-8FD657219EF5}"/>
              </a:ext>
            </a:extLst>
          </p:cNvPr>
          <p:cNvSpPr>
            <a:spLocks noGrp="1"/>
          </p:cNvSpPr>
          <p:nvPr>
            <p:ph type="ftr" sz="quarter" idx="11"/>
          </p:nvPr>
        </p:nvSpPr>
        <p:spPr/>
        <p:txBody>
          <a:bodyPr/>
          <a:lstStyle/>
          <a:p>
            <a:r>
              <a:rPr lang="en-US"/>
              <a:t>https://github.com/kwchurch/WSDM_2024_tutorial</a:t>
            </a:r>
          </a:p>
        </p:txBody>
      </p:sp>
    </p:spTree>
    <p:extLst>
      <p:ext uri="{BB962C8B-B14F-4D97-AF65-F5344CB8AC3E}">
        <p14:creationId xmlns:p14="http://schemas.microsoft.com/office/powerpoint/2010/main" val="422880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CF2B-1C42-7B24-2044-C9B8EAE605DC}"/>
              </a:ext>
            </a:extLst>
          </p:cNvPr>
          <p:cNvSpPr>
            <a:spLocks noGrp="1"/>
          </p:cNvSpPr>
          <p:nvPr>
            <p:ph type="title"/>
          </p:nvPr>
        </p:nvSpPr>
        <p:spPr/>
        <p:txBody>
          <a:bodyPr/>
          <a:lstStyle/>
          <a:p>
            <a:r>
              <a:rPr lang="en-US" dirty="0"/>
              <a:t>Semantic Scholar API</a:t>
            </a:r>
          </a:p>
        </p:txBody>
      </p:sp>
      <p:sp>
        <p:nvSpPr>
          <p:cNvPr id="3" name="Content Placeholder 2">
            <a:extLst>
              <a:ext uri="{FF2B5EF4-FFF2-40B4-BE49-F238E27FC236}">
                <a16:creationId xmlns:a16="http://schemas.microsoft.com/office/drawing/2014/main" id="{B59960E3-B61F-6279-AEC8-BDF11B31BDA4}"/>
              </a:ext>
            </a:extLst>
          </p:cNvPr>
          <p:cNvSpPr>
            <a:spLocks noGrp="1"/>
          </p:cNvSpPr>
          <p:nvPr>
            <p:ph idx="1"/>
          </p:nvPr>
        </p:nvSpPr>
        <p:spPr/>
        <p:txBody>
          <a:bodyPr>
            <a:normAutofit lnSpcReduction="10000"/>
          </a:bodyPr>
          <a:lstStyle/>
          <a:p>
            <a:r>
              <a:rPr lang="en-US" dirty="0">
                <a:hlinkClick r:id="rId2"/>
              </a:rPr>
              <a:t>https://api.semanticscholar.org/recommendations/v1/papers/forpaper/21321bad706a9f9dbb502588b0bb393cf15fa052?from=all-cs&amp;fields=title,externalIds,citationCount</a:t>
            </a:r>
            <a:r>
              <a:rPr lang="en-US" dirty="0"/>
              <a:t> </a:t>
            </a:r>
          </a:p>
          <a:p>
            <a:pPr lvl="1"/>
            <a:r>
              <a:rPr lang="en-US" dirty="0"/>
              <a:t>Semantic Scholar: A collection of 200M papers</a:t>
            </a:r>
          </a:p>
          <a:p>
            <a:pPr lvl="1"/>
            <a:r>
              <a:rPr lang="en-US" dirty="0"/>
              <a:t>query: 21321bad706a9f9dbb502588b0bb393cf15fa052</a:t>
            </a:r>
          </a:p>
          <a:p>
            <a:pPr lvl="2"/>
            <a:r>
              <a:rPr lang="en-US" dirty="0"/>
              <a:t>A paper id on Semantic Scholar</a:t>
            </a:r>
          </a:p>
          <a:p>
            <a:pPr lvl="1"/>
            <a:r>
              <a:rPr lang="en-US" dirty="0"/>
              <a:t>200M papers </a:t>
            </a:r>
            <a:r>
              <a:rPr lang="en-US" dirty="0">
                <a:sym typeface="Wingdings" pitchFamily="2" charset="2"/>
              </a:rPr>
              <a:t> Specter embeddings</a:t>
            </a:r>
          </a:p>
          <a:p>
            <a:pPr lvl="2"/>
            <a:r>
              <a:rPr lang="en-US" dirty="0">
                <a:sym typeface="Wingdings" pitchFamily="2" charset="2"/>
              </a:rPr>
              <a:t>BERT-like vectors with 768 hidden dimensions</a:t>
            </a:r>
          </a:p>
          <a:p>
            <a:pPr lvl="2"/>
            <a:r>
              <a:rPr lang="en-US" dirty="0">
                <a:sym typeface="Wingdings" pitchFamily="2" charset="2"/>
              </a:rPr>
              <a:t>Mostly encodes titles and abstracts (with some fine-tuning on citation graph)</a:t>
            </a:r>
            <a:endParaRPr lang="en-US" dirty="0"/>
          </a:p>
          <a:p>
            <a:pPr lvl="1"/>
            <a:r>
              <a:rPr lang="en-US" dirty="0"/>
              <a:t>from=all-cs: limits search to computer science </a:t>
            </a:r>
          </a:p>
          <a:p>
            <a:pPr lvl="2"/>
            <a:r>
              <a:rPr lang="en-US" dirty="0"/>
              <a:t>about 10% of their collection of 200M papers</a:t>
            </a:r>
          </a:p>
          <a:p>
            <a:pPr lvl="2"/>
            <a:r>
              <a:rPr lang="en-US" dirty="0"/>
              <a:t>uses FAISS to find approximate nearest neighbors for query</a:t>
            </a:r>
          </a:p>
        </p:txBody>
      </p:sp>
      <p:sp>
        <p:nvSpPr>
          <p:cNvPr id="4" name="Footer Placeholder 3">
            <a:extLst>
              <a:ext uri="{FF2B5EF4-FFF2-40B4-BE49-F238E27FC236}">
                <a16:creationId xmlns:a16="http://schemas.microsoft.com/office/drawing/2014/main" id="{27B635B9-E8AD-A647-360D-3DA5AB65E307}"/>
              </a:ext>
            </a:extLst>
          </p:cNvPr>
          <p:cNvSpPr>
            <a:spLocks noGrp="1"/>
          </p:cNvSpPr>
          <p:nvPr>
            <p:ph type="ftr" sz="quarter" idx="11"/>
          </p:nvPr>
        </p:nvSpPr>
        <p:spPr/>
        <p:txBody>
          <a:bodyPr/>
          <a:lstStyle/>
          <a:p>
            <a:r>
              <a:rPr lang="en-US"/>
              <a:t>https://github.com/kwchurch/WSDM_2024_tutorial</a:t>
            </a:r>
          </a:p>
        </p:txBody>
      </p:sp>
    </p:spTree>
    <p:extLst>
      <p:ext uri="{BB962C8B-B14F-4D97-AF65-F5344CB8AC3E}">
        <p14:creationId xmlns:p14="http://schemas.microsoft.com/office/powerpoint/2010/main" val="190709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312B-D407-709B-A401-E03E713898E3}"/>
              </a:ext>
            </a:extLst>
          </p:cNvPr>
          <p:cNvSpPr>
            <a:spLocks noGrp="1"/>
          </p:cNvSpPr>
          <p:nvPr>
            <p:ph type="title"/>
          </p:nvPr>
        </p:nvSpPr>
        <p:spPr/>
        <p:txBody>
          <a:bodyPr/>
          <a:lstStyle/>
          <a:p>
            <a:r>
              <a:rPr lang="en-US" dirty="0"/>
              <a:t>Need to explain these topics before getting into this example</a:t>
            </a:r>
          </a:p>
        </p:txBody>
      </p:sp>
      <p:sp>
        <p:nvSpPr>
          <p:cNvPr id="3" name="Content Placeholder 2">
            <a:extLst>
              <a:ext uri="{FF2B5EF4-FFF2-40B4-BE49-F238E27FC236}">
                <a16:creationId xmlns:a16="http://schemas.microsoft.com/office/drawing/2014/main" id="{C0CCE3AF-1E4F-64C8-BD44-85A22D0AB0BB}"/>
              </a:ext>
            </a:extLst>
          </p:cNvPr>
          <p:cNvSpPr>
            <a:spLocks noGrp="1"/>
          </p:cNvSpPr>
          <p:nvPr>
            <p:ph idx="1"/>
          </p:nvPr>
        </p:nvSpPr>
        <p:spPr/>
        <p:txBody>
          <a:bodyPr/>
          <a:lstStyle/>
          <a:p>
            <a:r>
              <a:rPr lang="en-US" dirty="0"/>
              <a:t>BERT</a:t>
            </a:r>
          </a:p>
          <a:p>
            <a:r>
              <a:rPr lang="en-US" dirty="0"/>
              <a:t>Specter</a:t>
            </a:r>
          </a:p>
          <a:p>
            <a:r>
              <a:rPr lang="en-US" dirty="0"/>
              <a:t>Approximate Nearest Neighbors</a:t>
            </a:r>
          </a:p>
          <a:p>
            <a:r>
              <a:rPr lang="en-US" dirty="0"/>
              <a:t>FAISS</a:t>
            </a:r>
          </a:p>
          <a:p>
            <a:endParaRPr lang="en-US" dirty="0"/>
          </a:p>
        </p:txBody>
      </p:sp>
      <p:sp>
        <p:nvSpPr>
          <p:cNvPr id="4" name="Footer Placeholder 3">
            <a:extLst>
              <a:ext uri="{FF2B5EF4-FFF2-40B4-BE49-F238E27FC236}">
                <a16:creationId xmlns:a16="http://schemas.microsoft.com/office/drawing/2014/main" id="{1F12528B-D40B-A161-590B-2DD2FF55710B}"/>
              </a:ext>
            </a:extLst>
          </p:cNvPr>
          <p:cNvSpPr>
            <a:spLocks noGrp="1"/>
          </p:cNvSpPr>
          <p:nvPr>
            <p:ph type="ftr" sz="quarter" idx="11"/>
          </p:nvPr>
        </p:nvSpPr>
        <p:spPr/>
        <p:txBody>
          <a:bodyPr/>
          <a:lstStyle/>
          <a:p>
            <a:r>
              <a:rPr lang="en-US"/>
              <a:t>https://github.com/kwchurch/WSDM_2024_tutorial</a:t>
            </a:r>
          </a:p>
        </p:txBody>
      </p:sp>
    </p:spTree>
    <p:extLst>
      <p:ext uri="{BB962C8B-B14F-4D97-AF65-F5344CB8AC3E}">
        <p14:creationId xmlns:p14="http://schemas.microsoft.com/office/powerpoint/2010/main" val="366635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0FE9-1157-BD1B-9C5A-666272D90E3D}"/>
              </a:ext>
            </a:extLst>
          </p:cNvPr>
          <p:cNvSpPr>
            <a:spLocks noGrp="1"/>
          </p:cNvSpPr>
          <p:nvPr>
            <p:ph type="title"/>
          </p:nvPr>
        </p:nvSpPr>
        <p:spPr>
          <a:xfrm>
            <a:off x="383240" y="365452"/>
            <a:ext cx="9594477" cy="1325563"/>
          </a:xfrm>
        </p:spPr>
        <p:txBody>
          <a:bodyPr/>
          <a:lstStyle/>
          <a:p>
            <a:r>
              <a:rPr lang="en-US" dirty="0">
                <a:hlinkClick r:id="rId2"/>
              </a:rPr>
              <a:t>WSDM-2024 Papers on arXiv</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2617BA6D-998E-7CFE-6EA6-E8D6BD939928}"/>
              </a:ext>
            </a:extLst>
          </p:cNvPr>
          <p:cNvPicPr>
            <a:picLocks noGrp="1" noChangeAspect="1"/>
          </p:cNvPicPr>
          <p:nvPr>
            <p:ph idx="1"/>
          </p:nvPr>
        </p:nvPicPr>
        <p:blipFill rotWithShape="1">
          <a:blip r:embed="rId3"/>
          <a:srcRect t="13180"/>
          <a:stretch/>
        </p:blipFill>
        <p:spPr>
          <a:xfrm>
            <a:off x="152253" y="1691015"/>
            <a:ext cx="13921150" cy="5190462"/>
          </a:xfrm>
        </p:spPr>
      </p:pic>
      <p:sp>
        <p:nvSpPr>
          <p:cNvPr id="4" name="Footer Placeholder 3">
            <a:extLst>
              <a:ext uri="{FF2B5EF4-FFF2-40B4-BE49-F238E27FC236}">
                <a16:creationId xmlns:a16="http://schemas.microsoft.com/office/drawing/2014/main" id="{41F75CE3-C8D4-B87E-75F1-7857FC68A672}"/>
              </a:ext>
            </a:extLst>
          </p:cNvPr>
          <p:cNvSpPr>
            <a:spLocks noGrp="1"/>
          </p:cNvSpPr>
          <p:nvPr>
            <p:ph type="ftr" sz="quarter" idx="11"/>
          </p:nvPr>
        </p:nvSpPr>
        <p:spPr/>
        <p:txBody>
          <a:bodyPr/>
          <a:lstStyle/>
          <a:p>
            <a:r>
              <a:rPr lang="en-US"/>
              <a:t>https://github.com/kwchurch/WSDM_2024_tutorial</a:t>
            </a:r>
          </a:p>
        </p:txBody>
      </p:sp>
      <p:pic>
        <p:nvPicPr>
          <p:cNvPr id="5" name="Picture 4">
            <a:extLst>
              <a:ext uri="{FF2B5EF4-FFF2-40B4-BE49-F238E27FC236}">
                <a16:creationId xmlns:a16="http://schemas.microsoft.com/office/drawing/2014/main" id="{576A4581-E8AE-9B11-51B3-88B5F8B32943}"/>
              </a:ext>
            </a:extLst>
          </p:cNvPr>
          <p:cNvPicPr>
            <a:picLocks noChangeAspect="1"/>
          </p:cNvPicPr>
          <p:nvPr/>
        </p:nvPicPr>
        <p:blipFill>
          <a:blip r:embed="rId4"/>
          <a:stretch>
            <a:fillRect/>
          </a:stretch>
        </p:blipFill>
        <p:spPr>
          <a:xfrm>
            <a:off x="10107727" y="230842"/>
            <a:ext cx="2108947" cy="2108947"/>
          </a:xfrm>
          <a:prstGeom prst="rect">
            <a:avLst/>
          </a:prstGeom>
        </p:spPr>
      </p:pic>
    </p:spTree>
    <p:extLst>
      <p:ext uri="{BB962C8B-B14F-4D97-AF65-F5344CB8AC3E}">
        <p14:creationId xmlns:p14="http://schemas.microsoft.com/office/powerpoint/2010/main" val="411795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11F-8E24-3B9D-AEB2-D66D53FFEA0C}"/>
              </a:ext>
            </a:extLst>
          </p:cNvPr>
          <p:cNvSpPr>
            <a:spLocks noGrp="1"/>
          </p:cNvSpPr>
          <p:nvPr>
            <p:ph type="title"/>
          </p:nvPr>
        </p:nvSpPr>
        <p:spPr>
          <a:xfrm>
            <a:off x="838200" y="365125"/>
            <a:ext cx="6275294" cy="1325563"/>
          </a:xfrm>
        </p:spPr>
        <p:txBody>
          <a:bodyPr/>
          <a:lstStyle/>
          <a:p>
            <a:r>
              <a:rPr lang="en-US" dirty="0">
                <a:hlinkClick r:id="rId2"/>
              </a:rPr>
              <a:t>Recommendations for a Paper in WSDM-2024</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6B8C10F6-B619-BEE2-B231-49CB36DD2C18}"/>
              </a:ext>
            </a:extLst>
          </p:cNvPr>
          <p:cNvPicPr>
            <a:picLocks noGrp="1" noChangeAspect="1"/>
          </p:cNvPicPr>
          <p:nvPr>
            <p:ph idx="1"/>
          </p:nvPr>
        </p:nvPicPr>
        <p:blipFill rotWithShape="1">
          <a:blip r:embed="rId3"/>
          <a:srcRect t="15863"/>
          <a:stretch/>
        </p:blipFill>
        <p:spPr>
          <a:xfrm>
            <a:off x="320488" y="2480981"/>
            <a:ext cx="11735263" cy="3462619"/>
          </a:xfrm>
        </p:spPr>
      </p:pic>
      <p:sp>
        <p:nvSpPr>
          <p:cNvPr id="4" name="Footer Placeholder 3">
            <a:extLst>
              <a:ext uri="{FF2B5EF4-FFF2-40B4-BE49-F238E27FC236}">
                <a16:creationId xmlns:a16="http://schemas.microsoft.com/office/drawing/2014/main" id="{E288C898-94A7-C5AF-E9F2-7F185A543F20}"/>
              </a:ext>
            </a:extLst>
          </p:cNvPr>
          <p:cNvSpPr>
            <a:spLocks noGrp="1"/>
          </p:cNvSpPr>
          <p:nvPr>
            <p:ph type="ftr" sz="quarter" idx="11"/>
          </p:nvPr>
        </p:nvSpPr>
        <p:spPr/>
        <p:txBody>
          <a:bodyPr/>
          <a:lstStyle/>
          <a:p>
            <a:r>
              <a:rPr lang="en-US"/>
              <a:t>https://github.com/kwchurch/WSDM_2024_tutorial</a:t>
            </a:r>
          </a:p>
        </p:txBody>
      </p:sp>
      <p:pic>
        <p:nvPicPr>
          <p:cNvPr id="8" name="Picture 7">
            <a:extLst>
              <a:ext uri="{FF2B5EF4-FFF2-40B4-BE49-F238E27FC236}">
                <a16:creationId xmlns:a16="http://schemas.microsoft.com/office/drawing/2014/main" id="{03ACC100-2CCE-BA17-FB11-9B5AF6676C2E}"/>
              </a:ext>
            </a:extLst>
          </p:cNvPr>
          <p:cNvPicPr>
            <a:picLocks noChangeAspect="1"/>
          </p:cNvPicPr>
          <p:nvPr/>
        </p:nvPicPr>
        <p:blipFill>
          <a:blip r:embed="rId4"/>
          <a:stretch>
            <a:fillRect/>
          </a:stretch>
        </p:blipFill>
        <p:spPr>
          <a:xfrm>
            <a:off x="9970994" y="-87406"/>
            <a:ext cx="2438400" cy="2438400"/>
          </a:xfrm>
          <a:prstGeom prst="rect">
            <a:avLst/>
          </a:prstGeom>
        </p:spPr>
      </p:pic>
    </p:spTree>
    <p:extLst>
      <p:ext uri="{BB962C8B-B14F-4D97-AF65-F5344CB8AC3E}">
        <p14:creationId xmlns:p14="http://schemas.microsoft.com/office/powerpoint/2010/main" val="415896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AB91-5BE7-6300-6E1D-9DBF33C7BDB8}"/>
              </a:ext>
            </a:extLst>
          </p:cNvPr>
          <p:cNvSpPr>
            <a:spLocks noGrp="1"/>
          </p:cNvSpPr>
          <p:nvPr>
            <p:ph type="title"/>
          </p:nvPr>
        </p:nvSpPr>
        <p:spPr/>
        <p:txBody>
          <a:bodyPr/>
          <a:lstStyle/>
          <a:p>
            <a:r>
              <a:rPr lang="en-US" dirty="0">
                <a:hlinkClick r:id="rId2"/>
              </a:rPr>
              <a:t>Compare and Contrast</a:t>
            </a:r>
            <a:endParaRPr lang="en-US" dirty="0"/>
          </a:p>
        </p:txBody>
      </p:sp>
      <p:pic>
        <p:nvPicPr>
          <p:cNvPr id="9" name="Content Placeholder 8" descr="A screenshot of a document&#10;&#10;Description automatically generated">
            <a:extLst>
              <a:ext uri="{FF2B5EF4-FFF2-40B4-BE49-F238E27FC236}">
                <a16:creationId xmlns:a16="http://schemas.microsoft.com/office/drawing/2014/main" id="{2E8AE001-C1B4-C59B-45E6-750F7B5E0A4F}"/>
              </a:ext>
            </a:extLst>
          </p:cNvPr>
          <p:cNvPicPr>
            <a:picLocks noGrp="1" noChangeAspect="1"/>
          </p:cNvPicPr>
          <p:nvPr>
            <p:ph sz="half" idx="1"/>
          </p:nvPr>
        </p:nvPicPr>
        <p:blipFill>
          <a:blip r:embed="rId3"/>
          <a:stretch>
            <a:fillRect/>
          </a:stretch>
        </p:blipFill>
        <p:spPr>
          <a:xfrm>
            <a:off x="961051" y="1825625"/>
            <a:ext cx="4935897" cy="4351338"/>
          </a:xfrm>
        </p:spPr>
      </p:pic>
      <p:sp>
        <p:nvSpPr>
          <p:cNvPr id="7" name="Content Placeholder 6">
            <a:extLst>
              <a:ext uri="{FF2B5EF4-FFF2-40B4-BE49-F238E27FC236}">
                <a16:creationId xmlns:a16="http://schemas.microsoft.com/office/drawing/2014/main" id="{FE2B0243-DEF6-CCC1-9A84-92663575B015}"/>
              </a:ext>
            </a:extLst>
          </p:cNvPr>
          <p:cNvSpPr>
            <a:spLocks noGrp="1"/>
          </p:cNvSpPr>
          <p:nvPr>
            <p:ph sz="half" idx="2"/>
          </p:nvPr>
        </p:nvSpPr>
        <p:spPr/>
        <p:txBody>
          <a:bodyPr/>
          <a:lstStyle/>
          <a:p>
            <a:r>
              <a:rPr lang="en-US" dirty="0"/>
              <a:t>Input: query + candidate</a:t>
            </a:r>
          </a:p>
          <a:p>
            <a:r>
              <a:rPr lang="en-US" dirty="0"/>
              <a:t>Use prompts (chatbots)</a:t>
            </a:r>
          </a:p>
          <a:p>
            <a:pPr lvl="1"/>
            <a:r>
              <a:rPr lang="en-US" dirty="0"/>
              <a:t>Summary of candidate</a:t>
            </a:r>
          </a:p>
          <a:p>
            <a:pPr lvl="1"/>
            <a:r>
              <a:rPr lang="en-US" dirty="0"/>
              <a:t>Similarities of query &amp; candidate</a:t>
            </a:r>
          </a:p>
          <a:p>
            <a:pPr lvl="1"/>
            <a:r>
              <a:rPr lang="en-US" dirty="0"/>
              <a:t>Differences of query &amp; candidate</a:t>
            </a:r>
          </a:p>
        </p:txBody>
      </p:sp>
      <p:sp>
        <p:nvSpPr>
          <p:cNvPr id="4" name="Footer Placeholder 3">
            <a:extLst>
              <a:ext uri="{FF2B5EF4-FFF2-40B4-BE49-F238E27FC236}">
                <a16:creationId xmlns:a16="http://schemas.microsoft.com/office/drawing/2014/main" id="{DF9835FD-25EA-6EB6-0CC1-F8F826585B7F}"/>
              </a:ext>
            </a:extLst>
          </p:cNvPr>
          <p:cNvSpPr>
            <a:spLocks noGrp="1"/>
          </p:cNvSpPr>
          <p:nvPr>
            <p:ph type="ftr" sz="quarter" idx="11"/>
          </p:nvPr>
        </p:nvSpPr>
        <p:spPr/>
        <p:txBody>
          <a:bodyPr/>
          <a:lstStyle/>
          <a:p>
            <a:r>
              <a:rPr lang="en-US"/>
              <a:t>https://github.com/kwchurch/WSDM_2024_tutorial</a:t>
            </a:r>
          </a:p>
        </p:txBody>
      </p:sp>
      <p:pic>
        <p:nvPicPr>
          <p:cNvPr id="5" name="Picture 4">
            <a:extLst>
              <a:ext uri="{FF2B5EF4-FFF2-40B4-BE49-F238E27FC236}">
                <a16:creationId xmlns:a16="http://schemas.microsoft.com/office/drawing/2014/main" id="{0811F087-61F4-CBEA-7ADE-297CB17551A0}"/>
              </a:ext>
            </a:extLst>
          </p:cNvPr>
          <p:cNvPicPr>
            <a:picLocks noChangeAspect="1"/>
          </p:cNvPicPr>
          <p:nvPr/>
        </p:nvPicPr>
        <p:blipFill>
          <a:blip r:embed="rId4"/>
          <a:stretch>
            <a:fillRect/>
          </a:stretch>
        </p:blipFill>
        <p:spPr>
          <a:xfrm>
            <a:off x="10208870" y="-115746"/>
            <a:ext cx="2088265" cy="2088265"/>
          </a:xfrm>
          <a:prstGeom prst="rect">
            <a:avLst/>
          </a:prstGeom>
        </p:spPr>
      </p:pic>
    </p:spTree>
    <p:extLst>
      <p:ext uri="{BB962C8B-B14F-4D97-AF65-F5344CB8AC3E}">
        <p14:creationId xmlns:p14="http://schemas.microsoft.com/office/powerpoint/2010/main" val="183656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D8CFD-B035-F123-BCE4-CBAAE91B3399}"/>
              </a:ext>
            </a:extLst>
          </p:cNvPr>
          <p:cNvSpPr>
            <a:spLocks noGrp="1"/>
          </p:cNvSpPr>
          <p:nvPr>
            <p:ph type="title"/>
          </p:nvPr>
        </p:nvSpPr>
        <p:spPr/>
        <p:txBody>
          <a:bodyPr/>
          <a:lstStyle/>
          <a:p>
            <a:r>
              <a:rPr lang="en-US" dirty="0"/>
              <a:t>Output from Chatbot</a:t>
            </a:r>
          </a:p>
        </p:txBody>
      </p:sp>
      <p:sp>
        <p:nvSpPr>
          <p:cNvPr id="7" name="Text Placeholder 6">
            <a:extLst>
              <a:ext uri="{FF2B5EF4-FFF2-40B4-BE49-F238E27FC236}">
                <a16:creationId xmlns:a16="http://schemas.microsoft.com/office/drawing/2014/main" id="{D5F30FF5-BCCE-67A2-C134-BC455CC4800D}"/>
              </a:ext>
            </a:extLst>
          </p:cNvPr>
          <p:cNvSpPr>
            <a:spLocks noGrp="1"/>
          </p:cNvSpPr>
          <p:nvPr>
            <p:ph type="body" idx="1"/>
          </p:nvPr>
        </p:nvSpPr>
        <p:spPr/>
        <p:txBody>
          <a:bodyPr/>
          <a:lstStyle/>
          <a:p>
            <a:r>
              <a:rPr lang="en-US" dirty="0"/>
              <a:t>Similarities</a:t>
            </a:r>
          </a:p>
        </p:txBody>
      </p:sp>
      <p:sp>
        <p:nvSpPr>
          <p:cNvPr id="8" name="Content Placeholder 7">
            <a:extLst>
              <a:ext uri="{FF2B5EF4-FFF2-40B4-BE49-F238E27FC236}">
                <a16:creationId xmlns:a16="http://schemas.microsoft.com/office/drawing/2014/main" id="{1B87EBC8-D702-16C9-3568-EC05BB43F855}"/>
              </a:ext>
            </a:extLst>
          </p:cNvPr>
          <p:cNvSpPr>
            <a:spLocks noGrp="1"/>
          </p:cNvSpPr>
          <p:nvPr>
            <p:ph sz="half" idx="2"/>
          </p:nvPr>
        </p:nvSpPr>
        <p:spPr/>
        <p:txBody>
          <a:bodyPr>
            <a:normAutofit fontScale="62500" lnSpcReduction="20000"/>
          </a:bodyPr>
          <a:lstStyle/>
          <a:p>
            <a:r>
              <a:rPr lang="en-US" b="0" i="0" dirty="0">
                <a:solidFill>
                  <a:srgbClr val="000000"/>
                </a:solidFill>
                <a:effectLst/>
                <a:latin typeface="Times" pitchFamily="2" charset="0"/>
              </a:rPr>
              <a:t>As an Assistant, I can tell you that both "Revisiting </a:t>
            </a:r>
            <a:r>
              <a:rPr lang="en-US" b="0" i="0" dirty="0" err="1">
                <a:solidFill>
                  <a:srgbClr val="000000"/>
                </a:solidFill>
                <a:effectLst/>
                <a:latin typeface="Times" pitchFamily="2" charset="0"/>
              </a:rPr>
              <a:t>Adversarially</a:t>
            </a:r>
            <a:r>
              <a:rPr lang="en-US" b="0" i="0" dirty="0">
                <a:solidFill>
                  <a:srgbClr val="000000"/>
                </a:solidFill>
                <a:effectLst/>
                <a:latin typeface="Times" pitchFamily="2" charset="0"/>
              </a:rPr>
              <a:t> Learned Injection Attacks Against Recommender Systems" and "Defense Against Model Extraction Attacks on Recommender Systems" focus on security aspects of recommender systems. The first paper explores injection attacks where the attacker manipulates the recommendation model by injecting malicious data, while the second paper deals with defending against model extraction attacks aimed at extracting sensitive information from the recommender system. Both papers highlight the importance of addressing security vulnerabilities in recommender systems to protect user data and maintain the integrity of the recommendation models.</a:t>
            </a:r>
            <a:endParaRPr lang="en-US" dirty="0"/>
          </a:p>
        </p:txBody>
      </p:sp>
      <p:sp>
        <p:nvSpPr>
          <p:cNvPr id="9" name="Text Placeholder 8">
            <a:extLst>
              <a:ext uri="{FF2B5EF4-FFF2-40B4-BE49-F238E27FC236}">
                <a16:creationId xmlns:a16="http://schemas.microsoft.com/office/drawing/2014/main" id="{C25A65C3-3ABF-D6B2-F523-E3ACB49F7FAC}"/>
              </a:ext>
            </a:extLst>
          </p:cNvPr>
          <p:cNvSpPr>
            <a:spLocks noGrp="1"/>
          </p:cNvSpPr>
          <p:nvPr>
            <p:ph type="body" sz="quarter" idx="3"/>
          </p:nvPr>
        </p:nvSpPr>
        <p:spPr/>
        <p:txBody>
          <a:bodyPr/>
          <a:lstStyle/>
          <a:p>
            <a:r>
              <a:rPr lang="en-US" dirty="0"/>
              <a:t>Differences</a:t>
            </a:r>
          </a:p>
        </p:txBody>
      </p:sp>
      <p:sp>
        <p:nvSpPr>
          <p:cNvPr id="10" name="Content Placeholder 9">
            <a:extLst>
              <a:ext uri="{FF2B5EF4-FFF2-40B4-BE49-F238E27FC236}">
                <a16:creationId xmlns:a16="http://schemas.microsoft.com/office/drawing/2014/main" id="{F6DD2670-FF26-6A2E-061E-D9088670F9D3}"/>
              </a:ext>
            </a:extLst>
          </p:cNvPr>
          <p:cNvSpPr>
            <a:spLocks noGrp="1"/>
          </p:cNvSpPr>
          <p:nvPr>
            <p:ph sz="quarter" idx="4"/>
          </p:nvPr>
        </p:nvSpPr>
        <p:spPr/>
        <p:txBody>
          <a:bodyPr>
            <a:normAutofit fontScale="62500" lnSpcReduction="20000"/>
          </a:bodyPr>
          <a:lstStyle/>
          <a:p>
            <a:r>
              <a:rPr lang="en-US" b="0" i="0" dirty="0">
                <a:solidFill>
                  <a:srgbClr val="000000"/>
                </a:solidFill>
                <a:effectLst/>
                <a:latin typeface="Times" pitchFamily="2" charset="0"/>
              </a:rPr>
              <a:t>"Revisiting </a:t>
            </a:r>
            <a:r>
              <a:rPr lang="en-US" b="0" i="0" dirty="0" err="1">
                <a:solidFill>
                  <a:srgbClr val="000000"/>
                </a:solidFill>
                <a:effectLst/>
                <a:latin typeface="Times" pitchFamily="2" charset="0"/>
              </a:rPr>
              <a:t>Adversarially</a:t>
            </a:r>
            <a:r>
              <a:rPr lang="en-US" b="0" i="0" dirty="0">
                <a:solidFill>
                  <a:srgbClr val="000000"/>
                </a:solidFill>
                <a:effectLst/>
                <a:latin typeface="Times" pitchFamily="2" charset="0"/>
              </a:rPr>
              <a:t> Learned Injection Attacks Against Recommender Systems" focuses on exploring </a:t>
            </a:r>
            <a:r>
              <a:rPr lang="en-US" b="0" i="0" dirty="0" err="1">
                <a:solidFill>
                  <a:srgbClr val="000000"/>
                </a:solidFill>
                <a:effectLst/>
                <a:latin typeface="Times" pitchFamily="2" charset="0"/>
              </a:rPr>
              <a:t>adversarially</a:t>
            </a:r>
            <a:r>
              <a:rPr lang="en-US" b="0" i="0" dirty="0">
                <a:solidFill>
                  <a:srgbClr val="000000"/>
                </a:solidFill>
                <a:effectLst/>
                <a:latin typeface="Times" pitchFamily="2" charset="0"/>
              </a:rPr>
              <a:t> learned injection attacks against recommender systems, where the attacker has knowledge about the dataset used to train the target recommendation model. On the other hand, "Defense Against Model Extraction Attacks on Recommender Systems" focuses on strategies to defend against model extraction attacks, where attackers try to extract the architecture or parameters of a recommender system. The former paper deals with adversarial attacks, while the latter focuses on defense mechanisms against a different type of attack.</a:t>
            </a:r>
            <a:endParaRPr lang="en-US" dirty="0"/>
          </a:p>
        </p:txBody>
      </p:sp>
      <p:sp>
        <p:nvSpPr>
          <p:cNvPr id="5" name="Footer Placeholder 4">
            <a:extLst>
              <a:ext uri="{FF2B5EF4-FFF2-40B4-BE49-F238E27FC236}">
                <a16:creationId xmlns:a16="http://schemas.microsoft.com/office/drawing/2014/main" id="{31FF7FD4-70F3-B848-C871-458C2CA6FFF1}"/>
              </a:ext>
            </a:extLst>
          </p:cNvPr>
          <p:cNvSpPr>
            <a:spLocks noGrp="1"/>
          </p:cNvSpPr>
          <p:nvPr>
            <p:ph type="ftr" sz="quarter" idx="11"/>
          </p:nvPr>
        </p:nvSpPr>
        <p:spPr/>
        <p:txBody>
          <a:bodyPr/>
          <a:lstStyle/>
          <a:p>
            <a:r>
              <a:rPr lang="en-US"/>
              <a:t>https://github.com/kwchurch/WSDM_2024_tutorial</a:t>
            </a:r>
          </a:p>
        </p:txBody>
      </p:sp>
    </p:spTree>
    <p:extLst>
      <p:ext uri="{BB962C8B-B14F-4D97-AF65-F5344CB8AC3E}">
        <p14:creationId xmlns:p14="http://schemas.microsoft.com/office/powerpoint/2010/main" val="201572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69C81D-D371-BEED-63F0-A698F35F7342}"/>
              </a:ext>
            </a:extLst>
          </p:cNvPr>
          <p:cNvSpPr>
            <a:spLocks noGrp="1"/>
          </p:cNvSpPr>
          <p:nvPr>
            <p:ph type="title"/>
          </p:nvPr>
        </p:nvSpPr>
        <p:spPr/>
        <p:txBody>
          <a:bodyPr/>
          <a:lstStyle/>
          <a:p>
            <a:r>
              <a:rPr lang="en-US" dirty="0"/>
              <a:t>Chatbots are Super-Easy</a:t>
            </a:r>
            <a:br>
              <a:rPr lang="en-US" dirty="0"/>
            </a:br>
            <a:r>
              <a:rPr lang="en-US" dirty="0">
                <a:hlinkClick r:id="rId2"/>
              </a:rPr>
              <a:t>www.vecml.com</a:t>
            </a:r>
            <a:r>
              <a:rPr lang="en-US" dirty="0"/>
              <a:t> </a:t>
            </a:r>
          </a:p>
        </p:txBody>
      </p:sp>
      <p:pic>
        <p:nvPicPr>
          <p:cNvPr id="11" name="Content Placeholder 10" descr="A screenshot of a computer code&#10;&#10;Description automatically generated">
            <a:extLst>
              <a:ext uri="{FF2B5EF4-FFF2-40B4-BE49-F238E27FC236}">
                <a16:creationId xmlns:a16="http://schemas.microsoft.com/office/drawing/2014/main" id="{BF46EFC9-EBEB-BB78-E72A-8FAFB77A4F49}"/>
              </a:ext>
            </a:extLst>
          </p:cNvPr>
          <p:cNvPicPr>
            <a:picLocks noGrp="1" noChangeAspect="1"/>
          </p:cNvPicPr>
          <p:nvPr>
            <p:ph idx="1"/>
          </p:nvPr>
        </p:nvPicPr>
        <p:blipFill>
          <a:blip r:embed="rId3"/>
          <a:stretch>
            <a:fillRect/>
          </a:stretch>
        </p:blipFill>
        <p:spPr>
          <a:xfrm>
            <a:off x="903304" y="1779325"/>
            <a:ext cx="7679324" cy="4769813"/>
          </a:xfrm>
        </p:spPr>
      </p:pic>
      <p:sp>
        <p:nvSpPr>
          <p:cNvPr id="7" name="Footer Placeholder 6">
            <a:extLst>
              <a:ext uri="{FF2B5EF4-FFF2-40B4-BE49-F238E27FC236}">
                <a16:creationId xmlns:a16="http://schemas.microsoft.com/office/drawing/2014/main" id="{87768422-72A5-57B6-7654-638474BFFBA4}"/>
              </a:ext>
            </a:extLst>
          </p:cNvPr>
          <p:cNvSpPr>
            <a:spLocks noGrp="1"/>
          </p:cNvSpPr>
          <p:nvPr>
            <p:ph type="ftr" sz="quarter" idx="11"/>
          </p:nvPr>
        </p:nvSpPr>
        <p:spPr/>
        <p:txBody>
          <a:bodyPr/>
          <a:lstStyle/>
          <a:p>
            <a:r>
              <a:rPr lang="en-US"/>
              <a:t>https://github.com/kwchurch/WSDM_2024_tutorial</a:t>
            </a:r>
          </a:p>
        </p:txBody>
      </p:sp>
    </p:spTree>
    <p:extLst>
      <p:ext uri="{BB962C8B-B14F-4D97-AF65-F5344CB8AC3E}">
        <p14:creationId xmlns:p14="http://schemas.microsoft.com/office/powerpoint/2010/main" val="3483023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5124</TotalTime>
  <Words>533</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vt:lpstr>
      <vt:lpstr>Wingdings</vt:lpstr>
      <vt:lpstr>Office Theme</vt:lpstr>
      <vt:lpstr>Example: Recommendations and Compare/Contrast</vt:lpstr>
      <vt:lpstr>Recommendation Use Cases</vt:lpstr>
      <vt:lpstr>Semantic Scholar API</vt:lpstr>
      <vt:lpstr>Need to explain these topics before getting into this example</vt:lpstr>
      <vt:lpstr>WSDM-2024 Papers on arXiv</vt:lpstr>
      <vt:lpstr>Recommendations for a Paper in WSDM-2024</vt:lpstr>
      <vt:lpstr>Compare and Contrast</vt:lpstr>
      <vt:lpstr>Output from Chatbot</vt:lpstr>
      <vt:lpstr>Chatbots are Super-Easy www.vecml.com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Church</dc:creator>
  <cp:lastModifiedBy>Church, Kenneth</cp:lastModifiedBy>
  <cp:revision>59</cp:revision>
  <dcterms:created xsi:type="dcterms:W3CDTF">2023-08-31T19:51:53Z</dcterms:created>
  <dcterms:modified xsi:type="dcterms:W3CDTF">2024-02-25T20:55:03Z</dcterms:modified>
</cp:coreProperties>
</file>